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xml" ContentType="application/vnd.openxmlformats-officedocument.drawingml.chart+xml"/>
  <Override PartName="/ppt/notesSlides/notesSlide37.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8.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745" r:id="rId1"/>
  </p:sldMasterIdLst>
  <p:notesMasterIdLst>
    <p:notesMasterId r:id="rId108"/>
  </p:notesMasterIdLst>
  <p:handoutMasterIdLst>
    <p:handoutMasterId r:id="rId109"/>
  </p:handoutMasterIdLst>
  <p:sldIdLst>
    <p:sldId id="256" r:id="rId2"/>
    <p:sldId id="399" r:id="rId3"/>
    <p:sldId id="405" r:id="rId4"/>
    <p:sldId id="257" r:id="rId5"/>
    <p:sldId id="262" r:id="rId6"/>
    <p:sldId id="263" r:id="rId7"/>
    <p:sldId id="264" r:id="rId8"/>
    <p:sldId id="275" r:id="rId9"/>
    <p:sldId id="388" r:id="rId10"/>
    <p:sldId id="276" r:id="rId11"/>
    <p:sldId id="277" r:id="rId12"/>
    <p:sldId id="279" r:id="rId13"/>
    <p:sldId id="282" r:id="rId14"/>
    <p:sldId id="283" r:id="rId15"/>
    <p:sldId id="284" r:id="rId16"/>
    <p:sldId id="285" r:id="rId17"/>
    <p:sldId id="286" r:id="rId18"/>
    <p:sldId id="3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11" r:id="rId42"/>
    <p:sldId id="312" r:id="rId43"/>
    <p:sldId id="313" r:id="rId44"/>
    <p:sldId id="314" r:id="rId45"/>
    <p:sldId id="315" r:id="rId46"/>
    <p:sldId id="316" r:id="rId47"/>
    <p:sldId id="317" r:id="rId48"/>
    <p:sldId id="318" r:id="rId49"/>
    <p:sldId id="319" r:id="rId50"/>
    <p:sldId id="320" r:id="rId51"/>
    <p:sldId id="322" r:id="rId52"/>
    <p:sldId id="400" r:id="rId53"/>
    <p:sldId id="323" r:id="rId54"/>
    <p:sldId id="324" r:id="rId55"/>
    <p:sldId id="325" r:id="rId56"/>
    <p:sldId id="326" r:id="rId57"/>
    <p:sldId id="347" r:id="rId58"/>
    <p:sldId id="349" r:id="rId59"/>
    <p:sldId id="351" r:id="rId60"/>
    <p:sldId id="352" r:id="rId61"/>
    <p:sldId id="353" r:id="rId62"/>
    <p:sldId id="358" r:id="rId63"/>
    <p:sldId id="397" r:id="rId64"/>
    <p:sldId id="398" r:id="rId65"/>
    <p:sldId id="396" r:id="rId66"/>
    <p:sldId id="389" r:id="rId67"/>
    <p:sldId id="391" r:id="rId68"/>
    <p:sldId id="258" r:id="rId69"/>
    <p:sldId id="260" r:id="rId70"/>
    <p:sldId id="259" r:id="rId71"/>
    <p:sldId id="261" r:id="rId72"/>
    <p:sldId id="392" r:id="rId73"/>
    <p:sldId id="393" r:id="rId74"/>
    <p:sldId id="394" r:id="rId75"/>
    <p:sldId id="265" r:id="rId76"/>
    <p:sldId id="266" r:id="rId77"/>
    <p:sldId id="267" r:id="rId78"/>
    <p:sldId id="395" r:id="rId79"/>
    <p:sldId id="268" r:id="rId80"/>
    <p:sldId id="269" r:id="rId81"/>
    <p:sldId id="273" r:id="rId82"/>
    <p:sldId id="359" r:id="rId83"/>
    <p:sldId id="360" r:id="rId84"/>
    <p:sldId id="361" r:id="rId85"/>
    <p:sldId id="363" r:id="rId86"/>
    <p:sldId id="364" r:id="rId87"/>
    <p:sldId id="365" r:id="rId88"/>
    <p:sldId id="366" r:id="rId89"/>
    <p:sldId id="367" r:id="rId90"/>
    <p:sldId id="368" r:id="rId91"/>
    <p:sldId id="369" r:id="rId92"/>
    <p:sldId id="370" r:id="rId93"/>
    <p:sldId id="371" r:id="rId94"/>
    <p:sldId id="372" r:id="rId95"/>
    <p:sldId id="373" r:id="rId96"/>
    <p:sldId id="374" r:id="rId97"/>
    <p:sldId id="401" r:id="rId98"/>
    <p:sldId id="402" r:id="rId99"/>
    <p:sldId id="403" r:id="rId100"/>
    <p:sldId id="404" r:id="rId101"/>
    <p:sldId id="406" r:id="rId102"/>
    <p:sldId id="407" r:id="rId103"/>
    <p:sldId id="382" r:id="rId104"/>
    <p:sldId id="383" r:id="rId105"/>
    <p:sldId id="384" r:id="rId106"/>
    <p:sldId id="385" r:id="rId107"/>
  </p:sldIdLst>
  <p:sldSz cx="9144000" cy="6858000" type="screen4x3"/>
  <p:notesSz cx="6950075" cy="92360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CDD"/>
          </a:solidFill>
        </a:fill>
      </a:tcStyle>
    </a:wholeTbl>
    <a:band2H>
      <a:tcTxStyle/>
      <a:tcStyle>
        <a:tcBdr/>
        <a:fill>
          <a:solidFill>
            <a:srgbClr val="E6F6EF"/>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91" autoAdjust="0"/>
  </p:normalViewPr>
  <p:slideViewPr>
    <p:cSldViewPr snapToGrid="0" snapToObjects="1">
      <p:cViewPr>
        <p:scale>
          <a:sx n="100" d="100"/>
          <a:sy n="100" d="100"/>
        </p:scale>
        <p:origin x="516" y="-174"/>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9.4752000000000003E-2"/>
          <c:y val="4.4220700000000002E-2"/>
          <c:w val="0.543771"/>
          <c:h val="0.79723599999999994"/>
        </c:manualLayout>
      </c:layout>
      <c:barChart>
        <c:barDir val="col"/>
        <c:grouping val="clustered"/>
        <c:varyColors val="0"/>
        <c:ser>
          <c:idx val="0"/>
          <c:order val="0"/>
          <c:tx>
            <c:strRef>
              <c:f>Sheet1!$A$2</c:f>
              <c:strCache>
                <c:ptCount val="1"/>
                <c:pt idx="0">
                  <c:v>Yes/No &amp; F.C.</c:v>
                </c:pt>
              </c:strCache>
            </c:strRef>
          </c:tx>
          <c:spPr>
            <a:solidFill>
              <a:srgbClr val="FF0000"/>
            </a:solidFill>
            <a:ln w="12700" cap="flat">
              <a:solidFill>
                <a:srgbClr val="000000"/>
              </a:solidFill>
              <a:prstDash val="solid"/>
              <a:round/>
            </a:ln>
            <a:effectLst/>
          </c:spPr>
          <c:invertIfNegative val="0"/>
          <c:cat>
            <c:strRef>
              <c:f>Sheet1!$B$1:$C$1</c:f>
              <c:strCache>
                <c:ptCount val="2"/>
                <c:pt idx="0">
                  <c:v>4-5 year olds</c:v>
                </c:pt>
                <c:pt idx="1">
                  <c:v>8-9 year olds</c:v>
                </c:pt>
              </c:strCache>
            </c:strRef>
          </c:cat>
          <c:val>
            <c:numRef>
              <c:f>Sheet1!$B$2:$C$2</c:f>
              <c:numCache>
                <c:formatCode>General</c:formatCode>
                <c:ptCount val="2"/>
                <c:pt idx="0">
                  <c:v>1.95</c:v>
                </c:pt>
                <c:pt idx="1">
                  <c:v>2.38</c:v>
                </c:pt>
              </c:numCache>
            </c:numRef>
          </c:val>
          <c:extLst>
            <c:ext xmlns:c16="http://schemas.microsoft.com/office/drawing/2014/chart" uri="{C3380CC4-5D6E-409C-BE32-E72D297353CC}">
              <c16:uniqueId val="{00000000-6497-D946-8C36-6B152A890DBB}"/>
            </c:ext>
          </c:extLst>
        </c:ser>
        <c:ser>
          <c:idx val="1"/>
          <c:order val="1"/>
          <c:tx>
            <c:strRef>
              <c:f>Sheet1!$A$3</c:f>
              <c:strCache>
                <c:ptCount val="1"/>
                <c:pt idx="0">
                  <c:v>"Tell me" followups</c:v>
                </c:pt>
              </c:strCache>
            </c:strRef>
          </c:tx>
          <c:spPr>
            <a:solidFill>
              <a:srgbClr val="0000FF"/>
            </a:solidFill>
            <a:ln w="12700" cap="flat">
              <a:solidFill>
                <a:srgbClr val="000000"/>
              </a:solidFill>
              <a:prstDash val="solid"/>
              <a:round/>
            </a:ln>
            <a:effectLst/>
          </c:spPr>
          <c:invertIfNegative val="0"/>
          <c:cat>
            <c:strRef>
              <c:f>Sheet1!$B$1:$C$1</c:f>
              <c:strCache>
                <c:ptCount val="2"/>
                <c:pt idx="0">
                  <c:v>4-5 year olds</c:v>
                </c:pt>
                <c:pt idx="1">
                  <c:v>8-9 year olds</c:v>
                </c:pt>
              </c:strCache>
            </c:strRef>
          </c:cat>
          <c:val>
            <c:numRef>
              <c:f>Sheet1!$B$3:$C$3</c:f>
              <c:numCache>
                <c:formatCode>General</c:formatCode>
                <c:ptCount val="2"/>
                <c:pt idx="0">
                  <c:v>4.42</c:v>
                </c:pt>
                <c:pt idx="1">
                  <c:v>8.42</c:v>
                </c:pt>
              </c:numCache>
            </c:numRef>
          </c:val>
          <c:extLst>
            <c:ext xmlns:c16="http://schemas.microsoft.com/office/drawing/2014/chart" uri="{C3380CC4-5D6E-409C-BE32-E72D297353CC}">
              <c16:uniqueId val="{00000001-6497-D946-8C36-6B152A890DBB}"/>
            </c:ext>
          </c:extLst>
        </c:ser>
        <c:dLbls>
          <c:showLegendKey val="0"/>
          <c:showVal val="0"/>
          <c:showCatName val="0"/>
          <c:showSerName val="0"/>
          <c:showPercent val="0"/>
          <c:showBubbleSize val="0"/>
        </c:dLbls>
        <c:gapWidth val="150"/>
        <c:axId val="2094734552"/>
        <c:axId val="2094734553"/>
      </c:barChart>
      <c:catAx>
        <c:axId val="2094734552"/>
        <c:scaling>
          <c:orientation val="minMax"/>
        </c:scaling>
        <c:delete val="0"/>
        <c:axPos val="b"/>
        <c:title>
          <c:tx>
            <c:rich>
              <a:bodyPr rot="0"/>
              <a:lstStyle/>
              <a:p>
                <a:pPr>
                  <a:defRPr sz="1740" b="1" i="0" u="none" strike="noStrike">
                    <a:solidFill>
                      <a:srgbClr val="000000"/>
                    </a:solidFill>
                    <a:latin typeface="Arial"/>
                  </a:defRPr>
                </a:pPr>
                <a:r>
                  <a:rPr lang="en-US" sz="1740" b="1" i="0" u="none" strike="noStrike">
                    <a:solidFill>
                      <a:srgbClr val="000000"/>
                    </a:solidFill>
                    <a:latin typeface="Arial"/>
                  </a:rPr>
                  <a:t>Age in years</a:t>
                </a:r>
              </a:p>
            </c:rich>
          </c:tx>
          <c:overlay val="1"/>
        </c:title>
        <c:numFmt formatCode="General" sourceLinked="0"/>
        <c:majorTickMark val="in"/>
        <c:minorTickMark val="none"/>
        <c:tickLblPos val="low"/>
        <c:spPr>
          <a:ln w="12700" cap="flat">
            <a:solidFill>
              <a:srgbClr val="000000"/>
            </a:solidFill>
            <a:prstDash val="solid"/>
            <a:round/>
          </a:ln>
        </c:spPr>
        <c:txPr>
          <a:bodyPr rot="0"/>
          <a:lstStyle/>
          <a:p>
            <a:pPr>
              <a:defRPr sz="1491" b="1" i="0" u="none" strike="noStrike">
                <a:solidFill>
                  <a:srgbClr val="000000"/>
                </a:solidFill>
                <a:latin typeface="Arial"/>
              </a:defRPr>
            </a:pPr>
            <a:endParaRPr lang="en-US"/>
          </a:p>
        </c:txPr>
        <c:crossAx val="2094734553"/>
        <c:crosses val="autoZero"/>
        <c:auto val="1"/>
        <c:lblAlgn val="ctr"/>
        <c:lblOffset val="100"/>
        <c:noMultiLvlLbl val="1"/>
      </c:catAx>
      <c:valAx>
        <c:axId val="2094734553"/>
        <c:scaling>
          <c:orientation val="minMax"/>
          <c:max val="10"/>
          <c:min val="0"/>
        </c:scaling>
        <c:delete val="0"/>
        <c:axPos val="l"/>
        <c:majorGridlines>
          <c:spPr>
            <a:ln w="12700" cap="flat">
              <a:solidFill>
                <a:srgbClr val="000000"/>
              </a:solidFill>
              <a:prstDash val="solid"/>
              <a:round/>
            </a:ln>
          </c:spPr>
        </c:majorGridlines>
        <c:title>
          <c:tx>
            <c:rich>
              <a:bodyPr rot="-5400000"/>
              <a:lstStyle/>
              <a:p>
                <a:pPr>
                  <a:defRPr sz="1740" b="1" i="0" u="none" strike="noStrike">
                    <a:solidFill>
                      <a:srgbClr val="000000"/>
                    </a:solidFill>
                    <a:latin typeface="Arial"/>
                  </a:defRPr>
                </a:pPr>
                <a:r>
                  <a:rPr lang="en-US" sz="1740" b="1" i="0" u="none" strike="noStrike">
                    <a:solidFill>
                      <a:srgbClr val="000000"/>
                    </a:solidFill>
                    <a:latin typeface="Arial"/>
                  </a:rPr>
                  <a:t>Number of Details</a:t>
                </a:r>
              </a:p>
            </c:rich>
          </c:tx>
          <c:overlay val="1"/>
        </c:title>
        <c:numFmt formatCode="0.##" sourceLinked="0"/>
        <c:majorTickMark val="out"/>
        <c:minorTickMark val="none"/>
        <c:tickLblPos val="nextTo"/>
        <c:spPr>
          <a:ln w="12700" cap="flat">
            <a:solidFill>
              <a:srgbClr val="000000"/>
            </a:solidFill>
            <a:prstDash val="solid"/>
            <a:round/>
          </a:ln>
        </c:spPr>
        <c:txPr>
          <a:bodyPr rot="0"/>
          <a:lstStyle/>
          <a:p>
            <a:pPr>
              <a:defRPr sz="1243" b="1" i="0" u="none" strike="noStrike">
                <a:solidFill>
                  <a:srgbClr val="000000"/>
                </a:solidFill>
                <a:latin typeface="Arial"/>
              </a:defRPr>
            </a:pPr>
            <a:endParaRPr lang="en-US"/>
          </a:p>
        </c:txPr>
        <c:crossAx val="2094734552"/>
        <c:crosses val="autoZero"/>
        <c:crossBetween val="between"/>
        <c:majorUnit val="1"/>
        <c:minorUnit val="0.5"/>
      </c:valAx>
      <c:spPr>
        <a:noFill/>
        <a:ln w="12700" cap="flat">
          <a:noFill/>
          <a:miter lim="400000"/>
        </a:ln>
        <a:effectLst/>
      </c:spPr>
    </c:plotArea>
    <c:legend>
      <c:legendPos val="r"/>
      <c:layout>
        <c:manualLayout>
          <c:xMode val="edge"/>
          <c:yMode val="edge"/>
          <c:x val="0.64759584418127392"/>
          <c:y val="0.36928883432395126"/>
          <c:w val="0.34575499999999998"/>
          <c:h val="0.13442999999999999"/>
        </c:manualLayout>
      </c:layout>
      <c:overlay val="1"/>
      <c:spPr>
        <a:solidFill>
          <a:srgbClr val="FFFFFF"/>
        </a:solidFill>
        <a:ln w="12700" cap="flat">
          <a:noFill/>
          <a:miter lim="400000"/>
        </a:ln>
        <a:effectLst/>
      </c:spPr>
      <c:txPr>
        <a:bodyPr rot="0"/>
        <a:lstStyle/>
        <a:p>
          <a:pPr>
            <a:defRPr sz="1740" b="1" i="0" u="none" strike="noStrike">
              <a:solidFill>
                <a:srgbClr val="000000"/>
              </a:solidFill>
              <a:latin typeface="Arial"/>
            </a:defRPr>
          </a:pPr>
          <a:endParaRPr lang="en-US"/>
        </a:p>
      </c:txPr>
    </c:legend>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view3D>
      <c:rotX val="15"/>
      <c:hPercent val="71"/>
      <c:rotY val="0"/>
      <c:depthPercent val="5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0000000000000001E-3"/>
          <c:y val="5.0000000000000001E-3"/>
          <c:w val="0.61976200000000004"/>
          <c:h val="0.98750000000000004"/>
        </c:manualLayout>
      </c:layout>
      <c:bar3DChart>
        <c:barDir val="col"/>
        <c:grouping val="clustered"/>
        <c:varyColors val="0"/>
        <c:ser>
          <c:idx val="0"/>
          <c:order val="0"/>
          <c:tx>
            <c:strRef>
              <c:f>Sheet1!$B$1</c:f>
              <c:strCache>
                <c:ptCount val="1"/>
                <c:pt idx="0">
                  <c:v>Pre-Training</c:v>
                </c:pt>
              </c:strCache>
            </c:strRef>
          </c:tx>
          <c:spPr>
            <a:solidFill>
              <a:srgbClr val="0000D4"/>
            </a:solidFill>
            <a:ln w="12700" cap="flat">
              <a:noFill/>
              <a:prstDash val="solid"/>
              <a:round/>
            </a:ln>
            <a:effectLst/>
            <a:sp3d prstMaterial="matte"/>
          </c:spPr>
          <c:invertIfNegative val="0"/>
          <c:dLbls>
            <c:numFmt formatCode="0%" sourceLinked="0"/>
            <c:spPr>
              <a:noFill/>
              <a:ln>
                <a:noFill/>
              </a:ln>
              <a:effectLst/>
            </c:spPr>
            <c:txPr>
              <a:bodyPr/>
              <a:lstStyle/>
              <a:p>
                <a:pPr>
                  <a:defRPr sz="1053" b="1" i="0" u="none" strike="noStrike">
                    <a:solidFill>
                      <a:srgbClr val="000000"/>
                    </a:solidFill>
                    <a:latin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Invitation</c:v>
                </c:pt>
                <c:pt idx="1">
                  <c:v>Directive</c:v>
                </c:pt>
                <c:pt idx="2">
                  <c:v>Leading</c:v>
                </c:pt>
                <c:pt idx="3">
                  <c:v>Suggestive</c:v>
                </c:pt>
              </c:strCache>
            </c:strRef>
          </c:cat>
          <c:val>
            <c:numRef>
              <c:f>Sheet1!$B$2:$B$5</c:f>
              <c:numCache>
                <c:formatCode>General</c:formatCode>
                <c:ptCount val="4"/>
                <c:pt idx="0">
                  <c:v>7.0000000000000007E-2</c:v>
                </c:pt>
                <c:pt idx="1">
                  <c:v>0.45</c:v>
                </c:pt>
                <c:pt idx="2">
                  <c:v>0.37</c:v>
                </c:pt>
                <c:pt idx="3">
                  <c:v>0.11</c:v>
                </c:pt>
              </c:numCache>
            </c:numRef>
          </c:val>
          <c:extLst>
            <c:ext xmlns:c16="http://schemas.microsoft.com/office/drawing/2014/chart" uri="{C3380CC4-5D6E-409C-BE32-E72D297353CC}">
              <c16:uniqueId val="{00000000-9880-C440-A606-2951EE73D6B4}"/>
            </c:ext>
          </c:extLst>
        </c:ser>
        <c:ser>
          <c:idx val="1"/>
          <c:order val="1"/>
          <c:tx>
            <c:strRef>
              <c:f>Sheet1!$C$1</c:f>
              <c:strCache>
                <c:ptCount val="1"/>
                <c:pt idx="0">
                  <c:v>Post-Training</c:v>
                </c:pt>
              </c:strCache>
            </c:strRef>
          </c:tx>
          <c:spPr>
            <a:solidFill>
              <a:srgbClr val="DD0806"/>
            </a:solidFill>
            <a:ln w="12700" cap="flat">
              <a:noFill/>
              <a:prstDash val="solid"/>
              <a:round/>
            </a:ln>
            <a:effectLst/>
            <a:sp3d prstMaterial="matte"/>
          </c:spPr>
          <c:invertIfNegative val="0"/>
          <c:dLbls>
            <c:numFmt formatCode="0%" sourceLinked="0"/>
            <c:spPr>
              <a:noFill/>
              <a:ln>
                <a:noFill/>
              </a:ln>
              <a:effectLst/>
            </c:spPr>
            <c:txPr>
              <a:bodyPr/>
              <a:lstStyle/>
              <a:p>
                <a:pPr>
                  <a:defRPr sz="1053" b="1" i="0" u="none" strike="noStrike">
                    <a:solidFill>
                      <a:srgbClr val="000000"/>
                    </a:solidFill>
                    <a:latin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Invitation</c:v>
                </c:pt>
                <c:pt idx="1">
                  <c:v>Directive</c:v>
                </c:pt>
                <c:pt idx="2">
                  <c:v>Leading</c:v>
                </c:pt>
                <c:pt idx="3">
                  <c:v>Suggestive</c:v>
                </c:pt>
              </c:strCache>
            </c:strRef>
          </c:cat>
          <c:val>
            <c:numRef>
              <c:f>Sheet1!$C$2:$C$5</c:f>
              <c:numCache>
                <c:formatCode>General</c:formatCode>
                <c:ptCount val="4"/>
                <c:pt idx="0">
                  <c:v>0.44</c:v>
                </c:pt>
                <c:pt idx="1">
                  <c:v>0.24</c:v>
                </c:pt>
                <c:pt idx="2">
                  <c:v>0.28999999999999998</c:v>
                </c:pt>
                <c:pt idx="3">
                  <c:v>0.03</c:v>
                </c:pt>
              </c:numCache>
            </c:numRef>
          </c:val>
          <c:extLst>
            <c:ext xmlns:c16="http://schemas.microsoft.com/office/drawing/2014/chart" uri="{C3380CC4-5D6E-409C-BE32-E72D297353CC}">
              <c16:uniqueId val="{00000001-9880-C440-A606-2951EE73D6B4}"/>
            </c:ext>
          </c:extLst>
        </c:ser>
        <c:dLbls>
          <c:showLegendKey val="0"/>
          <c:showVal val="0"/>
          <c:showCatName val="0"/>
          <c:showSerName val="0"/>
          <c:showPercent val="0"/>
          <c:showBubbleSize val="0"/>
        </c:dLbls>
        <c:gapWidth val="150"/>
        <c:shape val="box"/>
        <c:axId val="2094734552"/>
        <c:axId val="2094734553"/>
        <c:axId val="2094734554"/>
      </c:bar3DChart>
      <c:catAx>
        <c:axId val="2094734552"/>
        <c:scaling>
          <c:orientation val="minMax"/>
        </c:scaling>
        <c:delete val="0"/>
        <c:axPos val="b"/>
        <c:numFmt formatCode="General" sourceLinked="0"/>
        <c:majorTickMark val="out"/>
        <c:minorTickMark val="none"/>
        <c:tickLblPos val="low"/>
        <c:spPr>
          <a:ln w="12700" cap="flat">
            <a:noFill/>
            <a:prstDash val="solid"/>
            <a:round/>
          </a:ln>
        </c:spPr>
        <c:txPr>
          <a:bodyPr rot="0"/>
          <a:lstStyle/>
          <a:p>
            <a:pPr>
              <a:defRPr sz="1053" b="1" i="0" u="none" strike="noStrike">
                <a:solidFill>
                  <a:srgbClr val="000000"/>
                </a:solidFill>
                <a:latin typeface="Arrus BT"/>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000000"/>
              </a:solidFill>
              <a:prstDash val="solid"/>
              <a:round/>
            </a:ln>
          </c:spPr>
        </c:majorGridlines>
        <c:numFmt formatCode="0%" sourceLinked="0"/>
        <c:majorTickMark val="out"/>
        <c:minorTickMark val="none"/>
        <c:tickLblPos val="nextTo"/>
        <c:spPr>
          <a:ln w="12700" cap="flat">
            <a:noFill/>
            <a:prstDash val="solid"/>
            <a:round/>
          </a:ln>
        </c:spPr>
        <c:txPr>
          <a:bodyPr rot="0"/>
          <a:lstStyle/>
          <a:p>
            <a:pPr>
              <a:defRPr sz="1053" b="1" i="0" u="none" strike="noStrike">
                <a:solidFill>
                  <a:srgbClr val="000000"/>
                </a:solidFill>
                <a:latin typeface="Arrus BT"/>
              </a:defRPr>
            </a:pPr>
            <a:endParaRPr lang="en-US"/>
          </a:p>
        </c:txPr>
        <c:crossAx val="2094734552"/>
        <c:crosses val="autoZero"/>
        <c:crossBetween val="between"/>
        <c:majorUnit val="0.125"/>
        <c:minorUnit val="6.25E-2"/>
      </c:valAx>
      <c:serAx>
        <c:axId val="2094734554"/>
        <c:scaling>
          <c:orientation val="minMax"/>
        </c:scaling>
        <c:delete val="0"/>
        <c:axPos val="b"/>
        <c:majorTickMark val="out"/>
        <c:minorTickMark val="none"/>
        <c:tickLblPos val="none"/>
        <c:spPr>
          <a:ln w="12700" cap="flat">
            <a:noFill/>
            <a:prstDash val="solid"/>
            <a:round/>
          </a:ln>
        </c:spPr>
        <c:crossAx val="2094734553"/>
        <c:crosses val="autoZero"/>
        <c:tickLblSkip val="1"/>
      </c:serAx>
      <c:spPr>
        <a:noFill/>
        <a:ln w="12700" cap="flat">
          <a:noFill/>
          <a:miter lim="400000"/>
        </a:ln>
        <a:effectLst/>
      </c:spPr>
    </c:plotArea>
    <c:legend>
      <c:legendPos val="r"/>
      <c:layout>
        <c:manualLayout>
          <c:xMode val="edge"/>
          <c:yMode val="edge"/>
          <c:x val="0.80456499999999997"/>
          <c:y val="0.40402100000000002"/>
          <c:w val="0.195435"/>
          <c:h val="0.12252399999999999"/>
        </c:manualLayout>
      </c:layout>
      <c:overlay val="1"/>
      <c:spPr>
        <a:solidFill>
          <a:srgbClr val="FFFF99"/>
        </a:solidFill>
        <a:ln w="12700" cap="flat">
          <a:noFill/>
          <a:miter lim="400000"/>
        </a:ln>
        <a:effectLst/>
      </c:spPr>
      <c:txPr>
        <a:bodyPr rot="0"/>
        <a:lstStyle/>
        <a:p>
          <a:pPr>
            <a:defRPr sz="1349" b="1" i="0" u="none" strike="noStrike">
              <a:solidFill>
                <a:srgbClr val="000000"/>
              </a:solidFill>
              <a:latin typeface="Arrus BT"/>
            </a:defRPr>
          </a:pPr>
          <a:endParaRPr lang="en-US"/>
        </a:p>
      </c:txPr>
    </c:legend>
    <c:plotVisOnly val="1"/>
    <c:dispBlanksAs val="gap"/>
    <c:showDLblsOverMax val="1"/>
  </c:chart>
  <c:spPr>
    <a:solidFill>
      <a:srgbClr val="FFFF99"/>
    </a:solid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view3D>
      <c:rotX val="15"/>
      <c:hPercent val="78"/>
      <c:rotY val="0"/>
      <c:depthPercent val="50"/>
      <c:rAngAx val="0"/>
    </c:view3D>
    <c:floor>
      <c:thickness val="0"/>
      <c:spPr>
        <a:noFill/>
        <a:ln w="9525" cap="rnd" cmpd="sng" algn="ctr">
          <a:noFill/>
          <a:prstDash val="solid"/>
          <a:round/>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0000000000000001E-3"/>
          <c:y val="5.0000000000000001E-3"/>
          <c:w val="0.467561"/>
          <c:h val="0.98750000000000004"/>
        </c:manualLayout>
      </c:layout>
      <c:bar3DChart>
        <c:barDir val="col"/>
        <c:grouping val="clustered"/>
        <c:varyColors val="0"/>
        <c:ser>
          <c:idx val="0"/>
          <c:order val="0"/>
          <c:tx>
            <c:strRef>
              <c:f>Sheet1!$B$1</c:f>
              <c:strCache>
                <c:ptCount val="1"/>
                <c:pt idx="0">
                  <c:v>Pre-Training</c:v>
                </c:pt>
              </c:strCache>
            </c:strRef>
          </c:tx>
          <c:spPr>
            <a:solidFill>
              <a:srgbClr val="0000D4"/>
            </a:solidFill>
            <a:ln w="12700" cap="flat">
              <a:noFill/>
              <a:prstDash val="solid"/>
              <a:round/>
            </a:ln>
            <a:effectLst/>
            <a:sp3d prstMaterial="matte"/>
          </c:spPr>
          <c:invertIfNegative val="0"/>
          <c:dLbls>
            <c:numFmt formatCode="0%" sourceLinked="0"/>
            <c:spPr>
              <a:noFill/>
              <a:ln>
                <a:noFill/>
              </a:ln>
              <a:effectLst/>
            </c:spPr>
            <c:txPr>
              <a:bodyPr rot="0" spcFirstLastPara="1" vertOverflow="ellipsis" vert="horz" wrap="square" anchor="ctr" anchorCtr="1"/>
              <a:lstStyle/>
              <a:p>
                <a:pPr>
                  <a:defRPr sz="1510" b="1" i="0" u="none" strike="noStrike" kern="1200" baseline="0">
                    <a:solidFill>
                      <a:srgbClr val="000000"/>
                    </a:solidFill>
                    <a:latin typeface="Arial"/>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Invitation</c:v>
                </c:pt>
                <c:pt idx="1">
                  <c:v>Directive</c:v>
                </c:pt>
                <c:pt idx="2">
                  <c:v>Leading</c:v>
                </c:pt>
                <c:pt idx="3">
                  <c:v>Suggestive</c:v>
                </c:pt>
              </c:strCache>
            </c:strRef>
          </c:cat>
          <c:val>
            <c:numRef>
              <c:f>Sheet1!$B$2:$B$5</c:f>
              <c:numCache>
                <c:formatCode>General</c:formatCode>
                <c:ptCount val="4"/>
                <c:pt idx="0">
                  <c:v>0.19</c:v>
                </c:pt>
                <c:pt idx="1">
                  <c:v>0.39</c:v>
                </c:pt>
                <c:pt idx="2">
                  <c:v>0.3</c:v>
                </c:pt>
                <c:pt idx="3">
                  <c:v>0.12</c:v>
                </c:pt>
              </c:numCache>
            </c:numRef>
          </c:val>
          <c:extLst>
            <c:ext xmlns:c16="http://schemas.microsoft.com/office/drawing/2014/chart" uri="{C3380CC4-5D6E-409C-BE32-E72D297353CC}">
              <c16:uniqueId val="{00000000-D176-184E-BFA7-505B34016019}"/>
            </c:ext>
          </c:extLst>
        </c:ser>
        <c:ser>
          <c:idx val="1"/>
          <c:order val="1"/>
          <c:tx>
            <c:strRef>
              <c:f>Sheet1!$C$1</c:f>
              <c:strCache>
                <c:ptCount val="1"/>
                <c:pt idx="0">
                  <c:v>Post-Training</c:v>
                </c:pt>
              </c:strCache>
            </c:strRef>
          </c:tx>
          <c:spPr>
            <a:solidFill>
              <a:srgbClr val="DD0806"/>
            </a:solidFill>
            <a:ln w="12700" cap="flat">
              <a:noFill/>
              <a:prstDash val="solid"/>
              <a:round/>
            </a:ln>
            <a:effectLst/>
            <a:sp3d prstMaterial="matte"/>
          </c:spPr>
          <c:invertIfNegative val="0"/>
          <c:dLbls>
            <c:numFmt formatCode="0%" sourceLinked="0"/>
            <c:spPr>
              <a:noFill/>
              <a:ln>
                <a:noFill/>
              </a:ln>
              <a:effectLst/>
            </c:spPr>
            <c:txPr>
              <a:bodyPr rot="0" spcFirstLastPara="1" vertOverflow="ellipsis" vert="horz" wrap="square" anchor="ctr" anchorCtr="1"/>
              <a:lstStyle/>
              <a:p>
                <a:pPr>
                  <a:defRPr sz="1510" b="1" i="0" u="none" strike="noStrike" kern="1200" baseline="0">
                    <a:solidFill>
                      <a:srgbClr val="000000"/>
                    </a:solidFill>
                    <a:latin typeface="Arial"/>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Invitation</c:v>
                </c:pt>
                <c:pt idx="1">
                  <c:v>Directive</c:v>
                </c:pt>
                <c:pt idx="2">
                  <c:v>Leading</c:v>
                </c:pt>
                <c:pt idx="3">
                  <c:v>Suggestive</c:v>
                </c:pt>
              </c:strCache>
            </c:strRef>
          </c:cat>
          <c:val>
            <c:numRef>
              <c:f>Sheet1!$C$2:$C$5</c:f>
              <c:numCache>
                <c:formatCode>General</c:formatCode>
                <c:ptCount val="4"/>
                <c:pt idx="0">
                  <c:v>0.57999999999999996</c:v>
                </c:pt>
                <c:pt idx="1">
                  <c:v>0.22</c:v>
                </c:pt>
                <c:pt idx="2">
                  <c:v>0.16</c:v>
                </c:pt>
                <c:pt idx="3">
                  <c:v>0.04</c:v>
                </c:pt>
              </c:numCache>
            </c:numRef>
          </c:val>
          <c:extLst>
            <c:ext xmlns:c16="http://schemas.microsoft.com/office/drawing/2014/chart" uri="{C3380CC4-5D6E-409C-BE32-E72D297353CC}">
              <c16:uniqueId val="{00000001-D176-184E-BFA7-505B34016019}"/>
            </c:ext>
          </c:extLst>
        </c:ser>
        <c:dLbls>
          <c:showLegendKey val="0"/>
          <c:showVal val="0"/>
          <c:showCatName val="0"/>
          <c:showSerName val="0"/>
          <c:showPercent val="0"/>
          <c:showBubbleSize val="0"/>
        </c:dLbls>
        <c:gapWidth val="150"/>
        <c:shape val="box"/>
        <c:axId val="2094734552"/>
        <c:axId val="2094734553"/>
        <c:axId val="2094734554"/>
      </c:bar3DChart>
      <c:catAx>
        <c:axId val="2094734552"/>
        <c:scaling>
          <c:orientation val="minMax"/>
        </c:scaling>
        <c:delete val="0"/>
        <c:axPos val="b"/>
        <c:numFmt formatCode="General" sourceLinked="0"/>
        <c:majorTickMark val="out"/>
        <c:minorTickMark val="none"/>
        <c:tickLblPos val="low"/>
        <c:spPr>
          <a:noFill/>
          <a:ln w="12700" cap="flat" cmpd="sng" algn="ctr">
            <a:noFill/>
            <a:prstDash val="solid"/>
            <a:round/>
          </a:ln>
          <a:effectLst/>
        </c:spPr>
        <c:txPr>
          <a:bodyPr rot="0" spcFirstLastPara="1" vertOverflow="ellipsis" wrap="square" anchor="ctr" anchorCtr="1"/>
          <a:lstStyle/>
          <a:p>
            <a:pPr>
              <a:defRPr sz="1510" b="1" i="0" u="none" strike="noStrike" kern="1200" baseline="0">
                <a:solidFill>
                  <a:srgbClr val="000000"/>
                </a:solidFill>
                <a:latin typeface="Arrus BT"/>
                <a:ea typeface="+mn-ea"/>
                <a:cs typeface="+mn-cs"/>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cmpd="sng" algn="ctr">
              <a:solidFill>
                <a:srgbClr val="000000"/>
              </a:solidFill>
              <a:prstDash val="solid"/>
              <a:round/>
            </a:ln>
            <a:effectLst/>
          </c:spPr>
        </c:majorGridlines>
        <c:numFmt formatCode="0%" sourceLinked="0"/>
        <c:majorTickMark val="out"/>
        <c:minorTickMark val="none"/>
        <c:tickLblPos val="nextTo"/>
        <c:spPr>
          <a:noFill/>
          <a:ln w="12700" cap="flat" cmpd="sng" algn="ctr">
            <a:noFill/>
            <a:prstDash val="solid"/>
            <a:round/>
          </a:ln>
          <a:effectLst/>
        </c:spPr>
        <c:txPr>
          <a:bodyPr rot="0" spcFirstLastPara="1" vertOverflow="ellipsis" wrap="square" anchor="ctr" anchorCtr="1"/>
          <a:lstStyle/>
          <a:p>
            <a:pPr>
              <a:defRPr sz="1510" b="1" i="0" u="none" strike="noStrike" kern="1200" baseline="0">
                <a:solidFill>
                  <a:srgbClr val="000000"/>
                </a:solidFill>
                <a:latin typeface="Arrus BT"/>
                <a:ea typeface="+mn-ea"/>
                <a:cs typeface="+mn-cs"/>
              </a:defRPr>
            </a:pPr>
            <a:endParaRPr lang="en-US"/>
          </a:p>
        </c:txPr>
        <c:crossAx val="2094734552"/>
        <c:crosses val="autoZero"/>
        <c:crossBetween val="between"/>
        <c:majorUnit val="0.15"/>
        <c:minorUnit val="7.4999999999999997E-2"/>
      </c:valAx>
      <c:serAx>
        <c:axId val="2094734554"/>
        <c:scaling>
          <c:orientation val="minMax"/>
        </c:scaling>
        <c:delete val="0"/>
        <c:axPos val="b"/>
        <c:majorTickMark val="out"/>
        <c:minorTickMark val="none"/>
        <c:tickLblPos val="none"/>
        <c:spPr>
          <a:noFill/>
          <a:ln w="12700" cap="flat" cmpd="sng" algn="ctr">
            <a:no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094734553"/>
        <c:crosses val="autoZero"/>
        <c:tickLblSkip val="1"/>
      </c:serAx>
      <c:spPr>
        <a:noFill/>
        <a:ln w="12700" cap="flat">
          <a:noFill/>
          <a:miter lim="400000"/>
        </a:ln>
        <a:effectLst/>
      </c:spPr>
    </c:plotArea>
    <c:legend>
      <c:legendPos val="r"/>
      <c:layout>
        <c:manualLayout>
          <c:xMode val="edge"/>
          <c:yMode val="edge"/>
          <c:x val="0.72731000000000001"/>
          <c:y val="0.41005599999999998"/>
          <c:w val="0.27268999999999999"/>
          <c:h val="0.16950899999999999"/>
        </c:manualLayout>
      </c:layout>
      <c:overlay val="1"/>
      <c:spPr>
        <a:solidFill>
          <a:srgbClr val="FFFF99"/>
        </a:solidFill>
        <a:ln w="12700" cap="flat">
          <a:noFill/>
          <a:miter lim="400000"/>
        </a:ln>
        <a:effectLst/>
      </c:spPr>
      <c:txPr>
        <a:bodyPr rot="0" spcFirstLastPara="1" vertOverflow="ellipsis" vert="horz" wrap="square" anchor="ctr" anchorCtr="1"/>
        <a:lstStyle/>
        <a:p>
          <a:pPr>
            <a:defRPr sz="2014" b="1" i="0" u="none" strike="noStrike" kern="1200" baseline="0">
              <a:solidFill>
                <a:srgbClr val="000000"/>
              </a:solidFill>
              <a:latin typeface="Arrus BT"/>
              <a:ea typeface="+mn-ea"/>
              <a:cs typeface="+mn-cs"/>
            </a:defRPr>
          </a:pPr>
          <a:endParaRPr lang="en-US"/>
        </a:p>
      </c:txPr>
    </c:legend>
    <c:plotVisOnly val="1"/>
    <c:dispBlanksAs val="gap"/>
    <c:showDLblsOverMax val="1"/>
  </c:chart>
  <c:spPr>
    <a:solidFill>
      <a:srgbClr val="FFFF99"/>
    </a:solidFill>
    <a:ln w="9525" cap="rnd" cmpd="sng" algn="ctr">
      <a:noFill/>
      <a:prstDash val="soli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15"/>
      <c:hPercent val="73"/>
      <c:rotY val="0"/>
      <c:depthPercent val="50"/>
      <c:rAngAx val="0"/>
    </c:view3D>
    <c:floor>
      <c:thickness val="0"/>
      <c:spPr>
        <a:noFill/>
        <a:ln w="9525" cap="rnd" cmpd="sng" algn="ctr">
          <a:noFill/>
          <a:prstDash val="solid"/>
          <a:round/>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0000000000000001E-3"/>
          <c:y val="5.0000000000000001E-3"/>
          <c:w val="0.82847800000000005"/>
          <c:h val="0.98750000000000004"/>
        </c:manualLayout>
      </c:layout>
      <c:bar3DChart>
        <c:barDir val="col"/>
        <c:grouping val="clustered"/>
        <c:varyColors val="0"/>
        <c:ser>
          <c:idx val="0"/>
          <c:order val="0"/>
          <c:tx>
            <c:strRef>
              <c:f>Sheet1!$A$2</c:f>
              <c:strCache>
                <c:ptCount val="1"/>
                <c:pt idx="0">
                  <c:v>Interviewer</c:v>
                </c:pt>
              </c:strCache>
            </c:strRef>
          </c:tx>
          <c:spPr>
            <a:solidFill>
              <a:schemeClr val="accent1"/>
            </a:solidFill>
            <a:ln w="12700" cap="flat">
              <a:noFill/>
              <a:prstDash val="solid"/>
              <a:round/>
            </a:ln>
            <a:effectLst/>
            <a:sp3d prstMaterial="matte"/>
          </c:spPr>
          <c:invertIfNegative val="0"/>
          <c:dLbls>
            <c:numFmt formatCode="0%" sourceLinked="0"/>
            <c:spPr>
              <a:noFill/>
              <a:ln>
                <a:noFill/>
              </a:ln>
              <a:effectLst/>
            </c:spPr>
            <c:txPr>
              <a:bodyPr rot="0" spcFirstLastPara="1" vertOverflow="ellipsis" vert="horz" wrap="square" anchor="ctr" anchorCtr="1"/>
              <a:lstStyle/>
              <a:p>
                <a:pPr>
                  <a:defRPr sz="1799" b="1" i="0" u="none" strike="noStrike" kern="1200" baseline="0">
                    <a:solidFill>
                      <a:srgbClr val="000000"/>
                    </a:solidFill>
                    <a:latin typeface="Arial"/>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Open-Ended</c:v>
                </c:pt>
                <c:pt idx="1">
                  <c:v>Leading </c:v>
                </c:pt>
                <c:pt idx="2">
                  <c:v>Suggestive</c:v>
                </c:pt>
              </c:strCache>
            </c:strRef>
          </c:cat>
          <c:val>
            <c:numRef>
              <c:f>Sheet1!$B$2:$D$2</c:f>
              <c:numCache>
                <c:formatCode>General</c:formatCode>
                <c:ptCount val="3"/>
                <c:pt idx="0">
                  <c:v>0.73</c:v>
                </c:pt>
                <c:pt idx="1">
                  <c:v>0.23</c:v>
                </c:pt>
                <c:pt idx="2">
                  <c:v>0.04</c:v>
                </c:pt>
              </c:numCache>
            </c:numRef>
          </c:val>
          <c:extLst>
            <c:ext xmlns:c16="http://schemas.microsoft.com/office/drawing/2014/chart" uri="{C3380CC4-5D6E-409C-BE32-E72D297353CC}">
              <c16:uniqueId val="{00000000-7C8F-EA41-A9F5-C97E8655E9B7}"/>
            </c:ext>
          </c:extLst>
        </c:ser>
        <c:ser>
          <c:idx val="1"/>
          <c:order val="1"/>
          <c:tx>
            <c:strRef>
              <c:f>Sheet1!$A$3</c:f>
              <c:strCache>
                <c:ptCount val="1"/>
                <c:pt idx="0">
                  <c:v>Child</c:v>
                </c:pt>
              </c:strCache>
            </c:strRef>
          </c:tx>
          <c:spPr>
            <a:solidFill>
              <a:schemeClr val="accent2"/>
            </a:solidFill>
            <a:ln w="12700" cap="flat">
              <a:noFill/>
              <a:prstDash val="solid"/>
              <a:round/>
            </a:ln>
            <a:effectLst/>
            <a:sp3d prstMaterial="matte"/>
          </c:spPr>
          <c:invertIfNegative val="0"/>
          <c:dLbls>
            <c:numFmt formatCode="0%" sourceLinked="0"/>
            <c:spPr>
              <a:noFill/>
              <a:ln>
                <a:noFill/>
              </a:ln>
              <a:effectLst/>
            </c:spPr>
            <c:txPr>
              <a:bodyPr rot="0" spcFirstLastPara="1" vertOverflow="ellipsis" vert="horz" wrap="square" anchor="ctr" anchorCtr="1"/>
              <a:lstStyle/>
              <a:p>
                <a:pPr>
                  <a:defRPr sz="1799" b="1" i="0" u="none" strike="noStrike" kern="1200" baseline="0">
                    <a:solidFill>
                      <a:srgbClr val="000000"/>
                    </a:solidFill>
                    <a:latin typeface="Arial"/>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Open-Ended</c:v>
                </c:pt>
                <c:pt idx="1">
                  <c:v>Leading </c:v>
                </c:pt>
                <c:pt idx="2">
                  <c:v>Suggestive</c:v>
                </c:pt>
              </c:strCache>
            </c:strRef>
          </c:cat>
          <c:val>
            <c:numRef>
              <c:f>Sheet1!$B$3:$D$3</c:f>
              <c:numCache>
                <c:formatCode>General</c:formatCode>
                <c:ptCount val="3"/>
                <c:pt idx="0">
                  <c:v>0.79</c:v>
                </c:pt>
                <c:pt idx="1">
                  <c:v>0.17</c:v>
                </c:pt>
                <c:pt idx="2">
                  <c:v>0.04</c:v>
                </c:pt>
              </c:numCache>
            </c:numRef>
          </c:val>
          <c:extLst>
            <c:ext xmlns:c16="http://schemas.microsoft.com/office/drawing/2014/chart" uri="{C3380CC4-5D6E-409C-BE32-E72D297353CC}">
              <c16:uniqueId val="{00000001-7C8F-EA41-A9F5-C97E8655E9B7}"/>
            </c:ext>
          </c:extLst>
        </c:ser>
        <c:dLbls>
          <c:showLegendKey val="0"/>
          <c:showVal val="0"/>
          <c:showCatName val="0"/>
          <c:showSerName val="0"/>
          <c:showPercent val="0"/>
          <c:showBubbleSize val="0"/>
        </c:dLbls>
        <c:gapWidth val="150"/>
        <c:shape val="box"/>
        <c:axId val="2094734552"/>
        <c:axId val="2094734553"/>
        <c:axId val="2094734554"/>
      </c:bar3DChart>
      <c:catAx>
        <c:axId val="2094734552"/>
        <c:scaling>
          <c:orientation val="minMax"/>
        </c:scaling>
        <c:delete val="0"/>
        <c:axPos val="b"/>
        <c:numFmt formatCode="General" sourceLinked="0"/>
        <c:majorTickMark val="out"/>
        <c:minorTickMark val="none"/>
        <c:tickLblPos val="low"/>
        <c:spPr>
          <a:noFill/>
          <a:ln w="12700" cap="flat" cmpd="sng" algn="ctr">
            <a:noFill/>
            <a:prstDash val="solid"/>
            <a:round/>
          </a:ln>
          <a:effectLst/>
        </c:spPr>
        <c:txPr>
          <a:bodyPr rot="0" spcFirstLastPara="1" vertOverflow="ellipsis" wrap="square" anchor="ctr" anchorCtr="1"/>
          <a:lstStyle/>
          <a:p>
            <a:pPr>
              <a:defRPr sz="1799" b="1" i="0" u="none" strike="noStrike" kern="1200" baseline="0">
                <a:solidFill>
                  <a:srgbClr val="000000"/>
                </a:solidFill>
                <a:latin typeface="Arial"/>
                <a:ea typeface="+mn-ea"/>
                <a:cs typeface="+mn-cs"/>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cmpd="sng" algn="ctr">
              <a:solidFill>
                <a:srgbClr val="000000"/>
              </a:solidFill>
              <a:prstDash val="solid"/>
              <a:round/>
            </a:ln>
            <a:effectLst/>
          </c:spPr>
        </c:majorGridlines>
        <c:numFmt formatCode="0%" sourceLinked="0"/>
        <c:majorTickMark val="out"/>
        <c:minorTickMark val="none"/>
        <c:tickLblPos val="nextTo"/>
        <c:spPr>
          <a:noFill/>
          <a:ln w="12700" cap="flat" cmpd="sng" algn="ctr">
            <a:noFill/>
            <a:prstDash val="solid"/>
            <a:round/>
          </a:ln>
          <a:effectLst/>
        </c:spPr>
        <c:txPr>
          <a:bodyPr rot="0" spcFirstLastPara="1" vertOverflow="ellipsis" wrap="square" anchor="ctr" anchorCtr="1"/>
          <a:lstStyle/>
          <a:p>
            <a:pPr>
              <a:defRPr sz="1799" b="1" i="0" u="none" strike="noStrike" kern="1200" baseline="0">
                <a:solidFill>
                  <a:srgbClr val="000000"/>
                </a:solidFill>
                <a:latin typeface="Arial"/>
                <a:ea typeface="+mn-ea"/>
                <a:cs typeface="+mn-cs"/>
              </a:defRPr>
            </a:pPr>
            <a:endParaRPr lang="en-US"/>
          </a:p>
        </c:txPr>
        <c:crossAx val="2094734552"/>
        <c:crosses val="autoZero"/>
        <c:crossBetween val="between"/>
        <c:majorUnit val="0.2"/>
        <c:minorUnit val="0.1"/>
      </c:valAx>
      <c:serAx>
        <c:axId val="2094734554"/>
        <c:scaling>
          <c:orientation val="minMax"/>
        </c:scaling>
        <c:delete val="0"/>
        <c:axPos val="b"/>
        <c:majorTickMark val="out"/>
        <c:minorTickMark val="none"/>
        <c:tickLblPos val="none"/>
        <c:spPr>
          <a:noFill/>
          <a:ln w="12700" cap="flat" cmpd="sng" algn="ctr">
            <a:no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094734553"/>
        <c:crosses val="autoZero"/>
        <c:tickLblSkip val="1"/>
      </c:serAx>
      <c:spPr>
        <a:noFill/>
        <a:ln w="12700" cap="flat">
          <a:noFill/>
          <a:miter lim="400000"/>
        </a:ln>
        <a:effectLst/>
      </c:spPr>
    </c:plotArea>
    <c:legend>
      <c:legendPos val="r"/>
      <c:layout>
        <c:manualLayout>
          <c:xMode val="edge"/>
          <c:yMode val="edge"/>
          <c:x val="0.79772799999999999"/>
          <c:y val="0.40523100000000001"/>
          <c:w val="0.20227200000000001"/>
          <c:h val="0.14083799999999999"/>
        </c:manualLayout>
      </c:layout>
      <c:overlay val="1"/>
      <c:spPr>
        <a:noFill/>
        <a:ln w="12700" cap="flat">
          <a:solidFill>
            <a:srgbClr val="000000"/>
          </a:solidFill>
          <a:prstDash val="solid"/>
          <a:round/>
        </a:ln>
        <a:effectLst/>
      </c:spPr>
      <c:txPr>
        <a:bodyPr rot="0" spcFirstLastPara="1" vertOverflow="ellipsis" vert="horz" wrap="square" anchor="ctr" anchorCtr="1"/>
        <a:lstStyle/>
        <a:p>
          <a:pPr>
            <a:defRPr sz="1599" b="1" i="0" u="none" strike="noStrike" kern="1200" baseline="0">
              <a:solidFill>
                <a:srgbClr val="000000"/>
              </a:solidFill>
              <a:latin typeface="Arial Narrow"/>
              <a:ea typeface="+mn-ea"/>
              <a:cs typeface="+mn-cs"/>
            </a:defRPr>
          </a:pPr>
          <a:endParaRPr lang="en-US"/>
        </a:p>
      </c:txPr>
    </c:legend>
    <c:plotVisOnly val="0"/>
    <c:dispBlanksAs val="gap"/>
    <c:showDLblsOverMax val="1"/>
  </c:chart>
  <c:spPr>
    <a:noFill/>
    <a:ln w="9525" cap="rnd" cmpd="sng" algn="ctr">
      <a:noFill/>
      <a:prstDash val="soli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1914325323788315"/>
          <c:y val="4.9575976344864839E-2"/>
          <c:w val="0.55104399999999998"/>
          <c:h val="0.79703800000000002"/>
        </c:manualLayout>
      </c:layout>
      <c:barChart>
        <c:barDir val="col"/>
        <c:grouping val="clustered"/>
        <c:varyColors val="0"/>
        <c:ser>
          <c:idx val="0"/>
          <c:order val="0"/>
          <c:tx>
            <c:strRef>
              <c:f>Sheet1!$A$2</c:f>
              <c:strCache>
                <c:ptCount val="1"/>
                <c:pt idx="0">
                  <c:v>Direct Intro</c:v>
                </c:pt>
              </c:strCache>
            </c:strRef>
          </c:tx>
          <c:spPr>
            <a:solidFill>
              <a:srgbClr val="FF0000"/>
            </a:solidFill>
            <a:ln w="12700" cap="flat">
              <a:solidFill>
                <a:srgbClr val="000000"/>
              </a:solidFill>
              <a:prstDash val="solid"/>
              <a:round/>
            </a:ln>
            <a:effectLst/>
          </c:spPr>
          <c:invertIfNegative val="0"/>
          <c:cat>
            <c:strRef>
              <c:f>Sheet1!$B$1:$C$1</c:f>
              <c:strCache>
                <c:ptCount val="2"/>
                <c:pt idx="0">
                  <c:v>8 &amp; younger</c:v>
                </c:pt>
                <c:pt idx="1">
                  <c:v>9 and older</c:v>
                </c:pt>
              </c:strCache>
            </c:strRef>
          </c:cat>
          <c:val>
            <c:numRef>
              <c:f>Sheet1!$B$2:$C$2</c:f>
              <c:numCache>
                <c:formatCode>General</c:formatCode>
                <c:ptCount val="2"/>
                <c:pt idx="0">
                  <c:v>26</c:v>
                </c:pt>
                <c:pt idx="1">
                  <c:v>49</c:v>
                </c:pt>
              </c:numCache>
            </c:numRef>
          </c:val>
          <c:extLst>
            <c:ext xmlns:c16="http://schemas.microsoft.com/office/drawing/2014/chart" uri="{C3380CC4-5D6E-409C-BE32-E72D297353CC}">
              <c16:uniqueId val="{00000000-AC96-AA4C-AE30-65EDDC783872}"/>
            </c:ext>
          </c:extLst>
        </c:ser>
        <c:ser>
          <c:idx val="1"/>
          <c:order val="1"/>
          <c:tx>
            <c:strRef>
              <c:f>Sheet1!$A$3</c:f>
              <c:strCache>
                <c:ptCount val="1"/>
                <c:pt idx="0">
                  <c:v>Open-ended Intro</c:v>
                </c:pt>
              </c:strCache>
            </c:strRef>
          </c:tx>
          <c:spPr>
            <a:solidFill>
              <a:srgbClr val="0000FF"/>
            </a:solidFill>
            <a:ln w="12700" cap="flat">
              <a:solidFill>
                <a:srgbClr val="000000"/>
              </a:solidFill>
              <a:prstDash val="solid"/>
              <a:round/>
            </a:ln>
            <a:effectLst/>
          </c:spPr>
          <c:invertIfNegative val="0"/>
          <c:cat>
            <c:strRef>
              <c:f>Sheet1!$B$1:$C$1</c:f>
              <c:strCache>
                <c:ptCount val="2"/>
                <c:pt idx="0">
                  <c:v>8 &amp; younger</c:v>
                </c:pt>
                <c:pt idx="1">
                  <c:v>9 and older</c:v>
                </c:pt>
              </c:strCache>
            </c:strRef>
          </c:cat>
          <c:val>
            <c:numRef>
              <c:f>Sheet1!$B$3:$C$3</c:f>
              <c:numCache>
                <c:formatCode>General</c:formatCode>
                <c:ptCount val="2"/>
                <c:pt idx="0">
                  <c:v>37</c:v>
                </c:pt>
                <c:pt idx="1">
                  <c:v>140</c:v>
                </c:pt>
              </c:numCache>
            </c:numRef>
          </c:val>
          <c:extLst>
            <c:ext xmlns:c16="http://schemas.microsoft.com/office/drawing/2014/chart" uri="{C3380CC4-5D6E-409C-BE32-E72D297353CC}">
              <c16:uniqueId val="{00000001-AC96-AA4C-AE30-65EDDC783872}"/>
            </c:ext>
          </c:extLst>
        </c:ser>
        <c:dLbls>
          <c:showLegendKey val="0"/>
          <c:showVal val="0"/>
          <c:showCatName val="0"/>
          <c:showSerName val="0"/>
          <c:showPercent val="0"/>
          <c:showBubbleSize val="0"/>
        </c:dLbls>
        <c:gapWidth val="150"/>
        <c:axId val="2094734552"/>
        <c:axId val="2094734553"/>
      </c:barChart>
      <c:catAx>
        <c:axId val="2094734552"/>
        <c:scaling>
          <c:orientation val="minMax"/>
        </c:scaling>
        <c:delete val="0"/>
        <c:axPos val="b"/>
        <c:title>
          <c:tx>
            <c:rich>
              <a:bodyPr rot="0" spcFirstLastPara="1" vertOverflow="ellipsis" vert="horz" wrap="square" anchor="ctr" anchorCtr="1"/>
              <a:lstStyle/>
              <a:p>
                <a:pPr>
                  <a:defRPr sz="1756" b="1" i="0" u="none" strike="noStrike" kern="1200" baseline="0">
                    <a:solidFill>
                      <a:srgbClr val="000000"/>
                    </a:solidFill>
                    <a:latin typeface="Arial"/>
                    <a:ea typeface="+mn-ea"/>
                    <a:cs typeface="+mn-cs"/>
                  </a:defRPr>
                </a:pPr>
                <a:r>
                  <a:rPr lang="en-US" sz="1756" b="1" i="0" u="none" strike="noStrike">
                    <a:solidFill>
                      <a:srgbClr val="000000"/>
                    </a:solidFill>
                    <a:latin typeface="Arial"/>
                  </a:rPr>
                  <a:t>Age in years</a:t>
                </a:r>
              </a:p>
            </c:rich>
          </c:tx>
          <c:overlay val="1"/>
          <c:spPr>
            <a:noFill/>
            <a:ln>
              <a:noFill/>
            </a:ln>
            <a:effectLst/>
          </c:spPr>
          <c:txPr>
            <a:bodyPr rot="0" spcFirstLastPara="1" vertOverflow="ellipsis" vert="horz" wrap="square" anchor="ctr" anchorCtr="1"/>
            <a:lstStyle/>
            <a:p>
              <a:pPr>
                <a:defRPr sz="1756" b="1" i="0" u="none" strike="noStrike" kern="1200" baseline="0">
                  <a:solidFill>
                    <a:srgbClr val="000000"/>
                  </a:solidFill>
                  <a:latin typeface="Arial"/>
                  <a:ea typeface="+mn-ea"/>
                  <a:cs typeface="+mn-cs"/>
                </a:defRPr>
              </a:pPr>
              <a:endParaRPr lang="en-US"/>
            </a:p>
          </c:txPr>
        </c:title>
        <c:numFmt formatCode="General" sourceLinked="0"/>
        <c:majorTickMark val="in"/>
        <c:minorTickMark val="none"/>
        <c:tickLblPos val="low"/>
        <c:spPr>
          <a:noFill/>
          <a:ln w="12700" cap="flat" cmpd="sng" algn="ctr">
            <a:solidFill>
              <a:srgbClr val="000000"/>
            </a:solidFill>
            <a:prstDash val="solid"/>
            <a:round/>
          </a:ln>
          <a:effectLst/>
        </c:spPr>
        <c:txPr>
          <a:bodyPr rot="0" spcFirstLastPara="1" vertOverflow="ellipsis" wrap="square" anchor="ctr" anchorCtr="1"/>
          <a:lstStyle/>
          <a:p>
            <a:pPr>
              <a:defRPr sz="1505" b="1" i="0" u="none" strike="noStrike" kern="1200" baseline="0">
                <a:solidFill>
                  <a:srgbClr val="000000"/>
                </a:solidFill>
                <a:latin typeface="Arial"/>
                <a:ea typeface="+mn-ea"/>
                <a:cs typeface="+mn-cs"/>
              </a:defRPr>
            </a:pPr>
            <a:endParaRPr lang="en-US"/>
          </a:p>
        </c:txPr>
        <c:crossAx val="2094734553"/>
        <c:crosses val="autoZero"/>
        <c:auto val="1"/>
        <c:lblAlgn val="ctr"/>
        <c:lblOffset val="100"/>
        <c:noMultiLvlLbl val="1"/>
      </c:catAx>
      <c:valAx>
        <c:axId val="2094734553"/>
        <c:scaling>
          <c:orientation val="minMax"/>
          <c:max val="160"/>
          <c:min val="0"/>
        </c:scaling>
        <c:delete val="0"/>
        <c:axPos val="l"/>
        <c:majorGridlines>
          <c:spPr>
            <a:ln w="12700" cap="flat" cmpd="sng" algn="ctr">
              <a:solidFill>
                <a:srgbClr val="000000"/>
              </a:solidFill>
              <a:prstDash val="solid"/>
              <a:round/>
            </a:ln>
            <a:effectLst/>
          </c:spPr>
        </c:majorGridlines>
        <c:title>
          <c:tx>
            <c:rich>
              <a:bodyPr rot="-5400000" spcFirstLastPara="1" vertOverflow="ellipsis" vert="horz" wrap="square" anchor="ctr" anchorCtr="1"/>
              <a:lstStyle/>
              <a:p>
                <a:pPr>
                  <a:defRPr sz="1756" b="1" i="0" u="none" strike="noStrike" kern="1200" baseline="0">
                    <a:solidFill>
                      <a:srgbClr val="000000"/>
                    </a:solidFill>
                    <a:latin typeface="Arial"/>
                    <a:ea typeface="+mn-ea"/>
                    <a:cs typeface="+mn-cs"/>
                  </a:defRPr>
                </a:pPr>
                <a:r>
                  <a:rPr lang="en-US" sz="1756" b="1" i="0" u="none" strike="noStrike">
                    <a:solidFill>
                      <a:srgbClr val="000000"/>
                    </a:solidFill>
                    <a:latin typeface="Arial"/>
                  </a:rPr>
                  <a:t>Number of Details</a:t>
                </a:r>
              </a:p>
            </c:rich>
          </c:tx>
          <c:overlay val="1"/>
          <c:spPr>
            <a:noFill/>
            <a:ln>
              <a:noFill/>
            </a:ln>
            <a:effectLst/>
          </c:spPr>
          <c:txPr>
            <a:bodyPr rot="-5400000" spcFirstLastPara="1" vertOverflow="ellipsis" vert="horz" wrap="square" anchor="ctr" anchorCtr="1"/>
            <a:lstStyle/>
            <a:p>
              <a:pPr>
                <a:defRPr sz="1756" b="1" i="0" u="none" strike="noStrike" kern="1200" baseline="0">
                  <a:solidFill>
                    <a:srgbClr val="000000"/>
                  </a:solidFill>
                  <a:latin typeface="Arial"/>
                  <a:ea typeface="+mn-ea"/>
                  <a:cs typeface="+mn-cs"/>
                </a:defRPr>
              </a:pPr>
              <a:endParaRPr lang="en-US"/>
            </a:p>
          </c:txPr>
        </c:title>
        <c:numFmt formatCode="0" sourceLinked="0"/>
        <c:majorTickMark val="out"/>
        <c:minorTickMark val="none"/>
        <c:tickLblPos val="nextTo"/>
        <c:spPr>
          <a:noFill/>
          <a:ln w="12700" cap="flat" cmpd="sng" algn="ctr">
            <a:solidFill>
              <a:srgbClr val="000000"/>
            </a:solidFill>
            <a:prstDash val="solid"/>
            <a:round/>
          </a:ln>
          <a:effectLst/>
        </c:spPr>
        <c:txPr>
          <a:bodyPr rot="0" spcFirstLastPara="1" vertOverflow="ellipsis" wrap="square" anchor="ctr" anchorCtr="1"/>
          <a:lstStyle/>
          <a:p>
            <a:pPr>
              <a:defRPr sz="1254" b="1" i="0" u="none" strike="noStrike" kern="1200" baseline="0">
                <a:solidFill>
                  <a:srgbClr val="000000"/>
                </a:solidFill>
                <a:latin typeface="Arial"/>
                <a:ea typeface="+mn-ea"/>
                <a:cs typeface="+mn-cs"/>
              </a:defRPr>
            </a:pPr>
            <a:endParaRPr lang="en-US"/>
          </a:p>
        </c:txPr>
        <c:crossAx val="2094734552"/>
        <c:crosses val="autoZero"/>
        <c:crossBetween val="between"/>
        <c:majorUnit val="40"/>
        <c:minorUnit val="20"/>
      </c:valAx>
      <c:spPr>
        <a:noFill/>
        <a:ln w="12700" cap="flat">
          <a:noFill/>
          <a:miter lim="400000"/>
        </a:ln>
        <a:effectLst/>
      </c:spPr>
    </c:plotArea>
    <c:legend>
      <c:legendPos val="r"/>
      <c:layout>
        <c:manualLayout>
          <c:xMode val="edge"/>
          <c:yMode val="edge"/>
          <c:x val="0.64279201787171547"/>
          <c:y val="0.36615661213040696"/>
          <c:w val="0.323824"/>
          <c:h val="0.13442699999999999"/>
        </c:manualLayout>
      </c:layout>
      <c:overlay val="1"/>
      <c:spPr>
        <a:solidFill>
          <a:srgbClr val="FFFFFF"/>
        </a:solidFill>
        <a:ln w="12700" cap="flat">
          <a:noFill/>
          <a:miter lim="400000"/>
        </a:ln>
        <a:effectLst/>
      </c:spPr>
      <c:txPr>
        <a:bodyPr rot="0" spcFirstLastPara="1" vertOverflow="ellipsis" vert="horz" wrap="square" anchor="ctr" anchorCtr="1"/>
        <a:lstStyle/>
        <a:p>
          <a:pPr>
            <a:defRPr sz="1756" b="1" i="0" u="none" strike="noStrike" kern="1200" baseline="0">
              <a:solidFill>
                <a:srgbClr val="000000"/>
              </a:solidFill>
              <a:latin typeface="Arial"/>
              <a:ea typeface="+mn-ea"/>
              <a:cs typeface="+mn-cs"/>
            </a:defRPr>
          </a:pPr>
          <a:endParaRPr lang="en-US"/>
        </a:p>
      </c:txPr>
    </c:legend>
    <c:plotVisOnly val="1"/>
    <c:dispBlanksAs val="gap"/>
    <c:showDLblsOverMax val="1"/>
  </c:chart>
  <c:spPr>
    <a:noFill/>
    <a:ln w="9525" cap="rnd" cmpd="sng" algn="ctr">
      <a:noFill/>
      <a:prstDash val="soli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5">
  <a:schemeClr val="accent3"/>
  <a:schemeClr val="accent3"/>
  <a:schemeClr val="accent3"/>
  <a:schemeClr val="accent3"/>
  <a:schemeClr val="accent3"/>
  <a:schemeClr val="accent3"/>
</cs:colorStyle>
</file>

<file path=ppt/charts/colors2.xml><?xml version="1.0" encoding="utf-8"?>
<cs:colorStyle xmlns:cs="http://schemas.microsoft.com/office/drawing/2012/chartStyle" xmlns:a="http://schemas.openxmlformats.org/drawingml/2006/main" meth="withinLinear" id="7">
  <a:schemeClr val="accent5"/>
  <a:schemeClr val="accent5"/>
  <a:schemeClr val="accent5"/>
  <a:schemeClr val="accent5"/>
  <a:schemeClr val="accent5"/>
  <a:schemeClr val="accent5"/>
</cs:colorStyle>
</file>

<file path=ppt/charts/colors3.xml><?xml version="1.0" encoding="utf-8"?>
<cs:colorStyle xmlns:cs="http://schemas.microsoft.com/office/drawing/2012/chartStyle" xmlns:a="http://schemas.openxmlformats.org/drawingml/2006/main" meth="withinLinear" id="7">
  <a:schemeClr val="accent5"/>
  <a:schemeClr val="accent5"/>
  <a:schemeClr val="accent5"/>
  <a:schemeClr val="accent5"/>
  <a:schemeClr val="accent5"/>
  <a:schemeClr val="accent5"/>
</cs:colorStyle>
</file>

<file path=ppt/charts/style1.xml><?xml version="1.0" encoding="utf-8"?>
<cs:chartStyle xmlns:cs="http://schemas.microsoft.com/office/drawing/2012/chartStyle" xmlns:a="http://schemas.openxmlformats.org/drawingml/2006/main" id="2">
  <cs:axisTitle>
    <cs:lnRef idx="0"/>
    <cs:fillRef idx="0"/>
    <cs:effectRef idx="0"/>
    <cs:fontRef idx="minor">
      <a:schemeClr val="tx1"/>
    </cs:fontRef>
    <cs:defRPr sz="1000" b="1" kern="1200"/>
  </cs:axisTitle>
  <cs:categoryAxis>
    <cs:lnRef idx="1">
      <a:schemeClr val="tx1"/>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0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
  <cs:axisTitle>
    <cs:lnRef idx="0"/>
    <cs:fillRef idx="0"/>
    <cs:effectRef idx="0"/>
    <cs:fontRef idx="minor">
      <a:schemeClr val="tx1"/>
    </cs:fontRef>
    <cs:defRPr sz="1000" b="1" kern="1200"/>
  </cs:axisTitle>
  <cs:categoryAxis>
    <cs:lnRef idx="1">
      <a:schemeClr val="tx1"/>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0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
  <cs:axisTitle>
    <cs:lnRef idx="0"/>
    <cs:fillRef idx="0"/>
    <cs:effectRef idx="0"/>
    <cs:fontRef idx="minor">
      <a:schemeClr val="tx1"/>
    </cs:fontRef>
    <cs:defRPr sz="1000" b="1" kern="1200"/>
  </cs:axisTitle>
  <cs:categoryAxis>
    <cs:lnRef idx="1">
      <a:schemeClr val="tx1"/>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0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A620A4-234C-4BC6-BB44-F96B3899BBE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281F410-D5E0-4E94-BD9C-C7287D2A5F05}">
      <dgm:prSet/>
      <dgm:spPr/>
      <dgm:t>
        <a:bodyPr/>
        <a:lstStyle/>
        <a:p>
          <a:r>
            <a:rPr lang="en-US"/>
            <a:t>Give them choices while maintaining control of the interview</a:t>
          </a:r>
        </a:p>
      </dgm:t>
    </dgm:pt>
    <dgm:pt modelId="{749E6B6A-2EAE-428B-8544-EEE58D2418BC}" type="parTrans" cxnId="{F36EBF20-ED10-4168-BF10-6D6947D14AEF}">
      <dgm:prSet/>
      <dgm:spPr/>
      <dgm:t>
        <a:bodyPr/>
        <a:lstStyle/>
        <a:p>
          <a:endParaRPr lang="en-US"/>
        </a:p>
      </dgm:t>
    </dgm:pt>
    <dgm:pt modelId="{FB35B467-2AC5-4257-A92F-0A60A6250ACF}" type="sibTrans" cxnId="{F36EBF20-ED10-4168-BF10-6D6947D14AEF}">
      <dgm:prSet/>
      <dgm:spPr/>
      <dgm:t>
        <a:bodyPr/>
        <a:lstStyle/>
        <a:p>
          <a:endParaRPr lang="en-US"/>
        </a:p>
      </dgm:t>
    </dgm:pt>
    <dgm:pt modelId="{00212ECC-0D45-40DD-B7E1-5F9F9D8A63A2}">
      <dgm:prSet/>
      <dgm:spPr/>
      <dgm:t>
        <a:bodyPr/>
        <a:lstStyle/>
        <a:p>
          <a:r>
            <a:rPr lang="en-US"/>
            <a:t>Avoid “yes/no” or “do you remember” questions – have them provide narrative</a:t>
          </a:r>
        </a:p>
      </dgm:t>
    </dgm:pt>
    <dgm:pt modelId="{2BDA51F1-88B8-4B03-AAD9-E9FE40631D66}" type="parTrans" cxnId="{32823813-7F24-43F5-B5F2-5CC091B7F989}">
      <dgm:prSet/>
      <dgm:spPr/>
      <dgm:t>
        <a:bodyPr/>
        <a:lstStyle/>
        <a:p>
          <a:endParaRPr lang="en-US"/>
        </a:p>
      </dgm:t>
    </dgm:pt>
    <dgm:pt modelId="{17D6E481-CA71-48ED-BE99-96ECE6D43D9E}" type="sibTrans" cxnId="{32823813-7F24-43F5-B5F2-5CC091B7F989}">
      <dgm:prSet/>
      <dgm:spPr/>
      <dgm:t>
        <a:bodyPr/>
        <a:lstStyle/>
        <a:p>
          <a:endParaRPr lang="en-US"/>
        </a:p>
      </dgm:t>
    </dgm:pt>
    <dgm:pt modelId="{BA5F4341-F401-48DC-A0F2-D8318780C494}">
      <dgm:prSet/>
      <dgm:spPr/>
      <dgm:t>
        <a:bodyPr/>
        <a:lstStyle/>
        <a:p>
          <a:r>
            <a:rPr lang="en-US"/>
            <a:t>Attention span</a:t>
          </a:r>
        </a:p>
      </dgm:t>
    </dgm:pt>
    <dgm:pt modelId="{9E3A9846-1E9D-4CB6-ABAD-9D9E84C94CDB}" type="parTrans" cxnId="{152551B8-F317-459C-9685-0B4800F193AD}">
      <dgm:prSet/>
      <dgm:spPr/>
      <dgm:t>
        <a:bodyPr/>
        <a:lstStyle/>
        <a:p>
          <a:endParaRPr lang="en-US"/>
        </a:p>
      </dgm:t>
    </dgm:pt>
    <dgm:pt modelId="{87FD1921-9D2B-4E34-9DD5-6687DCB2F563}" type="sibTrans" cxnId="{152551B8-F317-459C-9685-0B4800F193AD}">
      <dgm:prSet/>
      <dgm:spPr/>
      <dgm:t>
        <a:bodyPr/>
        <a:lstStyle/>
        <a:p>
          <a:endParaRPr lang="en-US"/>
        </a:p>
      </dgm:t>
    </dgm:pt>
    <dgm:pt modelId="{CC97F09C-258A-4A72-8BF4-E05DDB4D1948}">
      <dgm:prSet/>
      <dgm:spPr/>
      <dgm:t>
        <a:bodyPr/>
        <a:lstStyle/>
        <a:p>
          <a:r>
            <a:rPr lang="en-US"/>
            <a:t>The </a:t>
          </a:r>
          <a:r>
            <a:rPr lang="en-US" b="1"/>
            <a:t>PAUSE</a:t>
          </a:r>
          <a:endParaRPr lang="en-US"/>
        </a:p>
      </dgm:t>
    </dgm:pt>
    <dgm:pt modelId="{41F5D449-5D73-46D1-A3EB-7C6900D2372C}" type="parTrans" cxnId="{988F9213-D302-4DDF-9330-A011C785ED19}">
      <dgm:prSet/>
      <dgm:spPr/>
      <dgm:t>
        <a:bodyPr/>
        <a:lstStyle/>
        <a:p>
          <a:endParaRPr lang="en-US"/>
        </a:p>
      </dgm:t>
    </dgm:pt>
    <dgm:pt modelId="{F78FB4EE-9A5B-4CE7-B751-6534898A2A00}" type="sibTrans" cxnId="{988F9213-D302-4DDF-9330-A011C785ED19}">
      <dgm:prSet/>
      <dgm:spPr/>
      <dgm:t>
        <a:bodyPr/>
        <a:lstStyle/>
        <a:p>
          <a:endParaRPr lang="en-US"/>
        </a:p>
      </dgm:t>
    </dgm:pt>
    <dgm:pt modelId="{50A6670B-231B-4CE4-8EAD-D49C60049F18}" type="pres">
      <dgm:prSet presAssocID="{D4A620A4-234C-4BC6-BB44-F96B3899BBE0}" presName="root" presStyleCnt="0">
        <dgm:presLayoutVars>
          <dgm:dir/>
          <dgm:resizeHandles val="exact"/>
        </dgm:presLayoutVars>
      </dgm:prSet>
      <dgm:spPr/>
    </dgm:pt>
    <dgm:pt modelId="{8A3D07E2-E35F-44F1-BD0E-E4D3ECF67FC6}" type="pres">
      <dgm:prSet presAssocID="{D281F410-D5E0-4E94-BD9C-C7287D2A5F05}" presName="compNode" presStyleCnt="0"/>
      <dgm:spPr/>
    </dgm:pt>
    <dgm:pt modelId="{1016F9EA-0F5F-47E1-8365-58575BD2023C}" type="pres">
      <dgm:prSet presAssocID="{D281F410-D5E0-4E94-BD9C-C7287D2A5F05}" presName="bgRect" presStyleLbl="bgShp" presStyleIdx="0" presStyleCnt="4"/>
      <dgm:spPr/>
    </dgm:pt>
    <dgm:pt modelId="{99F93FF4-3B8F-4477-9907-3046E47196DF}" type="pres">
      <dgm:prSet presAssocID="{D281F410-D5E0-4E94-BD9C-C7287D2A5F0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50EA7F5C-FC91-4B5B-B88A-40FF7C510634}" type="pres">
      <dgm:prSet presAssocID="{D281F410-D5E0-4E94-BD9C-C7287D2A5F05}" presName="spaceRect" presStyleCnt="0"/>
      <dgm:spPr/>
    </dgm:pt>
    <dgm:pt modelId="{4196E84E-5003-4859-8B8E-22ACE9A336EE}" type="pres">
      <dgm:prSet presAssocID="{D281F410-D5E0-4E94-BD9C-C7287D2A5F05}" presName="parTx" presStyleLbl="revTx" presStyleIdx="0" presStyleCnt="4">
        <dgm:presLayoutVars>
          <dgm:chMax val="0"/>
          <dgm:chPref val="0"/>
        </dgm:presLayoutVars>
      </dgm:prSet>
      <dgm:spPr/>
    </dgm:pt>
    <dgm:pt modelId="{61DB1DDB-8EDE-40B2-8857-62E4EDB2CBA7}" type="pres">
      <dgm:prSet presAssocID="{FB35B467-2AC5-4257-A92F-0A60A6250ACF}" presName="sibTrans" presStyleCnt="0"/>
      <dgm:spPr/>
    </dgm:pt>
    <dgm:pt modelId="{FE1577A5-D837-4D92-8662-713FFC4B14E5}" type="pres">
      <dgm:prSet presAssocID="{00212ECC-0D45-40DD-B7E1-5F9F9D8A63A2}" presName="compNode" presStyleCnt="0"/>
      <dgm:spPr/>
    </dgm:pt>
    <dgm:pt modelId="{226A9DDB-D68C-4141-86B3-792C61876695}" type="pres">
      <dgm:prSet presAssocID="{00212ECC-0D45-40DD-B7E1-5F9F9D8A63A2}" presName="bgRect" presStyleLbl="bgShp" presStyleIdx="1" presStyleCnt="4"/>
      <dgm:spPr/>
    </dgm:pt>
    <dgm:pt modelId="{3294C5DD-3BF1-4B60-8596-5BDE1D5BFE46}" type="pres">
      <dgm:prSet presAssocID="{00212ECC-0D45-40DD-B7E1-5F9F9D8A63A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0721F9E5-2067-4E74-B038-2232331A2B5F}" type="pres">
      <dgm:prSet presAssocID="{00212ECC-0D45-40DD-B7E1-5F9F9D8A63A2}" presName="spaceRect" presStyleCnt="0"/>
      <dgm:spPr/>
    </dgm:pt>
    <dgm:pt modelId="{CCAFCB08-76AC-460A-B5FB-3DCCB5761814}" type="pres">
      <dgm:prSet presAssocID="{00212ECC-0D45-40DD-B7E1-5F9F9D8A63A2}" presName="parTx" presStyleLbl="revTx" presStyleIdx="1" presStyleCnt="4">
        <dgm:presLayoutVars>
          <dgm:chMax val="0"/>
          <dgm:chPref val="0"/>
        </dgm:presLayoutVars>
      </dgm:prSet>
      <dgm:spPr/>
    </dgm:pt>
    <dgm:pt modelId="{F9E0D401-AB6E-468B-B3F0-1EA8DBC3BE0E}" type="pres">
      <dgm:prSet presAssocID="{17D6E481-CA71-48ED-BE99-96ECE6D43D9E}" presName="sibTrans" presStyleCnt="0"/>
      <dgm:spPr/>
    </dgm:pt>
    <dgm:pt modelId="{A0B3D827-FBA0-4571-B7F8-ABF756E52188}" type="pres">
      <dgm:prSet presAssocID="{BA5F4341-F401-48DC-A0F2-D8318780C494}" presName="compNode" presStyleCnt="0"/>
      <dgm:spPr/>
    </dgm:pt>
    <dgm:pt modelId="{044ECF92-FFA8-4344-B22C-4CEEF7D93DA8}" type="pres">
      <dgm:prSet presAssocID="{BA5F4341-F401-48DC-A0F2-D8318780C494}" presName="bgRect" presStyleLbl="bgShp" presStyleIdx="2" presStyleCnt="4"/>
      <dgm:spPr/>
    </dgm:pt>
    <dgm:pt modelId="{2B3E95BD-80A6-4C37-A1DB-BAC369814A99}" type="pres">
      <dgm:prSet presAssocID="{BA5F4341-F401-48DC-A0F2-D8318780C49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in head"/>
        </a:ext>
      </dgm:extLst>
    </dgm:pt>
    <dgm:pt modelId="{18413401-CE52-44B3-9F36-7BFA10BD4339}" type="pres">
      <dgm:prSet presAssocID="{BA5F4341-F401-48DC-A0F2-D8318780C494}" presName="spaceRect" presStyleCnt="0"/>
      <dgm:spPr/>
    </dgm:pt>
    <dgm:pt modelId="{23F402F8-AEAB-44EF-9F4F-F51B0775E664}" type="pres">
      <dgm:prSet presAssocID="{BA5F4341-F401-48DC-A0F2-D8318780C494}" presName="parTx" presStyleLbl="revTx" presStyleIdx="2" presStyleCnt="4">
        <dgm:presLayoutVars>
          <dgm:chMax val="0"/>
          <dgm:chPref val="0"/>
        </dgm:presLayoutVars>
      </dgm:prSet>
      <dgm:spPr/>
    </dgm:pt>
    <dgm:pt modelId="{8DEDE2D0-327C-4BDB-85D0-4588C761975B}" type="pres">
      <dgm:prSet presAssocID="{87FD1921-9D2B-4E34-9DD5-6687DCB2F563}" presName="sibTrans" presStyleCnt="0"/>
      <dgm:spPr/>
    </dgm:pt>
    <dgm:pt modelId="{232F34D1-984B-4EC0-B812-BEA955C8A556}" type="pres">
      <dgm:prSet presAssocID="{CC97F09C-258A-4A72-8BF4-E05DDB4D1948}" presName="compNode" presStyleCnt="0"/>
      <dgm:spPr/>
    </dgm:pt>
    <dgm:pt modelId="{D22FAADD-340E-4640-9BC4-B0E7FB77D622}" type="pres">
      <dgm:prSet presAssocID="{CC97F09C-258A-4A72-8BF4-E05DDB4D1948}" presName="bgRect" presStyleLbl="bgShp" presStyleIdx="3" presStyleCnt="4"/>
      <dgm:spPr/>
    </dgm:pt>
    <dgm:pt modelId="{541CFD22-F93F-46F7-8120-48D072F9417D}" type="pres">
      <dgm:prSet presAssocID="{CC97F09C-258A-4A72-8BF4-E05DDB4D194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ause"/>
        </a:ext>
      </dgm:extLst>
    </dgm:pt>
    <dgm:pt modelId="{211A360A-0A97-4F97-A7C0-D5DE54EE2B0D}" type="pres">
      <dgm:prSet presAssocID="{CC97F09C-258A-4A72-8BF4-E05DDB4D1948}" presName="spaceRect" presStyleCnt="0"/>
      <dgm:spPr/>
    </dgm:pt>
    <dgm:pt modelId="{1217E0BC-EF0A-40E3-B6E8-61B35ABBED11}" type="pres">
      <dgm:prSet presAssocID="{CC97F09C-258A-4A72-8BF4-E05DDB4D1948}" presName="parTx" presStyleLbl="revTx" presStyleIdx="3" presStyleCnt="4">
        <dgm:presLayoutVars>
          <dgm:chMax val="0"/>
          <dgm:chPref val="0"/>
        </dgm:presLayoutVars>
      </dgm:prSet>
      <dgm:spPr/>
    </dgm:pt>
  </dgm:ptLst>
  <dgm:cxnLst>
    <dgm:cxn modelId="{32823813-7F24-43F5-B5F2-5CC091B7F989}" srcId="{D4A620A4-234C-4BC6-BB44-F96B3899BBE0}" destId="{00212ECC-0D45-40DD-B7E1-5F9F9D8A63A2}" srcOrd="1" destOrd="0" parTransId="{2BDA51F1-88B8-4B03-AAD9-E9FE40631D66}" sibTransId="{17D6E481-CA71-48ED-BE99-96ECE6D43D9E}"/>
    <dgm:cxn modelId="{988F9213-D302-4DDF-9330-A011C785ED19}" srcId="{D4A620A4-234C-4BC6-BB44-F96B3899BBE0}" destId="{CC97F09C-258A-4A72-8BF4-E05DDB4D1948}" srcOrd="3" destOrd="0" parTransId="{41F5D449-5D73-46D1-A3EB-7C6900D2372C}" sibTransId="{F78FB4EE-9A5B-4CE7-B751-6534898A2A00}"/>
    <dgm:cxn modelId="{F36EBF20-ED10-4168-BF10-6D6947D14AEF}" srcId="{D4A620A4-234C-4BC6-BB44-F96B3899BBE0}" destId="{D281F410-D5E0-4E94-BD9C-C7287D2A5F05}" srcOrd="0" destOrd="0" parTransId="{749E6B6A-2EAE-428B-8544-EEE58D2418BC}" sibTransId="{FB35B467-2AC5-4257-A92F-0A60A6250ACF}"/>
    <dgm:cxn modelId="{BD17F24E-A098-48C9-92CD-685E48E27CF7}" type="presOf" srcId="{D4A620A4-234C-4BC6-BB44-F96B3899BBE0}" destId="{50A6670B-231B-4CE4-8EAD-D49C60049F18}" srcOrd="0" destOrd="0" presId="urn:microsoft.com/office/officeart/2018/2/layout/IconVerticalSolidList"/>
    <dgm:cxn modelId="{744EA570-AB82-49DA-939B-86DF8A881E35}" type="presOf" srcId="{00212ECC-0D45-40DD-B7E1-5F9F9D8A63A2}" destId="{CCAFCB08-76AC-460A-B5FB-3DCCB5761814}" srcOrd="0" destOrd="0" presId="urn:microsoft.com/office/officeart/2018/2/layout/IconVerticalSolidList"/>
    <dgm:cxn modelId="{36A65287-ADD4-43B9-B59E-A9CDE774025E}" type="presOf" srcId="{CC97F09C-258A-4A72-8BF4-E05DDB4D1948}" destId="{1217E0BC-EF0A-40E3-B6E8-61B35ABBED11}" srcOrd="0" destOrd="0" presId="urn:microsoft.com/office/officeart/2018/2/layout/IconVerticalSolidList"/>
    <dgm:cxn modelId="{2798E7A3-E1D5-4F79-A0AE-C1F7F5F5F7B7}" type="presOf" srcId="{BA5F4341-F401-48DC-A0F2-D8318780C494}" destId="{23F402F8-AEAB-44EF-9F4F-F51B0775E664}" srcOrd="0" destOrd="0" presId="urn:microsoft.com/office/officeart/2018/2/layout/IconVerticalSolidList"/>
    <dgm:cxn modelId="{152551B8-F317-459C-9685-0B4800F193AD}" srcId="{D4A620A4-234C-4BC6-BB44-F96B3899BBE0}" destId="{BA5F4341-F401-48DC-A0F2-D8318780C494}" srcOrd="2" destOrd="0" parTransId="{9E3A9846-1E9D-4CB6-ABAD-9D9E84C94CDB}" sibTransId="{87FD1921-9D2B-4E34-9DD5-6687DCB2F563}"/>
    <dgm:cxn modelId="{3E02C6F7-FAA2-4163-882C-BF1C23DE2AC7}" type="presOf" srcId="{D281F410-D5E0-4E94-BD9C-C7287D2A5F05}" destId="{4196E84E-5003-4859-8B8E-22ACE9A336EE}" srcOrd="0" destOrd="0" presId="urn:microsoft.com/office/officeart/2018/2/layout/IconVerticalSolidList"/>
    <dgm:cxn modelId="{B5501F94-4D82-4016-8796-61FD7CC5E0F0}" type="presParOf" srcId="{50A6670B-231B-4CE4-8EAD-D49C60049F18}" destId="{8A3D07E2-E35F-44F1-BD0E-E4D3ECF67FC6}" srcOrd="0" destOrd="0" presId="urn:microsoft.com/office/officeart/2018/2/layout/IconVerticalSolidList"/>
    <dgm:cxn modelId="{0CAF9E8A-ED06-45C6-B8BA-980070F1CBF7}" type="presParOf" srcId="{8A3D07E2-E35F-44F1-BD0E-E4D3ECF67FC6}" destId="{1016F9EA-0F5F-47E1-8365-58575BD2023C}" srcOrd="0" destOrd="0" presId="urn:microsoft.com/office/officeart/2018/2/layout/IconVerticalSolidList"/>
    <dgm:cxn modelId="{BD0CA746-8AA4-4DA7-9584-A7D104906D3B}" type="presParOf" srcId="{8A3D07E2-E35F-44F1-BD0E-E4D3ECF67FC6}" destId="{99F93FF4-3B8F-4477-9907-3046E47196DF}" srcOrd="1" destOrd="0" presId="urn:microsoft.com/office/officeart/2018/2/layout/IconVerticalSolidList"/>
    <dgm:cxn modelId="{3C6F215D-9499-46A5-AB14-E541E3CB0665}" type="presParOf" srcId="{8A3D07E2-E35F-44F1-BD0E-E4D3ECF67FC6}" destId="{50EA7F5C-FC91-4B5B-B88A-40FF7C510634}" srcOrd="2" destOrd="0" presId="urn:microsoft.com/office/officeart/2018/2/layout/IconVerticalSolidList"/>
    <dgm:cxn modelId="{B466EC6E-2C27-4158-8A7C-6CEDD2D61CC1}" type="presParOf" srcId="{8A3D07E2-E35F-44F1-BD0E-E4D3ECF67FC6}" destId="{4196E84E-5003-4859-8B8E-22ACE9A336EE}" srcOrd="3" destOrd="0" presId="urn:microsoft.com/office/officeart/2018/2/layout/IconVerticalSolidList"/>
    <dgm:cxn modelId="{E5354C20-10B3-4D4E-8515-148B4282E5D6}" type="presParOf" srcId="{50A6670B-231B-4CE4-8EAD-D49C60049F18}" destId="{61DB1DDB-8EDE-40B2-8857-62E4EDB2CBA7}" srcOrd="1" destOrd="0" presId="urn:microsoft.com/office/officeart/2018/2/layout/IconVerticalSolidList"/>
    <dgm:cxn modelId="{7B27F952-E17F-41EB-A95E-BBC571B177EA}" type="presParOf" srcId="{50A6670B-231B-4CE4-8EAD-D49C60049F18}" destId="{FE1577A5-D837-4D92-8662-713FFC4B14E5}" srcOrd="2" destOrd="0" presId="urn:microsoft.com/office/officeart/2018/2/layout/IconVerticalSolidList"/>
    <dgm:cxn modelId="{1F6DFC86-9228-48C2-81B8-D10441ABB1FF}" type="presParOf" srcId="{FE1577A5-D837-4D92-8662-713FFC4B14E5}" destId="{226A9DDB-D68C-4141-86B3-792C61876695}" srcOrd="0" destOrd="0" presId="urn:microsoft.com/office/officeart/2018/2/layout/IconVerticalSolidList"/>
    <dgm:cxn modelId="{FC4EA821-7D2E-41B1-816D-E54B914D4515}" type="presParOf" srcId="{FE1577A5-D837-4D92-8662-713FFC4B14E5}" destId="{3294C5DD-3BF1-4B60-8596-5BDE1D5BFE46}" srcOrd="1" destOrd="0" presId="urn:microsoft.com/office/officeart/2018/2/layout/IconVerticalSolidList"/>
    <dgm:cxn modelId="{471A5DD4-7476-4EB5-A7F5-16BDD78C2B1A}" type="presParOf" srcId="{FE1577A5-D837-4D92-8662-713FFC4B14E5}" destId="{0721F9E5-2067-4E74-B038-2232331A2B5F}" srcOrd="2" destOrd="0" presId="urn:microsoft.com/office/officeart/2018/2/layout/IconVerticalSolidList"/>
    <dgm:cxn modelId="{A94EBEAA-53A5-4B97-8D58-23179CAE2BB5}" type="presParOf" srcId="{FE1577A5-D837-4D92-8662-713FFC4B14E5}" destId="{CCAFCB08-76AC-460A-B5FB-3DCCB5761814}" srcOrd="3" destOrd="0" presId="urn:microsoft.com/office/officeart/2018/2/layout/IconVerticalSolidList"/>
    <dgm:cxn modelId="{F84ABA63-6EBF-4D31-B66D-8065F41CAA63}" type="presParOf" srcId="{50A6670B-231B-4CE4-8EAD-D49C60049F18}" destId="{F9E0D401-AB6E-468B-B3F0-1EA8DBC3BE0E}" srcOrd="3" destOrd="0" presId="urn:microsoft.com/office/officeart/2018/2/layout/IconVerticalSolidList"/>
    <dgm:cxn modelId="{83490279-EFB5-426A-BAAC-91699D3EDB9E}" type="presParOf" srcId="{50A6670B-231B-4CE4-8EAD-D49C60049F18}" destId="{A0B3D827-FBA0-4571-B7F8-ABF756E52188}" srcOrd="4" destOrd="0" presId="urn:microsoft.com/office/officeart/2018/2/layout/IconVerticalSolidList"/>
    <dgm:cxn modelId="{28AC849E-4DBF-4B38-8560-890ACE5E016E}" type="presParOf" srcId="{A0B3D827-FBA0-4571-B7F8-ABF756E52188}" destId="{044ECF92-FFA8-4344-B22C-4CEEF7D93DA8}" srcOrd="0" destOrd="0" presId="urn:microsoft.com/office/officeart/2018/2/layout/IconVerticalSolidList"/>
    <dgm:cxn modelId="{9B010937-2568-4919-AE1F-6704DBEE1271}" type="presParOf" srcId="{A0B3D827-FBA0-4571-B7F8-ABF756E52188}" destId="{2B3E95BD-80A6-4C37-A1DB-BAC369814A99}" srcOrd="1" destOrd="0" presId="urn:microsoft.com/office/officeart/2018/2/layout/IconVerticalSolidList"/>
    <dgm:cxn modelId="{68364BAF-8848-45B9-A90A-9A8768FB0A9D}" type="presParOf" srcId="{A0B3D827-FBA0-4571-B7F8-ABF756E52188}" destId="{18413401-CE52-44B3-9F36-7BFA10BD4339}" srcOrd="2" destOrd="0" presId="urn:microsoft.com/office/officeart/2018/2/layout/IconVerticalSolidList"/>
    <dgm:cxn modelId="{E72E6F62-57ED-48E4-BBDB-9AD0B23ECD55}" type="presParOf" srcId="{A0B3D827-FBA0-4571-B7F8-ABF756E52188}" destId="{23F402F8-AEAB-44EF-9F4F-F51B0775E664}" srcOrd="3" destOrd="0" presId="urn:microsoft.com/office/officeart/2018/2/layout/IconVerticalSolidList"/>
    <dgm:cxn modelId="{018B5163-C920-462D-84E9-F086040D93D8}" type="presParOf" srcId="{50A6670B-231B-4CE4-8EAD-D49C60049F18}" destId="{8DEDE2D0-327C-4BDB-85D0-4588C761975B}" srcOrd="5" destOrd="0" presId="urn:microsoft.com/office/officeart/2018/2/layout/IconVerticalSolidList"/>
    <dgm:cxn modelId="{8FF24534-2FC1-4A6D-97E3-F91233D0B2D5}" type="presParOf" srcId="{50A6670B-231B-4CE4-8EAD-D49C60049F18}" destId="{232F34D1-984B-4EC0-B812-BEA955C8A556}" srcOrd="6" destOrd="0" presId="urn:microsoft.com/office/officeart/2018/2/layout/IconVerticalSolidList"/>
    <dgm:cxn modelId="{2C36CB86-B293-45AF-960C-E30E7C81B800}" type="presParOf" srcId="{232F34D1-984B-4EC0-B812-BEA955C8A556}" destId="{D22FAADD-340E-4640-9BC4-B0E7FB77D622}" srcOrd="0" destOrd="0" presId="urn:microsoft.com/office/officeart/2018/2/layout/IconVerticalSolidList"/>
    <dgm:cxn modelId="{A2231544-FFDA-4C11-90C7-02D8FB8098C8}" type="presParOf" srcId="{232F34D1-984B-4EC0-B812-BEA955C8A556}" destId="{541CFD22-F93F-46F7-8120-48D072F9417D}" srcOrd="1" destOrd="0" presId="urn:microsoft.com/office/officeart/2018/2/layout/IconVerticalSolidList"/>
    <dgm:cxn modelId="{189FAA5C-CC17-49D7-8D00-2EEA9FFEE2B9}" type="presParOf" srcId="{232F34D1-984B-4EC0-B812-BEA955C8A556}" destId="{211A360A-0A97-4F97-A7C0-D5DE54EE2B0D}" srcOrd="2" destOrd="0" presId="urn:microsoft.com/office/officeart/2018/2/layout/IconVerticalSolidList"/>
    <dgm:cxn modelId="{536F67AC-F33D-4AF7-AABF-A547BAEDAEB4}" type="presParOf" srcId="{232F34D1-984B-4EC0-B812-BEA955C8A556}" destId="{1217E0BC-EF0A-40E3-B6E8-61B35ABBED1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1F60F0-0698-4F93-88D7-CF2E5029B90B}"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83080D2-5FA3-4284-937D-177E60FDA4BA}">
      <dgm:prSet/>
      <dgm:spPr/>
      <dgm:t>
        <a:bodyPr/>
        <a:lstStyle/>
        <a:p>
          <a:r>
            <a:rPr lang="en-US"/>
            <a:t>Your role is a </a:t>
          </a:r>
          <a:r>
            <a:rPr lang="en-US" b="1" u="sng"/>
            <a:t>neutral</a:t>
          </a:r>
          <a:r>
            <a:rPr lang="en-US"/>
            <a:t> fact finder</a:t>
          </a:r>
        </a:p>
      </dgm:t>
    </dgm:pt>
    <dgm:pt modelId="{F820425E-71A5-4AA8-A7A6-D7E99D4FD784}" type="parTrans" cxnId="{86D55930-1D9E-492F-B343-36EAE07FF88D}">
      <dgm:prSet/>
      <dgm:spPr/>
      <dgm:t>
        <a:bodyPr/>
        <a:lstStyle/>
        <a:p>
          <a:endParaRPr lang="en-US"/>
        </a:p>
      </dgm:t>
    </dgm:pt>
    <dgm:pt modelId="{AF35C5A5-A910-4391-8D79-ECEBAC9232BB}" type="sibTrans" cxnId="{86D55930-1D9E-492F-B343-36EAE07FF88D}">
      <dgm:prSet/>
      <dgm:spPr/>
      <dgm:t>
        <a:bodyPr/>
        <a:lstStyle/>
        <a:p>
          <a:endParaRPr lang="en-US"/>
        </a:p>
      </dgm:t>
    </dgm:pt>
    <dgm:pt modelId="{C691E98D-0562-4639-97A0-9F3F2C65AD8D}">
      <dgm:prSet/>
      <dgm:spPr/>
      <dgm:t>
        <a:bodyPr/>
        <a:lstStyle/>
        <a:p>
          <a:r>
            <a:rPr lang="en-US"/>
            <a:t>Approach with an open mind</a:t>
          </a:r>
        </a:p>
      </dgm:t>
    </dgm:pt>
    <dgm:pt modelId="{23264C18-BC8B-4CE3-8DD6-3B3ACCA0A680}" type="parTrans" cxnId="{DD61A902-2A54-46DB-9514-E6955C929BD4}">
      <dgm:prSet/>
      <dgm:spPr/>
      <dgm:t>
        <a:bodyPr/>
        <a:lstStyle/>
        <a:p>
          <a:endParaRPr lang="en-US"/>
        </a:p>
      </dgm:t>
    </dgm:pt>
    <dgm:pt modelId="{28FA2D78-0513-42BE-839B-64587B9B59F7}" type="sibTrans" cxnId="{DD61A902-2A54-46DB-9514-E6955C929BD4}">
      <dgm:prSet/>
      <dgm:spPr/>
      <dgm:t>
        <a:bodyPr/>
        <a:lstStyle/>
        <a:p>
          <a:endParaRPr lang="en-US"/>
        </a:p>
      </dgm:t>
    </dgm:pt>
    <dgm:pt modelId="{E62C96D2-139A-46D9-BDB7-5845DDEC394E}">
      <dgm:prSet/>
      <dgm:spPr/>
      <dgm:t>
        <a:bodyPr/>
        <a:lstStyle/>
        <a:p>
          <a:r>
            <a:rPr lang="en-US"/>
            <a:t>Recognize biases and set them aside</a:t>
          </a:r>
        </a:p>
      </dgm:t>
    </dgm:pt>
    <dgm:pt modelId="{38C14251-D182-4BDE-B0F2-2F84395BA867}" type="parTrans" cxnId="{E95699D9-A911-4698-A6DF-5D429D73EC80}">
      <dgm:prSet/>
      <dgm:spPr/>
      <dgm:t>
        <a:bodyPr/>
        <a:lstStyle/>
        <a:p>
          <a:endParaRPr lang="en-US"/>
        </a:p>
      </dgm:t>
    </dgm:pt>
    <dgm:pt modelId="{F3D20A94-4569-4A3B-91A4-7DF400C3B37F}" type="sibTrans" cxnId="{E95699D9-A911-4698-A6DF-5D429D73EC80}">
      <dgm:prSet/>
      <dgm:spPr/>
      <dgm:t>
        <a:bodyPr/>
        <a:lstStyle/>
        <a:p>
          <a:endParaRPr lang="en-US"/>
        </a:p>
      </dgm:t>
    </dgm:pt>
    <dgm:pt modelId="{E00A218C-3ED8-448E-8C04-1630CA2ADA9A}" type="pres">
      <dgm:prSet presAssocID="{8C1F60F0-0698-4F93-88D7-CF2E5029B90B}" presName="root" presStyleCnt="0">
        <dgm:presLayoutVars>
          <dgm:dir/>
          <dgm:resizeHandles val="exact"/>
        </dgm:presLayoutVars>
      </dgm:prSet>
      <dgm:spPr/>
    </dgm:pt>
    <dgm:pt modelId="{1B3D6F3B-357E-4F70-9D41-25D854239E20}" type="pres">
      <dgm:prSet presAssocID="{8C1F60F0-0698-4F93-88D7-CF2E5029B90B}" presName="container" presStyleCnt="0">
        <dgm:presLayoutVars>
          <dgm:dir/>
          <dgm:resizeHandles val="exact"/>
        </dgm:presLayoutVars>
      </dgm:prSet>
      <dgm:spPr/>
    </dgm:pt>
    <dgm:pt modelId="{0DBC4334-35E4-441F-8371-2204E43B886D}" type="pres">
      <dgm:prSet presAssocID="{083080D2-5FA3-4284-937D-177E60FDA4BA}" presName="compNode" presStyleCnt="0"/>
      <dgm:spPr/>
    </dgm:pt>
    <dgm:pt modelId="{D7F5A103-754C-4B91-BBE2-9E724BDECB0F}" type="pres">
      <dgm:prSet presAssocID="{083080D2-5FA3-4284-937D-177E60FDA4BA}" presName="iconBgRect" presStyleLbl="bgShp" presStyleIdx="0" presStyleCnt="3"/>
      <dgm:spPr/>
    </dgm:pt>
    <dgm:pt modelId="{1EC951C6-5524-4093-8509-870A1A383B63}" type="pres">
      <dgm:prSet presAssocID="{083080D2-5FA3-4284-937D-177E60FDA4BA}"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FE1CF74C-0C5A-440D-BEF8-E5413C7D03E7}" type="pres">
      <dgm:prSet presAssocID="{083080D2-5FA3-4284-937D-177E60FDA4BA}" presName="spaceRect" presStyleCnt="0"/>
      <dgm:spPr/>
    </dgm:pt>
    <dgm:pt modelId="{236AD9F8-3327-4454-B86C-AB2AE23C4409}" type="pres">
      <dgm:prSet presAssocID="{083080D2-5FA3-4284-937D-177E60FDA4BA}" presName="textRect" presStyleLbl="revTx" presStyleIdx="0" presStyleCnt="3">
        <dgm:presLayoutVars>
          <dgm:chMax val="1"/>
          <dgm:chPref val="1"/>
        </dgm:presLayoutVars>
      </dgm:prSet>
      <dgm:spPr/>
    </dgm:pt>
    <dgm:pt modelId="{7A40269A-AB16-431B-9BBF-108465ED1F50}" type="pres">
      <dgm:prSet presAssocID="{AF35C5A5-A910-4391-8D79-ECEBAC9232BB}" presName="sibTrans" presStyleLbl="sibTrans2D1" presStyleIdx="0" presStyleCnt="0"/>
      <dgm:spPr/>
    </dgm:pt>
    <dgm:pt modelId="{B50C5E03-8243-42DA-B71B-BE9305CDAE9E}" type="pres">
      <dgm:prSet presAssocID="{C691E98D-0562-4639-97A0-9F3F2C65AD8D}" presName="compNode" presStyleCnt="0"/>
      <dgm:spPr/>
    </dgm:pt>
    <dgm:pt modelId="{E26BBD7A-8BC1-441E-92CB-0DF775B21026}" type="pres">
      <dgm:prSet presAssocID="{C691E98D-0562-4639-97A0-9F3F2C65AD8D}" presName="iconBgRect" presStyleLbl="bgShp" presStyleIdx="1" presStyleCnt="3"/>
      <dgm:spPr/>
    </dgm:pt>
    <dgm:pt modelId="{3F05308C-A8F1-47D1-9A2A-AA5C5F336530}" type="pres">
      <dgm:prSet presAssocID="{C691E98D-0562-4639-97A0-9F3F2C65AD8D}"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088BF80F-09B0-426E-9BBB-FD36A570647E}" type="pres">
      <dgm:prSet presAssocID="{C691E98D-0562-4639-97A0-9F3F2C65AD8D}" presName="spaceRect" presStyleCnt="0"/>
      <dgm:spPr/>
    </dgm:pt>
    <dgm:pt modelId="{3317DE07-1AAB-4578-B163-FBF1FF4FD132}" type="pres">
      <dgm:prSet presAssocID="{C691E98D-0562-4639-97A0-9F3F2C65AD8D}" presName="textRect" presStyleLbl="revTx" presStyleIdx="1" presStyleCnt="3">
        <dgm:presLayoutVars>
          <dgm:chMax val="1"/>
          <dgm:chPref val="1"/>
        </dgm:presLayoutVars>
      </dgm:prSet>
      <dgm:spPr/>
    </dgm:pt>
    <dgm:pt modelId="{4475FB38-2817-49C0-A542-D6478D96D3F9}" type="pres">
      <dgm:prSet presAssocID="{28FA2D78-0513-42BE-839B-64587B9B59F7}" presName="sibTrans" presStyleLbl="sibTrans2D1" presStyleIdx="0" presStyleCnt="0"/>
      <dgm:spPr/>
    </dgm:pt>
    <dgm:pt modelId="{2E90F190-90C1-41B5-B7EA-7687A7C5BC43}" type="pres">
      <dgm:prSet presAssocID="{E62C96D2-139A-46D9-BDB7-5845DDEC394E}" presName="compNode" presStyleCnt="0"/>
      <dgm:spPr/>
    </dgm:pt>
    <dgm:pt modelId="{69C563AC-BAF4-4140-9A45-2124CAB3B2F8}" type="pres">
      <dgm:prSet presAssocID="{E62C96D2-139A-46D9-BDB7-5845DDEC394E}" presName="iconBgRect" presStyleLbl="bgShp" presStyleIdx="2" presStyleCnt="3"/>
      <dgm:spPr/>
    </dgm:pt>
    <dgm:pt modelId="{8A4C1347-E340-4EF8-9766-28D758873867}" type="pres">
      <dgm:prSet presAssocID="{E62C96D2-139A-46D9-BDB7-5845DDEC394E}"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ought bubble"/>
        </a:ext>
      </dgm:extLst>
    </dgm:pt>
    <dgm:pt modelId="{FC4B4D89-FE6C-4470-823F-CDCA6D2AF1DA}" type="pres">
      <dgm:prSet presAssocID="{E62C96D2-139A-46D9-BDB7-5845DDEC394E}" presName="spaceRect" presStyleCnt="0"/>
      <dgm:spPr/>
    </dgm:pt>
    <dgm:pt modelId="{51D79CA2-52B9-4046-87A6-4A00F10CB4D5}" type="pres">
      <dgm:prSet presAssocID="{E62C96D2-139A-46D9-BDB7-5845DDEC394E}" presName="textRect" presStyleLbl="revTx" presStyleIdx="2" presStyleCnt="3">
        <dgm:presLayoutVars>
          <dgm:chMax val="1"/>
          <dgm:chPref val="1"/>
        </dgm:presLayoutVars>
      </dgm:prSet>
      <dgm:spPr/>
    </dgm:pt>
  </dgm:ptLst>
  <dgm:cxnLst>
    <dgm:cxn modelId="{DD61A902-2A54-46DB-9514-E6955C929BD4}" srcId="{8C1F60F0-0698-4F93-88D7-CF2E5029B90B}" destId="{C691E98D-0562-4639-97A0-9F3F2C65AD8D}" srcOrd="1" destOrd="0" parTransId="{23264C18-BC8B-4CE3-8DD6-3B3ACCA0A680}" sibTransId="{28FA2D78-0513-42BE-839B-64587B9B59F7}"/>
    <dgm:cxn modelId="{D7C53F03-247C-49FF-9161-F6441211845D}" type="presOf" srcId="{8C1F60F0-0698-4F93-88D7-CF2E5029B90B}" destId="{E00A218C-3ED8-448E-8C04-1630CA2ADA9A}" srcOrd="0" destOrd="0" presId="urn:microsoft.com/office/officeart/2018/2/layout/IconCircleList"/>
    <dgm:cxn modelId="{43F14127-5AFD-4F26-9C12-3017528276EF}" type="presOf" srcId="{AF35C5A5-A910-4391-8D79-ECEBAC9232BB}" destId="{7A40269A-AB16-431B-9BBF-108465ED1F50}" srcOrd="0" destOrd="0" presId="urn:microsoft.com/office/officeart/2018/2/layout/IconCircleList"/>
    <dgm:cxn modelId="{86D55930-1D9E-492F-B343-36EAE07FF88D}" srcId="{8C1F60F0-0698-4F93-88D7-CF2E5029B90B}" destId="{083080D2-5FA3-4284-937D-177E60FDA4BA}" srcOrd="0" destOrd="0" parTransId="{F820425E-71A5-4AA8-A7A6-D7E99D4FD784}" sibTransId="{AF35C5A5-A910-4391-8D79-ECEBAC9232BB}"/>
    <dgm:cxn modelId="{8066CBAE-D06B-43F0-BB0F-0B05449BC7D0}" type="presOf" srcId="{28FA2D78-0513-42BE-839B-64587B9B59F7}" destId="{4475FB38-2817-49C0-A542-D6478D96D3F9}" srcOrd="0" destOrd="0" presId="urn:microsoft.com/office/officeart/2018/2/layout/IconCircleList"/>
    <dgm:cxn modelId="{4E2639D1-4CB3-4C1F-A8B4-EA0B6154A4D9}" type="presOf" srcId="{E62C96D2-139A-46D9-BDB7-5845DDEC394E}" destId="{51D79CA2-52B9-4046-87A6-4A00F10CB4D5}" srcOrd="0" destOrd="0" presId="urn:microsoft.com/office/officeart/2018/2/layout/IconCircleList"/>
    <dgm:cxn modelId="{E95699D9-A911-4698-A6DF-5D429D73EC80}" srcId="{8C1F60F0-0698-4F93-88D7-CF2E5029B90B}" destId="{E62C96D2-139A-46D9-BDB7-5845DDEC394E}" srcOrd="2" destOrd="0" parTransId="{38C14251-D182-4BDE-B0F2-2F84395BA867}" sibTransId="{F3D20A94-4569-4A3B-91A4-7DF400C3B37F}"/>
    <dgm:cxn modelId="{51B5ABF6-3820-4574-B727-DA67549940CD}" type="presOf" srcId="{083080D2-5FA3-4284-937D-177E60FDA4BA}" destId="{236AD9F8-3327-4454-B86C-AB2AE23C4409}" srcOrd="0" destOrd="0" presId="urn:microsoft.com/office/officeart/2018/2/layout/IconCircleList"/>
    <dgm:cxn modelId="{8F7861FD-5058-4EC1-BF21-7822DF385337}" type="presOf" srcId="{C691E98D-0562-4639-97A0-9F3F2C65AD8D}" destId="{3317DE07-1AAB-4578-B163-FBF1FF4FD132}" srcOrd="0" destOrd="0" presId="urn:microsoft.com/office/officeart/2018/2/layout/IconCircleList"/>
    <dgm:cxn modelId="{5519B532-E7EC-4BC4-8831-A8104B778E85}" type="presParOf" srcId="{E00A218C-3ED8-448E-8C04-1630CA2ADA9A}" destId="{1B3D6F3B-357E-4F70-9D41-25D854239E20}" srcOrd="0" destOrd="0" presId="urn:microsoft.com/office/officeart/2018/2/layout/IconCircleList"/>
    <dgm:cxn modelId="{F51BE712-CC8B-41FA-9ED1-E6E8DCE11C0B}" type="presParOf" srcId="{1B3D6F3B-357E-4F70-9D41-25D854239E20}" destId="{0DBC4334-35E4-441F-8371-2204E43B886D}" srcOrd="0" destOrd="0" presId="urn:microsoft.com/office/officeart/2018/2/layout/IconCircleList"/>
    <dgm:cxn modelId="{1340E404-E8CF-484B-AFAC-4D85252374E0}" type="presParOf" srcId="{0DBC4334-35E4-441F-8371-2204E43B886D}" destId="{D7F5A103-754C-4B91-BBE2-9E724BDECB0F}" srcOrd="0" destOrd="0" presId="urn:microsoft.com/office/officeart/2018/2/layout/IconCircleList"/>
    <dgm:cxn modelId="{8DC56C9C-292C-46FA-A2FB-FB363112F88F}" type="presParOf" srcId="{0DBC4334-35E4-441F-8371-2204E43B886D}" destId="{1EC951C6-5524-4093-8509-870A1A383B63}" srcOrd="1" destOrd="0" presId="urn:microsoft.com/office/officeart/2018/2/layout/IconCircleList"/>
    <dgm:cxn modelId="{13F61EF8-2B95-425A-8FE6-9B3CBBADD6DD}" type="presParOf" srcId="{0DBC4334-35E4-441F-8371-2204E43B886D}" destId="{FE1CF74C-0C5A-440D-BEF8-E5413C7D03E7}" srcOrd="2" destOrd="0" presId="urn:microsoft.com/office/officeart/2018/2/layout/IconCircleList"/>
    <dgm:cxn modelId="{B931B09B-C2E6-4122-9B03-0CCBE28E57CB}" type="presParOf" srcId="{0DBC4334-35E4-441F-8371-2204E43B886D}" destId="{236AD9F8-3327-4454-B86C-AB2AE23C4409}" srcOrd="3" destOrd="0" presId="urn:microsoft.com/office/officeart/2018/2/layout/IconCircleList"/>
    <dgm:cxn modelId="{6BFAF771-290E-4FD1-95E9-82878173A97D}" type="presParOf" srcId="{1B3D6F3B-357E-4F70-9D41-25D854239E20}" destId="{7A40269A-AB16-431B-9BBF-108465ED1F50}" srcOrd="1" destOrd="0" presId="urn:microsoft.com/office/officeart/2018/2/layout/IconCircleList"/>
    <dgm:cxn modelId="{62F8A3BB-058C-4CF7-ADC0-37A7F56EE568}" type="presParOf" srcId="{1B3D6F3B-357E-4F70-9D41-25D854239E20}" destId="{B50C5E03-8243-42DA-B71B-BE9305CDAE9E}" srcOrd="2" destOrd="0" presId="urn:microsoft.com/office/officeart/2018/2/layout/IconCircleList"/>
    <dgm:cxn modelId="{01642CC0-4ED1-43C7-A004-57224C3499C3}" type="presParOf" srcId="{B50C5E03-8243-42DA-B71B-BE9305CDAE9E}" destId="{E26BBD7A-8BC1-441E-92CB-0DF775B21026}" srcOrd="0" destOrd="0" presId="urn:microsoft.com/office/officeart/2018/2/layout/IconCircleList"/>
    <dgm:cxn modelId="{61AEE84E-A58C-431E-9475-BC34EDD11ED1}" type="presParOf" srcId="{B50C5E03-8243-42DA-B71B-BE9305CDAE9E}" destId="{3F05308C-A8F1-47D1-9A2A-AA5C5F336530}" srcOrd="1" destOrd="0" presId="urn:microsoft.com/office/officeart/2018/2/layout/IconCircleList"/>
    <dgm:cxn modelId="{7F0E6520-A3DA-4F13-9E99-6306AC2B89CC}" type="presParOf" srcId="{B50C5E03-8243-42DA-B71B-BE9305CDAE9E}" destId="{088BF80F-09B0-426E-9BBB-FD36A570647E}" srcOrd="2" destOrd="0" presId="urn:microsoft.com/office/officeart/2018/2/layout/IconCircleList"/>
    <dgm:cxn modelId="{D95C1753-FC6F-42E6-B728-FF341D627A75}" type="presParOf" srcId="{B50C5E03-8243-42DA-B71B-BE9305CDAE9E}" destId="{3317DE07-1AAB-4578-B163-FBF1FF4FD132}" srcOrd="3" destOrd="0" presId="urn:microsoft.com/office/officeart/2018/2/layout/IconCircleList"/>
    <dgm:cxn modelId="{AF80F0F5-5870-49C8-B52F-F3409B7AFA64}" type="presParOf" srcId="{1B3D6F3B-357E-4F70-9D41-25D854239E20}" destId="{4475FB38-2817-49C0-A542-D6478D96D3F9}" srcOrd="3" destOrd="0" presId="urn:microsoft.com/office/officeart/2018/2/layout/IconCircleList"/>
    <dgm:cxn modelId="{B2312955-4230-4F57-BBBD-6327B3612D6E}" type="presParOf" srcId="{1B3D6F3B-357E-4F70-9D41-25D854239E20}" destId="{2E90F190-90C1-41B5-B7EA-7687A7C5BC43}" srcOrd="4" destOrd="0" presId="urn:microsoft.com/office/officeart/2018/2/layout/IconCircleList"/>
    <dgm:cxn modelId="{F4DE78CE-FA89-4028-B6B9-AA1215980413}" type="presParOf" srcId="{2E90F190-90C1-41B5-B7EA-7687A7C5BC43}" destId="{69C563AC-BAF4-4140-9A45-2124CAB3B2F8}" srcOrd="0" destOrd="0" presId="urn:microsoft.com/office/officeart/2018/2/layout/IconCircleList"/>
    <dgm:cxn modelId="{B2A03F2D-CB05-4F9D-83DF-11C7F06C8BFB}" type="presParOf" srcId="{2E90F190-90C1-41B5-B7EA-7687A7C5BC43}" destId="{8A4C1347-E340-4EF8-9766-28D758873867}" srcOrd="1" destOrd="0" presId="urn:microsoft.com/office/officeart/2018/2/layout/IconCircleList"/>
    <dgm:cxn modelId="{5E02FBC4-2D15-4137-B5BE-4B6788DF0DFE}" type="presParOf" srcId="{2E90F190-90C1-41B5-B7EA-7687A7C5BC43}" destId="{FC4B4D89-FE6C-4470-823F-CDCA6D2AF1DA}" srcOrd="2" destOrd="0" presId="urn:microsoft.com/office/officeart/2018/2/layout/IconCircleList"/>
    <dgm:cxn modelId="{32AE14C0-D8D8-4D87-9635-025A59D2DC74}" type="presParOf" srcId="{2E90F190-90C1-41B5-B7EA-7687A7C5BC43}" destId="{51D79CA2-52B9-4046-87A6-4A00F10CB4D5}"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E65D66-00FB-4344-9A10-195F81B44E0B}" type="doc">
      <dgm:prSet loTypeId="urn:microsoft.com/office/officeart/2016/7/layout/VerticalDownArrowProcess" loCatId="process" qsTypeId="urn:microsoft.com/office/officeart/2005/8/quickstyle/simple4" qsCatId="simple" csTypeId="urn:microsoft.com/office/officeart/2005/8/colors/colorful2" csCatId="colorful"/>
      <dgm:spPr/>
      <dgm:t>
        <a:bodyPr/>
        <a:lstStyle/>
        <a:p>
          <a:endParaRPr lang="en-US"/>
        </a:p>
      </dgm:t>
    </dgm:pt>
    <dgm:pt modelId="{4ACE6B5F-7A52-43B1-AB9B-51E886C37AEE}">
      <dgm:prSet/>
      <dgm:spPr/>
      <dgm:t>
        <a:bodyPr/>
        <a:lstStyle/>
        <a:p>
          <a:r>
            <a:rPr lang="en-US"/>
            <a:t>Increase</a:t>
          </a:r>
        </a:p>
      </dgm:t>
    </dgm:pt>
    <dgm:pt modelId="{007CD03D-4966-46AC-A615-FE2967C7B758}" type="parTrans" cxnId="{28028025-7F09-449C-9300-E5218095AAFF}">
      <dgm:prSet/>
      <dgm:spPr/>
      <dgm:t>
        <a:bodyPr/>
        <a:lstStyle/>
        <a:p>
          <a:endParaRPr lang="en-US"/>
        </a:p>
      </dgm:t>
    </dgm:pt>
    <dgm:pt modelId="{04F1726A-29EE-453C-94DF-079B21717E8E}" type="sibTrans" cxnId="{28028025-7F09-449C-9300-E5218095AAFF}">
      <dgm:prSet/>
      <dgm:spPr/>
      <dgm:t>
        <a:bodyPr/>
        <a:lstStyle/>
        <a:p>
          <a:endParaRPr lang="en-US"/>
        </a:p>
      </dgm:t>
    </dgm:pt>
    <dgm:pt modelId="{A67E0287-EA67-48C7-B202-6B8487AB88CF}">
      <dgm:prSet/>
      <dgm:spPr/>
      <dgm:t>
        <a:bodyPr/>
        <a:lstStyle/>
        <a:p>
          <a:r>
            <a:rPr lang="en-US"/>
            <a:t>Increase person’s accuracy</a:t>
          </a:r>
        </a:p>
      </dgm:t>
    </dgm:pt>
    <dgm:pt modelId="{F61A2B55-23CE-46BE-9209-7EA0F00B6F6A}" type="parTrans" cxnId="{1BBDE9EC-514E-484E-857A-0696C351822C}">
      <dgm:prSet/>
      <dgm:spPr/>
      <dgm:t>
        <a:bodyPr/>
        <a:lstStyle/>
        <a:p>
          <a:endParaRPr lang="en-US"/>
        </a:p>
      </dgm:t>
    </dgm:pt>
    <dgm:pt modelId="{BA034965-C7FD-4929-9D4A-0DFD37DED0B0}" type="sibTrans" cxnId="{1BBDE9EC-514E-484E-857A-0696C351822C}">
      <dgm:prSet/>
      <dgm:spPr/>
      <dgm:t>
        <a:bodyPr/>
        <a:lstStyle/>
        <a:p>
          <a:endParaRPr lang="en-US"/>
        </a:p>
      </dgm:t>
    </dgm:pt>
    <dgm:pt modelId="{C800A54D-DF54-4494-B54A-2346B651CEC6}">
      <dgm:prSet/>
      <dgm:spPr/>
      <dgm:t>
        <a:bodyPr/>
        <a:lstStyle/>
        <a:p>
          <a:r>
            <a:rPr lang="en-US"/>
            <a:t>Increase</a:t>
          </a:r>
        </a:p>
      </dgm:t>
    </dgm:pt>
    <dgm:pt modelId="{4ED4E0EF-5FF2-4AE3-977A-E48782F94A68}" type="parTrans" cxnId="{9D0BD63F-8EB0-4F20-B57E-3EA94F672AE7}">
      <dgm:prSet/>
      <dgm:spPr/>
      <dgm:t>
        <a:bodyPr/>
        <a:lstStyle/>
        <a:p>
          <a:endParaRPr lang="en-US"/>
        </a:p>
      </dgm:t>
    </dgm:pt>
    <dgm:pt modelId="{5ED93B41-006F-4054-84E4-31769A36B1BD}" type="sibTrans" cxnId="{9D0BD63F-8EB0-4F20-B57E-3EA94F672AE7}">
      <dgm:prSet/>
      <dgm:spPr/>
      <dgm:t>
        <a:bodyPr/>
        <a:lstStyle/>
        <a:p>
          <a:endParaRPr lang="en-US"/>
        </a:p>
      </dgm:t>
    </dgm:pt>
    <dgm:pt modelId="{3B587918-84C9-491E-9F57-3B40C5DECCC8}">
      <dgm:prSet/>
      <dgm:spPr/>
      <dgm:t>
        <a:bodyPr/>
        <a:lstStyle/>
        <a:p>
          <a:r>
            <a:rPr lang="en-US"/>
            <a:t>Increase person’s honesty</a:t>
          </a:r>
        </a:p>
      </dgm:t>
    </dgm:pt>
    <dgm:pt modelId="{81753A17-0913-4120-91A7-09A90A142EB9}" type="parTrans" cxnId="{1F8A6770-D7EB-426F-963A-82048AB82FEA}">
      <dgm:prSet/>
      <dgm:spPr/>
      <dgm:t>
        <a:bodyPr/>
        <a:lstStyle/>
        <a:p>
          <a:endParaRPr lang="en-US"/>
        </a:p>
      </dgm:t>
    </dgm:pt>
    <dgm:pt modelId="{4D306221-747F-453C-BA9C-0AA27A0E1FD7}" type="sibTrans" cxnId="{1F8A6770-D7EB-426F-963A-82048AB82FEA}">
      <dgm:prSet/>
      <dgm:spPr/>
      <dgm:t>
        <a:bodyPr/>
        <a:lstStyle/>
        <a:p>
          <a:endParaRPr lang="en-US"/>
        </a:p>
      </dgm:t>
    </dgm:pt>
    <dgm:pt modelId="{B4ABE53F-42A7-406C-9AC0-07F160CB6085}">
      <dgm:prSet/>
      <dgm:spPr/>
      <dgm:t>
        <a:bodyPr/>
        <a:lstStyle/>
        <a:p>
          <a:r>
            <a:rPr lang="en-US"/>
            <a:t>Increase</a:t>
          </a:r>
        </a:p>
      </dgm:t>
    </dgm:pt>
    <dgm:pt modelId="{8EFB3DCB-3482-41BF-8347-BBE1DE866E36}" type="parTrans" cxnId="{D2078DC5-9496-416D-8D70-F8D6FC25D3B9}">
      <dgm:prSet/>
      <dgm:spPr/>
      <dgm:t>
        <a:bodyPr/>
        <a:lstStyle/>
        <a:p>
          <a:endParaRPr lang="en-US"/>
        </a:p>
      </dgm:t>
    </dgm:pt>
    <dgm:pt modelId="{67D294FA-8A57-4242-B780-DA9FCD9CFFB1}" type="sibTrans" cxnId="{D2078DC5-9496-416D-8D70-F8D6FC25D3B9}">
      <dgm:prSet/>
      <dgm:spPr/>
      <dgm:t>
        <a:bodyPr/>
        <a:lstStyle/>
        <a:p>
          <a:endParaRPr lang="en-US"/>
        </a:p>
      </dgm:t>
    </dgm:pt>
    <dgm:pt modelId="{89D57D5A-EB3D-4F9E-9F91-D27150B7F09C}">
      <dgm:prSet/>
      <dgm:spPr/>
      <dgm:t>
        <a:bodyPr/>
        <a:lstStyle/>
        <a:p>
          <a:r>
            <a:rPr lang="en-US"/>
            <a:t>Increase person’s willingness to ask for clarification</a:t>
          </a:r>
        </a:p>
      </dgm:t>
    </dgm:pt>
    <dgm:pt modelId="{65D22149-173A-4734-A497-52AA07E38B8C}" type="parTrans" cxnId="{FEDB13AC-01B4-42CC-925B-A5FDAD86741E}">
      <dgm:prSet/>
      <dgm:spPr/>
      <dgm:t>
        <a:bodyPr/>
        <a:lstStyle/>
        <a:p>
          <a:endParaRPr lang="en-US"/>
        </a:p>
      </dgm:t>
    </dgm:pt>
    <dgm:pt modelId="{CBE431E3-565F-4F09-AFC7-1E84FEAD3E99}" type="sibTrans" cxnId="{FEDB13AC-01B4-42CC-925B-A5FDAD86741E}">
      <dgm:prSet/>
      <dgm:spPr/>
      <dgm:t>
        <a:bodyPr/>
        <a:lstStyle/>
        <a:p>
          <a:endParaRPr lang="en-US"/>
        </a:p>
      </dgm:t>
    </dgm:pt>
    <dgm:pt modelId="{94146A06-4BEF-433F-B502-310B441CB392}">
      <dgm:prSet/>
      <dgm:spPr/>
      <dgm:t>
        <a:bodyPr/>
        <a:lstStyle/>
        <a:p>
          <a:r>
            <a:rPr lang="en-US"/>
            <a:t>Increase</a:t>
          </a:r>
        </a:p>
      </dgm:t>
    </dgm:pt>
    <dgm:pt modelId="{96B44D88-F649-4ADE-A02F-C2AB304C8F24}" type="parTrans" cxnId="{A3DC3424-4F0E-42FD-8539-D5A9B3F5DE68}">
      <dgm:prSet/>
      <dgm:spPr/>
      <dgm:t>
        <a:bodyPr/>
        <a:lstStyle/>
        <a:p>
          <a:endParaRPr lang="en-US"/>
        </a:p>
      </dgm:t>
    </dgm:pt>
    <dgm:pt modelId="{1DB55AA4-876D-45BA-922B-52B48ADAA3C3}" type="sibTrans" cxnId="{A3DC3424-4F0E-42FD-8539-D5A9B3F5DE68}">
      <dgm:prSet/>
      <dgm:spPr/>
      <dgm:t>
        <a:bodyPr/>
        <a:lstStyle/>
        <a:p>
          <a:endParaRPr lang="en-US"/>
        </a:p>
      </dgm:t>
    </dgm:pt>
    <dgm:pt modelId="{6876A69D-5F41-4FA9-95B5-4430A4F58B1B}">
      <dgm:prSet/>
      <dgm:spPr/>
      <dgm:t>
        <a:bodyPr/>
        <a:lstStyle/>
        <a:p>
          <a:r>
            <a:rPr lang="en-US"/>
            <a:t>Increase person’s resistance to suggestion</a:t>
          </a:r>
        </a:p>
      </dgm:t>
    </dgm:pt>
    <dgm:pt modelId="{29E7731E-2CA7-48E9-B066-2C23C6F8B16A}" type="parTrans" cxnId="{93F585B7-06C1-4B3A-B480-D3B1F7F00A6B}">
      <dgm:prSet/>
      <dgm:spPr/>
      <dgm:t>
        <a:bodyPr/>
        <a:lstStyle/>
        <a:p>
          <a:endParaRPr lang="en-US"/>
        </a:p>
      </dgm:t>
    </dgm:pt>
    <dgm:pt modelId="{613D89E1-07D4-4342-A3B0-824FE5D52084}" type="sibTrans" cxnId="{93F585B7-06C1-4B3A-B480-D3B1F7F00A6B}">
      <dgm:prSet/>
      <dgm:spPr/>
      <dgm:t>
        <a:bodyPr/>
        <a:lstStyle/>
        <a:p>
          <a:endParaRPr lang="en-US"/>
        </a:p>
      </dgm:t>
    </dgm:pt>
    <dgm:pt modelId="{484346B8-8D58-494E-8F7B-6AB55811D083}">
      <dgm:prSet/>
      <dgm:spPr/>
      <dgm:t>
        <a:bodyPr/>
        <a:lstStyle/>
        <a:p>
          <a:r>
            <a:rPr lang="en-US"/>
            <a:t>Decrease</a:t>
          </a:r>
        </a:p>
      </dgm:t>
    </dgm:pt>
    <dgm:pt modelId="{A147FB0B-6689-4B67-9769-F16D56A946F6}" type="parTrans" cxnId="{C97D9502-BBF6-4730-990E-1C7C9D5D4CDE}">
      <dgm:prSet/>
      <dgm:spPr/>
      <dgm:t>
        <a:bodyPr/>
        <a:lstStyle/>
        <a:p>
          <a:endParaRPr lang="en-US"/>
        </a:p>
      </dgm:t>
    </dgm:pt>
    <dgm:pt modelId="{0420E397-7605-418C-8525-480ECC6B7953}" type="sibTrans" cxnId="{C97D9502-BBF6-4730-990E-1C7C9D5D4CDE}">
      <dgm:prSet/>
      <dgm:spPr/>
      <dgm:t>
        <a:bodyPr/>
        <a:lstStyle/>
        <a:p>
          <a:endParaRPr lang="en-US"/>
        </a:p>
      </dgm:t>
    </dgm:pt>
    <dgm:pt modelId="{DA4D0558-F748-47A2-8356-495BCD2F73BC}">
      <dgm:prSet/>
      <dgm:spPr/>
      <dgm:t>
        <a:bodyPr/>
        <a:lstStyle/>
        <a:p>
          <a:r>
            <a:rPr lang="en-US"/>
            <a:t>Decrease person’s inclination to guess</a:t>
          </a:r>
        </a:p>
      </dgm:t>
    </dgm:pt>
    <dgm:pt modelId="{30B3B2F1-AD6C-4C50-A89E-61716FE303D2}" type="parTrans" cxnId="{76ACD012-B8BC-4217-B597-A1BD69DF64A6}">
      <dgm:prSet/>
      <dgm:spPr/>
      <dgm:t>
        <a:bodyPr/>
        <a:lstStyle/>
        <a:p>
          <a:endParaRPr lang="en-US"/>
        </a:p>
      </dgm:t>
    </dgm:pt>
    <dgm:pt modelId="{F46D5CDE-2EE2-4108-811D-3D803C1507B7}" type="sibTrans" cxnId="{76ACD012-B8BC-4217-B597-A1BD69DF64A6}">
      <dgm:prSet/>
      <dgm:spPr/>
      <dgm:t>
        <a:bodyPr/>
        <a:lstStyle/>
        <a:p>
          <a:endParaRPr lang="en-US"/>
        </a:p>
      </dgm:t>
    </dgm:pt>
    <dgm:pt modelId="{492D71EB-CAE7-7B43-AB13-A7F3733F9FD0}" type="pres">
      <dgm:prSet presAssocID="{2BE65D66-00FB-4344-9A10-195F81B44E0B}" presName="Name0" presStyleCnt="0">
        <dgm:presLayoutVars>
          <dgm:dir/>
          <dgm:animLvl val="lvl"/>
          <dgm:resizeHandles val="exact"/>
        </dgm:presLayoutVars>
      </dgm:prSet>
      <dgm:spPr/>
    </dgm:pt>
    <dgm:pt modelId="{BE9A8CC9-A56B-0945-A8EE-8833BE4591EA}" type="pres">
      <dgm:prSet presAssocID="{484346B8-8D58-494E-8F7B-6AB55811D083}" presName="boxAndChildren" presStyleCnt="0"/>
      <dgm:spPr/>
    </dgm:pt>
    <dgm:pt modelId="{DA00B74B-DE26-5F4A-8C32-3504DE57F500}" type="pres">
      <dgm:prSet presAssocID="{484346B8-8D58-494E-8F7B-6AB55811D083}" presName="parentTextBox" presStyleLbl="alignNode1" presStyleIdx="0" presStyleCnt="5"/>
      <dgm:spPr/>
    </dgm:pt>
    <dgm:pt modelId="{745DB6CB-43E2-7A4E-ACC0-27C5899C452D}" type="pres">
      <dgm:prSet presAssocID="{484346B8-8D58-494E-8F7B-6AB55811D083}" presName="descendantBox" presStyleLbl="bgAccFollowNode1" presStyleIdx="0" presStyleCnt="5"/>
      <dgm:spPr/>
    </dgm:pt>
    <dgm:pt modelId="{29FB8B06-3DE2-9642-9976-551203E19679}" type="pres">
      <dgm:prSet presAssocID="{1DB55AA4-876D-45BA-922B-52B48ADAA3C3}" presName="sp" presStyleCnt="0"/>
      <dgm:spPr/>
    </dgm:pt>
    <dgm:pt modelId="{EFD57BB4-BE73-A24B-8336-C72829CCB1EE}" type="pres">
      <dgm:prSet presAssocID="{94146A06-4BEF-433F-B502-310B441CB392}" presName="arrowAndChildren" presStyleCnt="0"/>
      <dgm:spPr/>
    </dgm:pt>
    <dgm:pt modelId="{5F162C53-4AA4-8444-95B3-6160E27F142E}" type="pres">
      <dgm:prSet presAssocID="{94146A06-4BEF-433F-B502-310B441CB392}" presName="parentTextArrow" presStyleLbl="node1" presStyleIdx="0" presStyleCnt="0"/>
      <dgm:spPr/>
    </dgm:pt>
    <dgm:pt modelId="{8A69CE18-33C4-964D-93DE-F76B6570A988}" type="pres">
      <dgm:prSet presAssocID="{94146A06-4BEF-433F-B502-310B441CB392}" presName="arrow" presStyleLbl="alignNode1" presStyleIdx="1" presStyleCnt="5"/>
      <dgm:spPr/>
    </dgm:pt>
    <dgm:pt modelId="{FCC39307-59F4-A042-BA7C-409BCA066390}" type="pres">
      <dgm:prSet presAssocID="{94146A06-4BEF-433F-B502-310B441CB392}" presName="descendantArrow" presStyleLbl="bgAccFollowNode1" presStyleIdx="1" presStyleCnt="5"/>
      <dgm:spPr/>
    </dgm:pt>
    <dgm:pt modelId="{246C168A-C784-5341-9CC1-3064C83AFB1C}" type="pres">
      <dgm:prSet presAssocID="{67D294FA-8A57-4242-B780-DA9FCD9CFFB1}" presName="sp" presStyleCnt="0"/>
      <dgm:spPr/>
    </dgm:pt>
    <dgm:pt modelId="{A8E8392E-35EF-D74A-AE4F-66EBE9D6F93F}" type="pres">
      <dgm:prSet presAssocID="{B4ABE53F-42A7-406C-9AC0-07F160CB6085}" presName="arrowAndChildren" presStyleCnt="0"/>
      <dgm:spPr/>
    </dgm:pt>
    <dgm:pt modelId="{B7EECE54-C83F-BB40-9066-884E26F43B86}" type="pres">
      <dgm:prSet presAssocID="{B4ABE53F-42A7-406C-9AC0-07F160CB6085}" presName="parentTextArrow" presStyleLbl="node1" presStyleIdx="0" presStyleCnt="0"/>
      <dgm:spPr/>
    </dgm:pt>
    <dgm:pt modelId="{293A47F6-325C-2A4B-902E-47252FC388FD}" type="pres">
      <dgm:prSet presAssocID="{B4ABE53F-42A7-406C-9AC0-07F160CB6085}" presName="arrow" presStyleLbl="alignNode1" presStyleIdx="2" presStyleCnt="5"/>
      <dgm:spPr/>
    </dgm:pt>
    <dgm:pt modelId="{FCF10BA5-62A7-7D49-BDC9-E2DFF8101343}" type="pres">
      <dgm:prSet presAssocID="{B4ABE53F-42A7-406C-9AC0-07F160CB6085}" presName="descendantArrow" presStyleLbl="bgAccFollowNode1" presStyleIdx="2" presStyleCnt="5"/>
      <dgm:spPr/>
    </dgm:pt>
    <dgm:pt modelId="{1D20A689-681B-2445-92F2-17A99355BB84}" type="pres">
      <dgm:prSet presAssocID="{5ED93B41-006F-4054-84E4-31769A36B1BD}" presName="sp" presStyleCnt="0"/>
      <dgm:spPr/>
    </dgm:pt>
    <dgm:pt modelId="{B572F81E-ED51-EC4B-949B-C5508B88134C}" type="pres">
      <dgm:prSet presAssocID="{C800A54D-DF54-4494-B54A-2346B651CEC6}" presName="arrowAndChildren" presStyleCnt="0"/>
      <dgm:spPr/>
    </dgm:pt>
    <dgm:pt modelId="{2F6893DC-C7ED-004D-B68B-19A6B89FA47E}" type="pres">
      <dgm:prSet presAssocID="{C800A54D-DF54-4494-B54A-2346B651CEC6}" presName="parentTextArrow" presStyleLbl="node1" presStyleIdx="0" presStyleCnt="0"/>
      <dgm:spPr/>
    </dgm:pt>
    <dgm:pt modelId="{53635891-DD7D-4A4F-94DC-28A947E3D12A}" type="pres">
      <dgm:prSet presAssocID="{C800A54D-DF54-4494-B54A-2346B651CEC6}" presName="arrow" presStyleLbl="alignNode1" presStyleIdx="3" presStyleCnt="5"/>
      <dgm:spPr/>
    </dgm:pt>
    <dgm:pt modelId="{AA6F2533-F677-034C-8F72-B92CA6CBBAA3}" type="pres">
      <dgm:prSet presAssocID="{C800A54D-DF54-4494-B54A-2346B651CEC6}" presName="descendantArrow" presStyleLbl="bgAccFollowNode1" presStyleIdx="3" presStyleCnt="5"/>
      <dgm:spPr/>
    </dgm:pt>
    <dgm:pt modelId="{37F14ECF-2A46-4640-9FBF-5D3FCB598AB5}" type="pres">
      <dgm:prSet presAssocID="{04F1726A-29EE-453C-94DF-079B21717E8E}" presName="sp" presStyleCnt="0"/>
      <dgm:spPr/>
    </dgm:pt>
    <dgm:pt modelId="{031EE0B1-8F91-B44B-B1D7-63BC9B073D3A}" type="pres">
      <dgm:prSet presAssocID="{4ACE6B5F-7A52-43B1-AB9B-51E886C37AEE}" presName="arrowAndChildren" presStyleCnt="0"/>
      <dgm:spPr/>
    </dgm:pt>
    <dgm:pt modelId="{F3729DC3-DF60-F94D-9D03-F3F3D3DF9E7F}" type="pres">
      <dgm:prSet presAssocID="{4ACE6B5F-7A52-43B1-AB9B-51E886C37AEE}" presName="parentTextArrow" presStyleLbl="node1" presStyleIdx="0" presStyleCnt="0"/>
      <dgm:spPr/>
    </dgm:pt>
    <dgm:pt modelId="{9BF0967D-7DE2-0249-AB97-D4ABA7FBFA7A}" type="pres">
      <dgm:prSet presAssocID="{4ACE6B5F-7A52-43B1-AB9B-51E886C37AEE}" presName="arrow" presStyleLbl="alignNode1" presStyleIdx="4" presStyleCnt="5"/>
      <dgm:spPr/>
    </dgm:pt>
    <dgm:pt modelId="{5B907936-9C5E-514D-AEDF-F2138FEDF855}" type="pres">
      <dgm:prSet presAssocID="{4ACE6B5F-7A52-43B1-AB9B-51E886C37AEE}" presName="descendantArrow" presStyleLbl="bgAccFollowNode1" presStyleIdx="4" presStyleCnt="5"/>
      <dgm:spPr/>
    </dgm:pt>
  </dgm:ptLst>
  <dgm:cxnLst>
    <dgm:cxn modelId="{C97D9502-BBF6-4730-990E-1C7C9D5D4CDE}" srcId="{2BE65D66-00FB-4344-9A10-195F81B44E0B}" destId="{484346B8-8D58-494E-8F7B-6AB55811D083}" srcOrd="4" destOrd="0" parTransId="{A147FB0B-6689-4B67-9769-F16D56A946F6}" sibTransId="{0420E397-7605-418C-8525-480ECC6B7953}"/>
    <dgm:cxn modelId="{76ACD012-B8BC-4217-B597-A1BD69DF64A6}" srcId="{484346B8-8D58-494E-8F7B-6AB55811D083}" destId="{DA4D0558-F748-47A2-8356-495BCD2F73BC}" srcOrd="0" destOrd="0" parTransId="{30B3B2F1-AD6C-4C50-A89E-61716FE303D2}" sibTransId="{F46D5CDE-2EE2-4108-811D-3D803C1507B7}"/>
    <dgm:cxn modelId="{FBAFB521-7FF0-8741-8DA7-0FD7E88EA397}" type="presOf" srcId="{B4ABE53F-42A7-406C-9AC0-07F160CB6085}" destId="{293A47F6-325C-2A4B-902E-47252FC388FD}" srcOrd="1" destOrd="0" presId="urn:microsoft.com/office/officeart/2016/7/layout/VerticalDownArrowProcess"/>
    <dgm:cxn modelId="{A3DC3424-4F0E-42FD-8539-D5A9B3F5DE68}" srcId="{2BE65D66-00FB-4344-9A10-195F81B44E0B}" destId="{94146A06-4BEF-433F-B502-310B441CB392}" srcOrd="3" destOrd="0" parTransId="{96B44D88-F649-4ADE-A02F-C2AB304C8F24}" sibTransId="{1DB55AA4-876D-45BA-922B-52B48ADAA3C3}"/>
    <dgm:cxn modelId="{28028025-7F09-449C-9300-E5218095AAFF}" srcId="{2BE65D66-00FB-4344-9A10-195F81B44E0B}" destId="{4ACE6B5F-7A52-43B1-AB9B-51E886C37AEE}" srcOrd="0" destOrd="0" parTransId="{007CD03D-4966-46AC-A615-FE2967C7B758}" sibTransId="{04F1726A-29EE-453C-94DF-079B21717E8E}"/>
    <dgm:cxn modelId="{DB23652B-79BD-FB4E-B638-0C73E89A3CCD}" type="presOf" srcId="{C800A54D-DF54-4494-B54A-2346B651CEC6}" destId="{53635891-DD7D-4A4F-94DC-28A947E3D12A}" srcOrd="1" destOrd="0" presId="urn:microsoft.com/office/officeart/2016/7/layout/VerticalDownArrowProcess"/>
    <dgm:cxn modelId="{B4CFFB31-99B9-A84E-B16E-311B08D7A410}" type="presOf" srcId="{94146A06-4BEF-433F-B502-310B441CB392}" destId="{5F162C53-4AA4-8444-95B3-6160E27F142E}" srcOrd="0" destOrd="0" presId="urn:microsoft.com/office/officeart/2016/7/layout/VerticalDownArrowProcess"/>
    <dgm:cxn modelId="{0FDF3B3D-B0EA-CC48-BC8E-800E7C8E6070}" type="presOf" srcId="{94146A06-4BEF-433F-B502-310B441CB392}" destId="{8A69CE18-33C4-964D-93DE-F76B6570A988}" srcOrd="1" destOrd="0" presId="urn:microsoft.com/office/officeart/2016/7/layout/VerticalDownArrowProcess"/>
    <dgm:cxn modelId="{9D0BD63F-8EB0-4F20-B57E-3EA94F672AE7}" srcId="{2BE65D66-00FB-4344-9A10-195F81B44E0B}" destId="{C800A54D-DF54-4494-B54A-2346B651CEC6}" srcOrd="1" destOrd="0" parTransId="{4ED4E0EF-5FF2-4AE3-977A-E48782F94A68}" sibTransId="{5ED93B41-006F-4054-84E4-31769A36B1BD}"/>
    <dgm:cxn modelId="{ED2C0740-D067-644E-B62B-46CA2A59FB7C}" type="presOf" srcId="{C800A54D-DF54-4494-B54A-2346B651CEC6}" destId="{2F6893DC-C7ED-004D-B68B-19A6B89FA47E}" srcOrd="0" destOrd="0" presId="urn:microsoft.com/office/officeart/2016/7/layout/VerticalDownArrowProcess"/>
    <dgm:cxn modelId="{A0229E61-34F7-F14B-9DB8-54B33F6DCFFD}" type="presOf" srcId="{DA4D0558-F748-47A2-8356-495BCD2F73BC}" destId="{745DB6CB-43E2-7A4E-ACC0-27C5899C452D}" srcOrd="0" destOrd="0" presId="urn:microsoft.com/office/officeart/2016/7/layout/VerticalDownArrowProcess"/>
    <dgm:cxn modelId="{81F76E4A-AF58-934E-9B72-9EF046EE1C6B}" type="presOf" srcId="{B4ABE53F-42A7-406C-9AC0-07F160CB6085}" destId="{B7EECE54-C83F-BB40-9066-884E26F43B86}" srcOrd="0" destOrd="0" presId="urn:microsoft.com/office/officeart/2016/7/layout/VerticalDownArrowProcess"/>
    <dgm:cxn modelId="{D1C3A24B-323C-1D4A-8457-0AB3686F6769}" type="presOf" srcId="{484346B8-8D58-494E-8F7B-6AB55811D083}" destId="{DA00B74B-DE26-5F4A-8C32-3504DE57F500}" srcOrd="0" destOrd="0" presId="urn:microsoft.com/office/officeart/2016/7/layout/VerticalDownArrowProcess"/>
    <dgm:cxn modelId="{1F8A6770-D7EB-426F-963A-82048AB82FEA}" srcId="{C800A54D-DF54-4494-B54A-2346B651CEC6}" destId="{3B587918-84C9-491E-9F57-3B40C5DECCC8}" srcOrd="0" destOrd="0" parTransId="{81753A17-0913-4120-91A7-09A90A142EB9}" sibTransId="{4D306221-747F-453C-BA9C-0AA27A0E1FD7}"/>
    <dgm:cxn modelId="{15EB2177-A8A8-C440-B5D2-882DBFDB0818}" type="presOf" srcId="{6876A69D-5F41-4FA9-95B5-4430A4F58B1B}" destId="{FCC39307-59F4-A042-BA7C-409BCA066390}" srcOrd="0" destOrd="0" presId="urn:microsoft.com/office/officeart/2016/7/layout/VerticalDownArrowProcess"/>
    <dgm:cxn modelId="{0113AB85-0A89-7646-BB4B-A70F68779C4D}" type="presOf" srcId="{3B587918-84C9-491E-9F57-3B40C5DECCC8}" destId="{AA6F2533-F677-034C-8F72-B92CA6CBBAA3}" srcOrd="0" destOrd="0" presId="urn:microsoft.com/office/officeart/2016/7/layout/VerticalDownArrowProcess"/>
    <dgm:cxn modelId="{F952B3A9-7362-7041-9082-A97D04C751B4}" type="presOf" srcId="{89D57D5A-EB3D-4F9E-9F91-D27150B7F09C}" destId="{FCF10BA5-62A7-7D49-BDC9-E2DFF8101343}" srcOrd="0" destOrd="0" presId="urn:microsoft.com/office/officeart/2016/7/layout/VerticalDownArrowProcess"/>
    <dgm:cxn modelId="{FEDB13AC-01B4-42CC-925B-A5FDAD86741E}" srcId="{B4ABE53F-42A7-406C-9AC0-07F160CB6085}" destId="{89D57D5A-EB3D-4F9E-9F91-D27150B7F09C}" srcOrd="0" destOrd="0" parTransId="{65D22149-173A-4734-A497-52AA07E38B8C}" sibTransId="{CBE431E3-565F-4F09-AFC7-1E84FEAD3E99}"/>
    <dgm:cxn modelId="{93F585B7-06C1-4B3A-B480-D3B1F7F00A6B}" srcId="{94146A06-4BEF-433F-B502-310B441CB392}" destId="{6876A69D-5F41-4FA9-95B5-4430A4F58B1B}" srcOrd="0" destOrd="0" parTransId="{29E7731E-2CA7-48E9-B066-2C23C6F8B16A}" sibTransId="{613D89E1-07D4-4342-A3B0-824FE5D52084}"/>
    <dgm:cxn modelId="{D2078DC5-9496-416D-8D70-F8D6FC25D3B9}" srcId="{2BE65D66-00FB-4344-9A10-195F81B44E0B}" destId="{B4ABE53F-42A7-406C-9AC0-07F160CB6085}" srcOrd="2" destOrd="0" parTransId="{8EFB3DCB-3482-41BF-8347-BBE1DE866E36}" sibTransId="{67D294FA-8A57-4242-B780-DA9FCD9CFFB1}"/>
    <dgm:cxn modelId="{1BBDE9EC-514E-484E-857A-0696C351822C}" srcId="{4ACE6B5F-7A52-43B1-AB9B-51E886C37AEE}" destId="{A67E0287-EA67-48C7-B202-6B8487AB88CF}" srcOrd="0" destOrd="0" parTransId="{F61A2B55-23CE-46BE-9209-7EA0F00B6F6A}" sibTransId="{BA034965-C7FD-4929-9D4A-0DFD37DED0B0}"/>
    <dgm:cxn modelId="{4FFE12EE-A28B-6A4D-90A2-A609590951DC}" type="presOf" srcId="{2BE65D66-00FB-4344-9A10-195F81B44E0B}" destId="{492D71EB-CAE7-7B43-AB13-A7F3733F9FD0}" srcOrd="0" destOrd="0" presId="urn:microsoft.com/office/officeart/2016/7/layout/VerticalDownArrowProcess"/>
    <dgm:cxn modelId="{9FAA4BF2-7407-7642-974B-58C8CE7CC9B9}" type="presOf" srcId="{4ACE6B5F-7A52-43B1-AB9B-51E886C37AEE}" destId="{9BF0967D-7DE2-0249-AB97-D4ABA7FBFA7A}" srcOrd="1" destOrd="0" presId="urn:microsoft.com/office/officeart/2016/7/layout/VerticalDownArrowProcess"/>
    <dgm:cxn modelId="{95AB9CFA-7088-2D47-ADF8-AB9289704966}" type="presOf" srcId="{4ACE6B5F-7A52-43B1-AB9B-51E886C37AEE}" destId="{F3729DC3-DF60-F94D-9D03-F3F3D3DF9E7F}" srcOrd="0" destOrd="0" presId="urn:microsoft.com/office/officeart/2016/7/layout/VerticalDownArrowProcess"/>
    <dgm:cxn modelId="{1BA648FF-3C77-B142-9123-DF8B62532488}" type="presOf" srcId="{A67E0287-EA67-48C7-B202-6B8487AB88CF}" destId="{5B907936-9C5E-514D-AEDF-F2138FEDF855}" srcOrd="0" destOrd="0" presId="urn:microsoft.com/office/officeart/2016/7/layout/VerticalDownArrowProcess"/>
    <dgm:cxn modelId="{D4537FAB-FF33-7948-BA31-22C3960242E2}" type="presParOf" srcId="{492D71EB-CAE7-7B43-AB13-A7F3733F9FD0}" destId="{BE9A8CC9-A56B-0945-A8EE-8833BE4591EA}" srcOrd="0" destOrd="0" presId="urn:microsoft.com/office/officeart/2016/7/layout/VerticalDownArrowProcess"/>
    <dgm:cxn modelId="{6B616B5C-F906-004C-8800-2089157B34F0}" type="presParOf" srcId="{BE9A8CC9-A56B-0945-A8EE-8833BE4591EA}" destId="{DA00B74B-DE26-5F4A-8C32-3504DE57F500}" srcOrd="0" destOrd="0" presId="urn:microsoft.com/office/officeart/2016/7/layout/VerticalDownArrowProcess"/>
    <dgm:cxn modelId="{5829110A-8902-254C-9DB9-95C1BA80A497}" type="presParOf" srcId="{BE9A8CC9-A56B-0945-A8EE-8833BE4591EA}" destId="{745DB6CB-43E2-7A4E-ACC0-27C5899C452D}" srcOrd="1" destOrd="0" presId="urn:microsoft.com/office/officeart/2016/7/layout/VerticalDownArrowProcess"/>
    <dgm:cxn modelId="{87196F7F-230B-1249-8EA1-5229491E4F5B}" type="presParOf" srcId="{492D71EB-CAE7-7B43-AB13-A7F3733F9FD0}" destId="{29FB8B06-3DE2-9642-9976-551203E19679}" srcOrd="1" destOrd="0" presId="urn:microsoft.com/office/officeart/2016/7/layout/VerticalDownArrowProcess"/>
    <dgm:cxn modelId="{D89AE639-EEA8-0640-904A-81A50F86C9FB}" type="presParOf" srcId="{492D71EB-CAE7-7B43-AB13-A7F3733F9FD0}" destId="{EFD57BB4-BE73-A24B-8336-C72829CCB1EE}" srcOrd="2" destOrd="0" presId="urn:microsoft.com/office/officeart/2016/7/layout/VerticalDownArrowProcess"/>
    <dgm:cxn modelId="{FF32F653-5A85-F443-AB40-1989514F977D}" type="presParOf" srcId="{EFD57BB4-BE73-A24B-8336-C72829CCB1EE}" destId="{5F162C53-4AA4-8444-95B3-6160E27F142E}" srcOrd="0" destOrd="0" presId="urn:microsoft.com/office/officeart/2016/7/layout/VerticalDownArrowProcess"/>
    <dgm:cxn modelId="{E8032642-3A2D-104B-8318-034C0482D734}" type="presParOf" srcId="{EFD57BB4-BE73-A24B-8336-C72829CCB1EE}" destId="{8A69CE18-33C4-964D-93DE-F76B6570A988}" srcOrd="1" destOrd="0" presId="urn:microsoft.com/office/officeart/2016/7/layout/VerticalDownArrowProcess"/>
    <dgm:cxn modelId="{1B956A1F-25EC-9748-B6F1-1AF4CA9A0B0E}" type="presParOf" srcId="{EFD57BB4-BE73-A24B-8336-C72829CCB1EE}" destId="{FCC39307-59F4-A042-BA7C-409BCA066390}" srcOrd="2" destOrd="0" presId="urn:microsoft.com/office/officeart/2016/7/layout/VerticalDownArrowProcess"/>
    <dgm:cxn modelId="{343FC801-F3E4-564C-B2AE-99C2C448A45E}" type="presParOf" srcId="{492D71EB-CAE7-7B43-AB13-A7F3733F9FD0}" destId="{246C168A-C784-5341-9CC1-3064C83AFB1C}" srcOrd="3" destOrd="0" presId="urn:microsoft.com/office/officeart/2016/7/layout/VerticalDownArrowProcess"/>
    <dgm:cxn modelId="{15940E44-416F-0743-B7A3-8742D3F0E575}" type="presParOf" srcId="{492D71EB-CAE7-7B43-AB13-A7F3733F9FD0}" destId="{A8E8392E-35EF-D74A-AE4F-66EBE9D6F93F}" srcOrd="4" destOrd="0" presId="urn:microsoft.com/office/officeart/2016/7/layout/VerticalDownArrowProcess"/>
    <dgm:cxn modelId="{45F3A0F5-B3EF-7442-BE08-1E5682C18FB4}" type="presParOf" srcId="{A8E8392E-35EF-D74A-AE4F-66EBE9D6F93F}" destId="{B7EECE54-C83F-BB40-9066-884E26F43B86}" srcOrd="0" destOrd="0" presId="urn:microsoft.com/office/officeart/2016/7/layout/VerticalDownArrowProcess"/>
    <dgm:cxn modelId="{318D87F3-C34C-C044-A1FD-D33254FC0AD6}" type="presParOf" srcId="{A8E8392E-35EF-D74A-AE4F-66EBE9D6F93F}" destId="{293A47F6-325C-2A4B-902E-47252FC388FD}" srcOrd="1" destOrd="0" presId="urn:microsoft.com/office/officeart/2016/7/layout/VerticalDownArrowProcess"/>
    <dgm:cxn modelId="{0EE0A4E5-01BD-4E46-BC5E-09697C598AE3}" type="presParOf" srcId="{A8E8392E-35EF-D74A-AE4F-66EBE9D6F93F}" destId="{FCF10BA5-62A7-7D49-BDC9-E2DFF8101343}" srcOrd="2" destOrd="0" presId="urn:microsoft.com/office/officeart/2016/7/layout/VerticalDownArrowProcess"/>
    <dgm:cxn modelId="{AA6B601F-516F-7B47-A4B7-1A7728F0C918}" type="presParOf" srcId="{492D71EB-CAE7-7B43-AB13-A7F3733F9FD0}" destId="{1D20A689-681B-2445-92F2-17A99355BB84}" srcOrd="5" destOrd="0" presId="urn:microsoft.com/office/officeart/2016/7/layout/VerticalDownArrowProcess"/>
    <dgm:cxn modelId="{59D98FF3-D17B-C74C-A7F6-8B6DC8469D03}" type="presParOf" srcId="{492D71EB-CAE7-7B43-AB13-A7F3733F9FD0}" destId="{B572F81E-ED51-EC4B-949B-C5508B88134C}" srcOrd="6" destOrd="0" presId="urn:microsoft.com/office/officeart/2016/7/layout/VerticalDownArrowProcess"/>
    <dgm:cxn modelId="{E48ED88C-984E-8B4B-91FB-BF3F247F230F}" type="presParOf" srcId="{B572F81E-ED51-EC4B-949B-C5508B88134C}" destId="{2F6893DC-C7ED-004D-B68B-19A6B89FA47E}" srcOrd="0" destOrd="0" presId="urn:microsoft.com/office/officeart/2016/7/layout/VerticalDownArrowProcess"/>
    <dgm:cxn modelId="{CBBFB1EC-B51C-A64A-8767-871B816E86F6}" type="presParOf" srcId="{B572F81E-ED51-EC4B-949B-C5508B88134C}" destId="{53635891-DD7D-4A4F-94DC-28A947E3D12A}" srcOrd="1" destOrd="0" presId="urn:microsoft.com/office/officeart/2016/7/layout/VerticalDownArrowProcess"/>
    <dgm:cxn modelId="{588DD3E8-2C55-294F-B39B-5AA3ED032B6D}" type="presParOf" srcId="{B572F81E-ED51-EC4B-949B-C5508B88134C}" destId="{AA6F2533-F677-034C-8F72-B92CA6CBBAA3}" srcOrd="2" destOrd="0" presId="urn:microsoft.com/office/officeart/2016/7/layout/VerticalDownArrowProcess"/>
    <dgm:cxn modelId="{0388EDDE-8B8C-F944-8D62-1DDC32647C9F}" type="presParOf" srcId="{492D71EB-CAE7-7B43-AB13-A7F3733F9FD0}" destId="{37F14ECF-2A46-4640-9FBF-5D3FCB598AB5}" srcOrd="7" destOrd="0" presId="urn:microsoft.com/office/officeart/2016/7/layout/VerticalDownArrowProcess"/>
    <dgm:cxn modelId="{A0892A29-CA34-8746-A3F8-79E42EB41AA9}" type="presParOf" srcId="{492D71EB-CAE7-7B43-AB13-A7F3733F9FD0}" destId="{031EE0B1-8F91-B44B-B1D7-63BC9B073D3A}" srcOrd="8" destOrd="0" presId="urn:microsoft.com/office/officeart/2016/7/layout/VerticalDownArrowProcess"/>
    <dgm:cxn modelId="{5EBB2A63-8D8F-CA4D-82DC-5ED6E15B37B0}" type="presParOf" srcId="{031EE0B1-8F91-B44B-B1D7-63BC9B073D3A}" destId="{F3729DC3-DF60-F94D-9D03-F3F3D3DF9E7F}" srcOrd="0" destOrd="0" presId="urn:microsoft.com/office/officeart/2016/7/layout/VerticalDownArrowProcess"/>
    <dgm:cxn modelId="{3AC7E16D-F330-7344-93B1-EB8898457E3F}" type="presParOf" srcId="{031EE0B1-8F91-B44B-B1D7-63BC9B073D3A}" destId="{9BF0967D-7DE2-0249-AB97-D4ABA7FBFA7A}" srcOrd="1" destOrd="0" presId="urn:microsoft.com/office/officeart/2016/7/layout/VerticalDownArrowProcess"/>
    <dgm:cxn modelId="{7A067A94-8FA2-1540-9A8F-E8F6C5B6454D}" type="presParOf" srcId="{031EE0B1-8F91-B44B-B1D7-63BC9B073D3A}" destId="{5B907936-9C5E-514D-AEDF-F2138FEDF855}"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DF17DDD-11DF-4F9D-BB04-42A364E7DA48}" type="doc">
      <dgm:prSet loTypeId="urn:microsoft.com/office/officeart/2005/8/layout/process4" loCatId="process" qsTypeId="urn:microsoft.com/office/officeart/2005/8/quickstyle/simple4" qsCatId="simple" csTypeId="urn:microsoft.com/office/officeart/2005/8/colors/colorful2" csCatId="colorful"/>
      <dgm:spPr/>
      <dgm:t>
        <a:bodyPr/>
        <a:lstStyle/>
        <a:p>
          <a:endParaRPr lang="en-US"/>
        </a:p>
      </dgm:t>
    </dgm:pt>
    <dgm:pt modelId="{8CD00809-F942-49A5-860A-2DC3484EAB7D}">
      <dgm:prSet/>
      <dgm:spPr/>
      <dgm:t>
        <a:bodyPr/>
        <a:lstStyle/>
        <a:p>
          <a:r>
            <a:rPr lang="en-US"/>
            <a:t>Allows the person to practice episodic memory retrieval using recall prompts</a:t>
          </a:r>
        </a:p>
      </dgm:t>
    </dgm:pt>
    <dgm:pt modelId="{2907D87F-13D9-4782-8B53-B2644A6EAAD1}" type="parTrans" cxnId="{D298D3B5-2B12-4066-8B5D-FC173B99E96D}">
      <dgm:prSet/>
      <dgm:spPr/>
      <dgm:t>
        <a:bodyPr/>
        <a:lstStyle/>
        <a:p>
          <a:endParaRPr lang="en-US"/>
        </a:p>
      </dgm:t>
    </dgm:pt>
    <dgm:pt modelId="{BF30F1B3-B264-4392-B199-7D463EAB0D34}" type="sibTrans" cxnId="{D298D3B5-2B12-4066-8B5D-FC173B99E96D}">
      <dgm:prSet/>
      <dgm:spPr/>
      <dgm:t>
        <a:bodyPr/>
        <a:lstStyle/>
        <a:p>
          <a:endParaRPr lang="en-US"/>
        </a:p>
      </dgm:t>
    </dgm:pt>
    <dgm:pt modelId="{87595D3B-1071-47AA-8815-12847BE0493B}">
      <dgm:prSet/>
      <dgm:spPr/>
      <dgm:t>
        <a:bodyPr/>
        <a:lstStyle/>
        <a:p>
          <a:r>
            <a:rPr lang="en-US"/>
            <a:t>Uses techniques that will be used throughout the interview:  narrative elaboration, time segmentation and cued recall</a:t>
          </a:r>
        </a:p>
      </dgm:t>
    </dgm:pt>
    <dgm:pt modelId="{E1317620-9AD9-4A37-97C8-18C1328A6DCB}" type="parTrans" cxnId="{82D9B5B0-F1DB-471A-B2A5-87317B95A6AE}">
      <dgm:prSet/>
      <dgm:spPr/>
      <dgm:t>
        <a:bodyPr/>
        <a:lstStyle/>
        <a:p>
          <a:endParaRPr lang="en-US"/>
        </a:p>
      </dgm:t>
    </dgm:pt>
    <dgm:pt modelId="{66402AC4-AFA8-4EE5-8B4A-7592406D8326}" type="sibTrans" cxnId="{82D9B5B0-F1DB-471A-B2A5-87317B95A6AE}">
      <dgm:prSet/>
      <dgm:spPr/>
      <dgm:t>
        <a:bodyPr/>
        <a:lstStyle/>
        <a:p>
          <a:endParaRPr lang="en-US"/>
        </a:p>
      </dgm:t>
    </dgm:pt>
    <dgm:pt modelId="{1A173F49-ED24-45C9-8899-386106E4F201}">
      <dgm:prSet/>
      <dgm:spPr/>
      <dgm:t>
        <a:bodyPr/>
        <a:lstStyle/>
        <a:p>
          <a:r>
            <a:rPr lang="en-US"/>
            <a:t>Interviewer assesses person’s abilities  and level of cooperation or reluctance</a:t>
          </a:r>
        </a:p>
      </dgm:t>
    </dgm:pt>
    <dgm:pt modelId="{B0D48006-AE06-4B56-B702-D907504719EF}" type="parTrans" cxnId="{5A6501C0-14E0-41E5-8350-90D4058CEA19}">
      <dgm:prSet/>
      <dgm:spPr/>
      <dgm:t>
        <a:bodyPr/>
        <a:lstStyle/>
        <a:p>
          <a:endParaRPr lang="en-US"/>
        </a:p>
      </dgm:t>
    </dgm:pt>
    <dgm:pt modelId="{CC74ECC0-0879-4979-9A6A-4993A6269411}" type="sibTrans" cxnId="{5A6501C0-14E0-41E5-8350-90D4058CEA19}">
      <dgm:prSet/>
      <dgm:spPr/>
      <dgm:t>
        <a:bodyPr/>
        <a:lstStyle/>
        <a:p>
          <a:endParaRPr lang="en-US"/>
        </a:p>
      </dgm:t>
    </dgm:pt>
    <dgm:pt modelId="{1034D6B5-FD7F-0943-9FF8-DF525CB50EEC}" type="pres">
      <dgm:prSet presAssocID="{DDF17DDD-11DF-4F9D-BB04-42A364E7DA48}" presName="Name0" presStyleCnt="0">
        <dgm:presLayoutVars>
          <dgm:dir/>
          <dgm:animLvl val="lvl"/>
          <dgm:resizeHandles val="exact"/>
        </dgm:presLayoutVars>
      </dgm:prSet>
      <dgm:spPr/>
    </dgm:pt>
    <dgm:pt modelId="{6000E2FD-94B8-6949-A47C-78FE4BCD24D1}" type="pres">
      <dgm:prSet presAssocID="{1A173F49-ED24-45C9-8899-386106E4F201}" presName="boxAndChildren" presStyleCnt="0"/>
      <dgm:spPr/>
    </dgm:pt>
    <dgm:pt modelId="{08799496-F03B-504A-9EF0-4119402BB11C}" type="pres">
      <dgm:prSet presAssocID="{1A173F49-ED24-45C9-8899-386106E4F201}" presName="parentTextBox" presStyleLbl="node1" presStyleIdx="0" presStyleCnt="3"/>
      <dgm:spPr/>
    </dgm:pt>
    <dgm:pt modelId="{89760C95-41D8-204E-A0C3-C1473670EB2E}" type="pres">
      <dgm:prSet presAssocID="{66402AC4-AFA8-4EE5-8B4A-7592406D8326}" presName="sp" presStyleCnt="0"/>
      <dgm:spPr/>
    </dgm:pt>
    <dgm:pt modelId="{29DFD39C-D6AA-E943-9594-4FD0ABAAC38C}" type="pres">
      <dgm:prSet presAssocID="{87595D3B-1071-47AA-8815-12847BE0493B}" presName="arrowAndChildren" presStyleCnt="0"/>
      <dgm:spPr/>
    </dgm:pt>
    <dgm:pt modelId="{D71DB901-7768-5E40-8B9F-DF7D8E17E88C}" type="pres">
      <dgm:prSet presAssocID="{87595D3B-1071-47AA-8815-12847BE0493B}" presName="parentTextArrow" presStyleLbl="node1" presStyleIdx="1" presStyleCnt="3"/>
      <dgm:spPr/>
    </dgm:pt>
    <dgm:pt modelId="{65A3BE45-87AC-554E-8051-6E79375ECC14}" type="pres">
      <dgm:prSet presAssocID="{BF30F1B3-B264-4392-B199-7D463EAB0D34}" presName="sp" presStyleCnt="0"/>
      <dgm:spPr/>
    </dgm:pt>
    <dgm:pt modelId="{1058582C-3D01-E84B-BC40-F7D75F722802}" type="pres">
      <dgm:prSet presAssocID="{8CD00809-F942-49A5-860A-2DC3484EAB7D}" presName="arrowAndChildren" presStyleCnt="0"/>
      <dgm:spPr/>
    </dgm:pt>
    <dgm:pt modelId="{8F43E17B-E1BF-E84E-9770-C1EDF9680A14}" type="pres">
      <dgm:prSet presAssocID="{8CD00809-F942-49A5-860A-2DC3484EAB7D}" presName="parentTextArrow" presStyleLbl="node1" presStyleIdx="2" presStyleCnt="3"/>
      <dgm:spPr/>
    </dgm:pt>
  </dgm:ptLst>
  <dgm:cxnLst>
    <dgm:cxn modelId="{566B9F68-8A21-7F4C-AF70-D1E312412DC2}" type="presOf" srcId="{8CD00809-F942-49A5-860A-2DC3484EAB7D}" destId="{8F43E17B-E1BF-E84E-9770-C1EDF9680A14}" srcOrd="0" destOrd="0" presId="urn:microsoft.com/office/officeart/2005/8/layout/process4"/>
    <dgm:cxn modelId="{9C5B127A-7343-824B-80B1-A3413839BD32}" type="presOf" srcId="{87595D3B-1071-47AA-8815-12847BE0493B}" destId="{D71DB901-7768-5E40-8B9F-DF7D8E17E88C}" srcOrd="0" destOrd="0" presId="urn:microsoft.com/office/officeart/2005/8/layout/process4"/>
    <dgm:cxn modelId="{99562C5A-8F6F-644A-A148-7D5E60519A90}" type="presOf" srcId="{1A173F49-ED24-45C9-8899-386106E4F201}" destId="{08799496-F03B-504A-9EF0-4119402BB11C}" srcOrd="0" destOrd="0" presId="urn:microsoft.com/office/officeart/2005/8/layout/process4"/>
    <dgm:cxn modelId="{7CDC9C81-2EC5-C142-8E22-E08CB645CF29}" type="presOf" srcId="{DDF17DDD-11DF-4F9D-BB04-42A364E7DA48}" destId="{1034D6B5-FD7F-0943-9FF8-DF525CB50EEC}" srcOrd="0" destOrd="0" presId="urn:microsoft.com/office/officeart/2005/8/layout/process4"/>
    <dgm:cxn modelId="{82D9B5B0-F1DB-471A-B2A5-87317B95A6AE}" srcId="{DDF17DDD-11DF-4F9D-BB04-42A364E7DA48}" destId="{87595D3B-1071-47AA-8815-12847BE0493B}" srcOrd="1" destOrd="0" parTransId="{E1317620-9AD9-4A37-97C8-18C1328A6DCB}" sibTransId="{66402AC4-AFA8-4EE5-8B4A-7592406D8326}"/>
    <dgm:cxn modelId="{D298D3B5-2B12-4066-8B5D-FC173B99E96D}" srcId="{DDF17DDD-11DF-4F9D-BB04-42A364E7DA48}" destId="{8CD00809-F942-49A5-860A-2DC3484EAB7D}" srcOrd="0" destOrd="0" parTransId="{2907D87F-13D9-4782-8B53-B2644A6EAAD1}" sibTransId="{BF30F1B3-B264-4392-B199-7D463EAB0D34}"/>
    <dgm:cxn modelId="{5A6501C0-14E0-41E5-8350-90D4058CEA19}" srcId="{DDF17DDD-11DF-4F9D-BB04-42A364E7DA48}" destId="{1A173F49-ED24-45C9-8899-386106E4F201}" srcOrd="2" destOrd="0" parTransId="{B0D48006-AE06-4B56-B702-D907504719EF}" sibTransId="{CC74ECC0-0879-4979-9A6A-4993A6269411}"/>
    <dgm:cxn modelId="{30B6DF57-214F-E447-B434-DBA4300DFBF7}" type="presParOf" srcId="{1034D6B5-FD7F-0943-9FF8-DF525CB50EEC}" destId="{6000E2FD-94B8-6949-A47C-78FE4BCD24D1}" srcOrd="0" destOrd="0" presId="urn:microsoft.com/office/officeart/2005/8/layout/process4"/>
    <dgm:cxn modelId="{9DD5F7A2-0EDB-B247-B9AB-3074F4E17E60}" type="presParOf" srcId="{6000E2FD-94B8-6949-A47C-78FE4BCD24D1}" destId="{08799496-F03B-504A-9EF0-4119402BB11C}" srcOrd="0" destOrd="0" presId="urn:microsoft.com/office/officeart/2005/8/layout/process4"/>
    <dgm:cxn modelId="{87056BF6-D44B-A040-9A93-C7F915C59F19}" type="presParOf" srcId="{1034D6B5-FD7F-0943-9FF8-DF525CB50EEC}" destId="{89760C95-41D8-204E-A0C3-C1473670EB2E}" srcOrd="1" destOrd="0" presId="urn:microsoft.com/office/officeart/2005/8/layout/process4"/>
    <dgm:cxn modelId="{255B053B-F914-5C47-B842-7C5398FA09C1}" type="presParOf" srcId="{1034D6B5-FD7F-0943-9FF8-DF525CB50EEC}" destId="{29DFD39C-D6AA-E943-9594-4FD0ABAAC38C}" srcOrd="2" destOrd="0" presId="urn:microsoft.com/office/officeart/2005/8/layout/process4"/>
    <dgm:cxn modelId="{74AF6E4E-FE21-2F41-9A33-8D4D94909D11}" type="presParOf" srcId="{29DFD39C-D6AA-E943-9594-4FD0ABAAC38C}" destId="{D71DB901-7768-5E40-8B9F-DF7D8E17E88C}" srcOrd="0" destOrd="0" presId="urn:microsoft.com/office/officeart/2005/8/layout/process4"/>
    <dgm:cxn modelId="{4E4F6197-B8A5-BD40-B092-49A57630CC50}" type="presParOf" srcId="{1034D6B5-FD7F-0943-9FF8-DF525CB50EEC}" destId="{65A3BE45-87AC-554E-8051-6E79375ECC14}" srcOrd="3" destOrd="0" presId="urn:microsoft.com/office/officeart/2005/8/layout/process4"/>
    <dgm:cxn modelId="{DD2E7B40-4C45-E641-B18D-828A8F7B0056}" type="presParOf" srcId="{1034D6B5-FD7F-0943-9FF8-DF525CB50EEC}" destId="{1058582C-3D01-E84B-BC40-F7D75F722802}" srcOrd="4" destOrd="0" presId="urn:microsoft.com/office/officeart/2005/8/layout/process4"/>
    <dgm:cxn modelId="{21A37DE6-5116-C047-B3F1-652EA291B1C4}" type="presParOf" srcId="{1058582C-3D01-E84B-BC40-F7D75F722802}" destId="{8F43E17B-E1BF-E84E-9770-C1EDF9680A14}"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CA38969-9475-4CB1-A1EE-56884A86BE2C}"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D5B4C1C-E82B-4F54-ABED-EE37550BF37F}">
      <dgm:prSet/>
      <dgm:spPr/>
      <dgm:t>
        <a:bodyPr/>
        <a:lstStyle/>
        <a:p>
          <a:pPr>
            <a:defRPr cap="all"/>
          </a:pPr>
          <a:r>
            <a:rPr lang="en-US"/>
            <a:t>Uses open-ended and then more focused prompts if necessary to gather more information from the person</a:t>
          </a:r>
        </a:p>
      </dgm:t>
    </dgm:pt>
    <dgm:pt modelId="{4E523FC8-F6EE-4290-86F1-327999FF8177}" type="parTrans" cxnId="{15FB1B50-2BE5-46E8-AB04-7407420C927F}">
      <dgm:prSet/>
      <dgm:spPr/>
      <dgm:t>
        <a:bodyPr/>
        <a:lstStyle/>
        <a:p>
          <a:endParaRPr lang="en-US"/>
        </a:p>
      </dgm:t>
    </dgm:pt>
    <dgm:pt modelId="{1A8A7BE3-65A4-4D1E-9024-5B578F4FCEEE}" type="sibTrans" cxnId="{15FB1B50-2BE5-46E8-AB04-7407420C927F}">
      <dgm:prSet/>
      <dgm:spPr/>
      <dgm:t>
        <a:bodyPr/>
        <a:lstStyle/>
        <a:p>
          <a:endParaRPr lang="en-US"/>
        </a:p>
      </dgm:t>
    </dgm:pt>
    <dgm:pt modelId="{4F861815-ADED-44BE-A947-187FD4A8D12A}">
      <dgm:prSet/>
      <dgm:spPr/>
      <dgm:t>
        <a:bodyPr/>
        <a:lstStyle/>
        <a:p>
          <a:pPr>
            <a:defRPr cap="all"/>
          </a:pPr>
          <a:r>
            <a:rPr lang="en-US"/>
            <a:t>One time or more than one time</a:t>
          </a:r>
        </a:p>
      </dgm:t>
    </dgm:pt>
    <dgm:pt modelId="{650D7D8B-DE94-4D2E-BFC9-FC79E2BF6A7D}" type="parTrans" cxnId="{4AFC6C69-F6CC-4081-827D-3407BE259BFD}">
      <dgm:prSet/>
      <dgm:spPr/>
      <dgm:t>
        <a:bodyPr/>
        <a:lstStyle/>
        <a:p>
          <a:endParaRPr lang="en-US"/>
        </a:p>
      </dgm:t>
    </dgm:pt>
    <dgm:pt modelId="{16D10227-E949-4021-938D-FE9108067F9D}" type="sibTrans" cxnId="{4AFC6C69-F6CC-4081-827D-3407BE259BFD}">
      <dgm:prSet/>
      <dgm:spPr/>
      <dgm:t>
        <a:bodyPr/>
        <a:lstStyle/>
        <a:p>
          <a:endParaRPr lang="en-US"/>
        </a:p>
      </dgm:t>
    </dgm:pt>
    <dgm:pt modelId="{1888A79E-F4D2-45FC-8289-083A6062C7A7}">
      <dgm:prSet/>
      <dgm:spPr/>
      <dgm:t>
        <a:bodyPr/>
        <a:lstStyle/>
        <a:p>
          <a:pPr>
            <a:defRPr cap="all"/>
          </a:pPr>
          <a:r>
            <a:rPr lang="en-US"/>
            <a:t>If multiple incidents, gather details for specific occurrences</a:t>
          </a:r>
        </a:p>
      </dgm:t>
    </dgm:pt>
    <dgm:pt modelId="{9F96671E-BBC6-4B8B-9A61-54904F80016A}" type="parTrans" cxnId="{5CC6A2C7-5EBB-40AE-BE86-9D967809BC4B}">
      <dgm:prSet/>
      <dgm:spPr/>
      <dgm:t>
        <a:bodyPr/>
        <a:lstStyle/>
        <a:p>
          <a:endParaRPr lang="en-US"/>
        </a:p>
      </dgm:t>
    </dgm:pt>
    <dgm:pt modelId="{A1A2AECC-C41F-4776-ACB7-8ED041800F71}" type="sibTrans" cxnId="{5CC6A2C7-5EBB-40AE-BE86-9D967809BC4B}">
      <dgm:prSet/>
      <dgm:spPr/>
      <dgm:t>
        <a:bodyPr/>
        <a:lstStyle/>
        <a:p>
          <a:endParaRPr lang="en-US"/>
        </a:p>
      </dgm:t>
    </dgm:pt>
    <dgm:pt modelId="{E4D49E83-2E0E-4B90-BDB9-B88B6BAF0826}" type="pres">
      <dgm:prSet presAssocID="{8CA38969-9475-4CB1-A1EE-56884A86BE2C}" presName="root" presStyleCnt="0">
        <dgm:presLayoutVars>
          <dgm:dir/>
          <dgm:resizeHandles val="exact"/>
        </dgm:presLayoutVars>
      </dgm:prSet>
      <dgm:spPr/>
    </dgm:pt>
    <dgm:pt modelId="{BA524F5A-DD52-4E3D-AB8F-CC6A1560E68C}" type="pres">
      <dgm:prSet presAssocID="{ED5B4C1C-E82B-4F54-ABED-EE37550BF37F}" presName="compNode" presStyleCnt="0"/>
      <dgm:spPr/>
    </dgm:pt>
    <dgm:pt modelId="{5A5FD90A-F229-4D7D-9AC5-F5A5BB94EADE}" type="pres">
      <dgm:prSet presAssocID="{ED5B4C1C-E82B-4F54-ABED-EE37550BF37F}" presName="iconBgRect" presStyleLbl="bgShp" presStyleIdx="0" presStyleCnt="3"/>
      <dgm:spPr/>
    </dgm:pt>
    <dgm:pt modelId="{CD9A0C06-991C-4C45-8D19-EDED092B01BB}" type="pres">
      <dgm:prSet presAssocID="{ED5B4C1C-E82B-4F54-ABED-EE37550BF37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E4021C2C-CC56-46FC-AB33-F8AC6FDD0A70}" type="pres">
      <dgm:prSet presAssocID="{ED5B4C1C-E82B-4F54-ABED-EE37550BF37F}" presName="spaceRect" presStyleCnt="0"/>
      <dgm:spPr/>
    </dgm:pt>
    <dgm:pt modelId="{8C88A28B-A82F-48AE-98D0-C3AB0CE843E7}" type="pres">
      <dgm:prSet presAssocID="{ED5B4C1C-E82B-4F54-ABED-EE37550BF37F}" presName="textRect" presStyleLbl="revTx" presStyleIdx="0" presStyleCnt="3">
        <dgm:presLayoutVars>
          <dgm:chMax val="1"/>
          <dgm:chPref val="1"/>
        </dgm:presLayoutVars>
      </dgm:prSet>
      <dgm:spPr/>
    </dgm:pt>
    <dgm:pt modelId="{EF58927B-B753-4343-B918-410F1B74A82E}" type="pres">
      <dgm:prSet presAssocID="{1A8A7BE3-65A4-4D1E-9024-5B578F4FCEEE}" presName="sibTrans" presStyleCnt="0"/>
      <dgm:spPr/>
    </dgm:pt>
    <dgm:pt modelId="{23A3E0D7-CF66-444D-BFA6-288C38842631}" type="pres">
      <dgm:prSet presAssocID="{4F861815-ADED-44BE-A947-187FD4A8D12A}" presName="compNode" presStyleCnt="0"/>
      <dgm:spPr/>
    </dgm:pt>
    <dgm:pt modelId="{BE411C97-4D81-472A-82EB-1ACAD0817BDD}" type="pres">
      <dgm:prSet presAssocID="{4F861815-ADED-44BE-A947-187FD4A8D12A}" presName="iconBgRect" presStyleLbl="bgShp" presStyleIdx="1" presStyleCnt="3"/>
      <dgm:spPr/>
    </dgm:pt>
    <dgm:pt modelId="{4901F0E2-768C-46E4-8E6E-37789AC524C0}" type="pres">
      <dgm:prSet presAssocID="{4F861815-ADED-44BE-A947-187FD4A8D12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11A98429-F318-4BF2-A59B-66A2C4634E11}" type="pres">
      <dgm:prSet presAssocID="{4F861815-ADED-44BE-A947-187FD4A8D12A}" presName="spaceRect" presStyleCnt="0"/>
      <dgm:spPr/>
    </dgm:pt>
    <dgm:pt modelId="{438A7F93-59B2-4796-AFAD-7A55F2940770}" type="pres">
      <dgm:prSet presAssocID="{4F861815-ADED-44BE-A947-187FD4A8D12A}" presName="textRect" presStyleLbl="revTx" presStyleIdx="1" presStyleCnt="3">
        <dgm:presLayoutVars>
          <dgm:chMax val="1"/>
          <dgm:chPref val="1"/>
        </dgm:presLayoutVars>
      </dgm:prSet>
      <dgm:spPr/>
    </dgm:pt>
    <dgm:pt modelId="{67364F57-01DC-451D-AFC7-3B3567BFBD64}" type="pres">
      <dgm:prSet presAssocID="{16D10227-E949-4021-938D-FE9108067F9D}" presName="sibTrans" presStyleCnt="0"/>
      <dgm:spPr/>
    </dgm:pt>
    <dgm:pt modelId="{E0914044-7582-40B8-8D09-C216F9F4EB0E}" type="pres">
      <dgm:prSet presAssocID="{1888A79E-F4D2-45FC-8289-083A6062C7A7}" presName="compNode" presStyleCnt="0"/>
      <dgm:spPr/>
    </dgm:pt>
    <dgm:pt modelId="{E62BE4B6-95DC-43F4-B23A-88440D45A4E2}" type="pres">
      <dgm:prSet presAssocID="{1888A79E-F4D2-45FC-8289-083A6062C7A7}" presName="iconBgRect" presStyleLbl="bgShp" presStyleIdx="2" presStyleCnt="3"/>
      <dgm:spPr/>
    </dgm:pt>
    <dgm:pt modelId="{71ABAB9D-81DA-405A-88F9-E119E0676938}" type="pres">
      <dgm:prSet presAssocID="{1888A79E-F4D2-45FC-8289-083A6062C7A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ull"/>
        </a:ext>
      </dgm:extLst>
    </dgm:pt>
    <dgm:pt modelId="{89AEE5A5-BD93-4F07-8D19-2A5D5AC815BC}" type="pres">
      <dgm:prSet presAssocID="{1888A79E-F4D2-45FC-8289-083A6062C7A7}" presName="spaceRect" presStyleCnt="0"/>
      <dgm:spPr/>
    </dgm:pt>
    <dgm:pt modelId="{558323B8-CDE1-496B-9122-E4DB8B4DF127}" type="pres">
      <dgm:prSet presAssocID="{1888A79E-F4D2-45FC-8289-083A6062C7A7}" presName="textRect" presStyleLbl="revTx" presStyleIdx="2" presStyleCnt="3">
        <dgm:presLayoutVars>
          <dgm:chMax val="1"/>
          <dgm:chPref val="1"/>
        </dgm:presLayoutVars>
      </dgm:prSet>
      <dgm:spPr/>
    </dgm:pt>
  </dgm:ptLst>
  <dgm:cxnLst>
    <dgm:cxn modelId="{4AFC6C69-F6CC-4081-827D-3407BE259BFD}" srcId="{8CA38969-9475-4CB1-A1EE-56884A86BE2C}" destId="{4F861815-ADED-44BE-A947-187FD4A8D12A}" srcOrd="1" destOrd="0" parTransId="{650D7D8B-DE94-4D2E-BFC9-FC79E2BF6A7D}" sibTransId="{16D10227-E949-4021-938D-FE9108067F9D}"/>
    <dgm:cxn modelId="{6050A96B-AEB4-4A57-B328-2DD281309F65}" type="presOf" srcId="{ED5B4C1C-E82B-4F54-ABED-EE37550BF37F}" destId="{8C88A28B-A82F-48AE-98D0-C3AB0CE843E7}" srcOrd="0" destOrd="0" presId="urn:microsoft.com/office/officeart/2018/5/layout/IconCircleLabelList"/>
    <dgm:cxn modelId="{15FB1B50-2BE5-46E8-AB04-7407420C927F}" srcId="{8CA38969-9475-4CB1-A1EE-56884A86BE2C}" destId="{ED5B4C1C-E82B-4F54-ABED-EE37550BF37F}" srcOrd="0" destOrd="0" parTransId="{4E523FC8-F6EE-4290-86F1-327999FF8177}" sibTransId="{1A8A7BE3-65A4-4D1E-9024-5B578F4FCEEE}"/>
    <dgm:cxn modelId="{4AB35C7E-6630-4D02-B2ED-FFC02DC584B6}" type="presOf" srcId="{8CA38969-9475-4CB1-A1EE-56884A86BE2C}" destId="{E4D49E83-2E0E-4B90-BDB9-B88B6BAF0826}" srcOrd="0" destOrd="0" presId="urn:microsoft.com/office/officeart/2018/5/layout/IconCircleLabelList"/>
    <dgm:cxn modelId="{EACBD7C6-1E60-4390-89A4-CEC8147F9F40}" type="presOf" srcId="{4F861815-ADED-44BE-A947-187FD4A8D12A}" destId="{438A7F93-59B2-4796-AFAD-7A55F2940770}" srcOrd="0" destOrd="0" presId="urn:microsoft.com/office/officeart/2018/5/layout/IconCircleLabelList"/>
    <dgm:cxn modelId="{34A940C7-6929-449B-87EA-BD5EE76FF554}" type="presOf" srcId="{1888A79E-F4D2-45FC-8289-083A6062C7A7}" destId="{558323B8-CDE1-496B-9122-E4DB8B4DF127}" srcOrd="0" destOrd="0" presId="urn:microsoft.com/office/officeart/2018/5/layout/IconCircleLabelList"/>
    <dgm:cxn modelId="{5CC6A2C7-5EBB-40AE-BE86-9D967809BC4B}" srcId="{8CA38969-9475-4CB1-A1EE-56884A86BE2C}" destId="{1888A79E-F4D2-45FC-8289-083A6062C7A7}" srcOrd="2" destOrd="0" parTransId="{9F96671E-BBC6-4B8B-9A61-54904F80016A}" sibTransId="{A1A2AECC-C41F-4776-ACB7-8ED041800F71}"/>
    <dgm:cxn modelId="{5B137886-6AC3-4CCF-BD1C-961704F47680}" type="presParOf" srcId="{E4D49E83-2E0E-4B90-BDB9-B88B6BAF0826}" destId="{BA524F5A-DD52-4E3D-AB8F-CC6A1560E68C}" srcOrd="0" destOrd="0" presId="urn:microsoft.com/office/officeart/2018/5/layout/IconCircleLabelList"/>
    <dgm:cxn modelId="{16451966-E0CE-4915-B793-72CAF0590237}" type="presParOf" srcId="{BA524F5A-DD52-4E3D-AB8F-CC6A1560E68C}" destId="{5A5FD90A-F229-4D7D-9AC5-F5A5BB94EADE}" srcOrd="0" destOrd="0" presId="urn:microsoft.com/office/officeart/2018/5/layout/IconCircleLabelList"/>
    <dgm:cxn modelId="{7986D863-06C0-4C28-B2D4-6B0AE671BACD}" type="presParOf" srcId="{BA524F5A-DD52-4E3D-AB8F-CC6A1560E68C}" destId="{CD9A0C06-991C-4C45-8D19-EDED092B01BB}" srcOrd="1" destOrd="0" presId="urn:microsoft.com/office/officeart/2018/5/layout/IconCircleLabelList"/>
    <dgm:cxn modelId="{AB3D273C-5531-4F88-AD74-35D5A0E30361}" type="presParOf" srcId="{BA524F5A-DD52-4E3D-AB8F-CC6A1560E68C}" destId="{E4021C2C-CC56-46FC-AB33-F8AC6FDD0A70}" srcOrd="2" destOrd="0" presId="urn:microsoft.com/office/officeart/2018/5/layout/IconCircleLabelList"/>
    <dgm:cxn modelId="{CE5DC08A-9DEA-4642-A53F-02D1C8009E6A}" type="presParOf" srcId="{BA524F5A-DD52-4E3D-AB8F-CC6A1560E68C}" destId="{8C88A28B-A82F-48AE-98D0-C3AB0CE843E7}" srcOrd="3" destOrd="0" presId="urn:microsoft.com/office/officeart/2018/5/layout/IconCircleLabelList"/>
    <dgm:cxn modelId="{E8F5D02B-A43A-47BF-80F8-F4E50173E2E0}" type="presParOf" srcId="{E4D49E83-2E0E-4B90-BDB9-B88B6BAF0826}" destId="{EF58927B-B753-4343-B918-410F1B74A82E}" srcOrd="1" destOrd="0" presId="urn:microsoft.com/office/officeart/2018/5/layout/IconCircleLabelList"/>
    <dgm:cxn modelId="{37248267-4FC3-4DFD-B3D0-EF4BD5248AE0}" type="presParOf" srcId="{E4D49E83-2E0E-4B90-BDB9-B88B6BAF0826}" destId="{23A3E0D7-CF66-444D-BFA6-288C38842631}" srcOrd="2" destOrd="0" presId="urn:microsoft.com/office/officeart/2018/5/layout/IconCircleLabelList"/>
    <dgm:cxn modelId="{C3E31874-1D14-473F-BAB5-BBEDF7C5E1D0}" type="presParOf" srcId="{23A3E0D7-CF66-444D-BFA6-288C38842631}" destId="{BE411C97-4D81-472A-82EB-1ACAD0817BDD}" srcOrd="0" destOrd="0" presId="urn:microsoft.com/office/officeart/2018/5/layout/IconCircleLabelList"/>
    <dgm:cxn modelId="{80CC6702-120B-41BE-899D-97BCEA3681C6}" type="presParOf" srcId="{23A3E0D7-CF66-444D-BFA6-288C38842631}" destId="{4901F0E2-768C-46E4-8E6E-37789AC524C0}" srcOrd="1" destOrd="0" presId="urn:microsoft.com/office/officeart/2018/5/layout/IconCircleLabelList"/>
    <dgm:cxn modelId="{49A71DD5-6CC5-48B9-8745-1D3BF3E6A969}" type="presParOf" srcId="{23A3E0D7-CF66-444D-BFA6-288C38842631}" destId="{11A98429-F318-4BF2-A59B-66A2C4634E11}" srcOrd="2" destOrd="0" presId="urn:microsoft.com/office/officeart/2018/5/layout/IconCircleLabelList"/>
    <dgm:cxn modelId="{8A99C16F-9E2D-4C25-BBFF-412C691BD603}" type="presParOf" srcId="{23A3E0D7-CF66-444D-BFA6-288C38842631}" destId="{438A7F93-59B2-4796-AFAD-7A55F2940770}" srcOrd="3" destOrd="0" presId="urn:microsoft.com/office/officeart/2018/5/layout/IconCircleLabelList"/>
    <dgm:cxn modelId="{215FE7FC-58BC-4CBC-A9EA-DA5EA36195F3}" type="presParOf" srcId="{E4D49E83-2E0E-4B90-BDB9-B88B6BAF0826}" destId="{67364F57-01DC-451D-AFC7-3B3567BFBD64}" srcOrd="3" destOrd="0" presId="urn:microsoft.com/office/officeart/2018/5/layout/IconCircleLabelList"/>
    <dgm:cxn modelId="{13EF2017-AB7A-45F8-A425-6B2594F01869}" type="presParOf" srcId="{E4D49E83-2E0E-4B90-BDB9-B88B6BAF0826}" destId="{E0914044-7582-40B8-8D09-C216F9F4EB0E}" srcOrd="4" destOrd="0" presId="urn:microsoft.com/office/officeart/2018/5/layout/IconCircleLabelList"/>
    <dgm:cxn modelId="{2004C666-2FBA-421F-935C-C5B49766BEE4}" type="presParOf" srcId="{E0914044-7582-40B8-8D09-C216F9F4EB0E}" destId="{E62BE4B6-95DC-43F4-B23A-88440D45A4E2}" srcOrd="0" destOrd="0" presId="urn:microsoft.com/office/officeart/2018/5/layout/IconCircleLabelList"/>
    <dgm:cxn modelId="{13762077-24A0-4585-9C65-59F2D09BB8F9}" type="presParOf" srcId="{E0914044-7582-40B8-8D09-C216F9F4EB0E}" destId="{71ABAB9D-81DA-405A-88F9-E119E0676938}" srcOrd="1" destOrd="0" presId="urn:microsoft.com/office/officeart/2018/5/layout/IconCircleLabelList"/>
    <dgm:cxn modelId="{47316DD8-59F5-4BC8-B3FF-8A63AABD0EA9}" type="presParOf" srcId="{E0914044-7582-40B8-8D09-C216F9F4EB0E}" destId="{89AEE5A5-BD93-4F07-8D19-2A5D5AC815BC}" srcOrd="2" destOrd="0" presId="urn:microsoft.com/office/officeart/2018/5/layout/IconCircleLabelList"/>
    <dgm:cxn modelId="{4B5AAD1C-5D70-41A1-BA24-82E26B89507B}" type="presParOf" srcId="{E0914044-7582-40B8-8D09-C216F9F4EB0E}" destId="{558323B8-CDE1-496B-9122-E4DB8B4DF127}"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3528671-6F17-4994-A9E5-2902228DF7D9}" type="doc">
      <dgm:prSet loTypeId="urn:microsoft.com/office/officeart/2016/7/layout/BasicLinearProcessNumbered" loCatId="process" qsTypeId="urn:microsoft.com/office/officeart/2005/8/quickstyle/simple4" qsCatId="simple" csTypeId="urn:microsoft.com/office/officeart/2005/8/colors/colorful2" csCatId="colorful"/>
      <dgm:spPr/>
      <dgm:t>
        <a:bodyPr/>
        <a:lstStyle/>
        <a:p>
          <a:endParaRPr lang="en-US"/>
        </a:p>
      </dgm:t>
    </dgm:pt>
    <dgm:pt modelId="{139C9623-0A4A-495B-ADE2-CB8470336DCB}">
      <dgm:prSet/>
      <dgm:spPr/>
      <dgm:t>
        <a:bodyPr/>
        <a:lstStyle/>
        <a:p>
          <a:r>
            <a:rPr lang="en-US"/>
            <a:t>Give every person an equal opportunity and the best possible opportunity to  disclose	</a:t>
          </a:r>
        </a:p>
      </dgm:t>
    </dgm:pt>
    <dgm:pt modelId="{5C585E0B-9C6A-4741-8477-DBC41383B010}" type="parTrans" cxnId="{6FAAFE58-C6B7-4B62-9B12-1A621AD92FC6}">
      <dgm:prSet/>
      <dgm:spPr/>
      <dgm:t>
        <a:bodyPr/>
        <a:lstStyle/>
        <a:p>
          <a:endParaRPr lang="en-US"/>
        </a:p>
      </dgm:t>
    </dgm:pt>
    <dgm:pt modelId="{F73A7369-1274-47A8-9790-CB57481E879F}" type="sibTrans" cxnId="{6FAAFE58-C6B7-4B62-9B12-1A621AD92FC6}">
      <dgm:prSet phldrT="1" phldr="0"/>
      <dgm:spPr/>
      <dgm:t>
        <a:bodyPr/>
        <a:lstStyle/>
        <a:p>
          <a:r>
            <a:rPr lang="en-US"/>
            <a:t>1</a:t>
          </a:r>
        </a:p>
      </dgm:t>
    </dgm:pt>
    <dgm:pt modelId="{D1BB7E09-5D63-4012-8D20-8E4055661A3D}">
      <dgm:prSet/>
      <dgm:spPr/>
      <dgm:t>
        <a:bodyPr/>
        <a:lstStyle/>
        <a:p>
          <a:r>
            <a:rPr lang="en-US"/>
            <a:t>Dramatically improve the accuracy of the information you obtain</a:t>
          </a:r>
        </a:p>
      </dgm:t>
    </dgm:pt>
    <dgm:pt modelId="{C72B62ED-C931-40D5-AC15-A57DE2B4ADF7}" type="parTrans" cxnId="{F22D2F9F-D8C6-4928-B1A0-7E504987BE5E}">
      <dgm:prSet/>
      <dgm:spPr/>
      <dgm:t>
        <a:bodyPr/>
        <a:lstStyle/>
        <a:p>
          <a:endParaRPr lang="en-US"/>
        </a:p>
      </dgm:t>
    </dgm:pt>
    <dgm:pt modelId="{BB573D39-88F2-4269-8584-CC825743F4B4}" type="sibTrans" cxnId="{F22D2F9F-D8C6-4928-B1A0-7E504987BE5E}">
      <dgm:prSet phldrT="2" phldr="0"/>
      <dgm:spPr/>
      <dgm:t>
        <a:bodyPr/>
        <a:lstStyle/>
        <a:p>
          <a:r>
            <a:rPr lang="en-US"/>
            <a:t>2</a:t>
          </a:r>
        </a:p>
      </dgm:t>
    </dgm:pt>
    <dgm:pt modelId="{6DD8F08C-E955-401C-9187-84110DA45C31}">
      <dgm:prSet/>
      <dgm:spPr/>
      <dgm:t>
        <a:bodyPr/>
        <a:lstStyle/>
        <a:p>
          <a:r>
            <a:rPr lang="en-US"/>
            <a:t>Be better able to defend your interview through the process.</a:t>
          </a:r>
        </a:p>
      </dgm:t>
    </dgm:pt>
    <dgm:pt modelId="{A2814031-C3D6-466E-9269-852EC15385E1}" type="parTrans" cxnId="{142D3838-219B-4E9A-830B-BE167A2B15F7}">
      <dgm:prSet/>
      <dgm:spPr/>
      <dgm:t>
        <a:bodyPr/>
        <a:lstStyle/>
        <a:p>
          <a:endParaRPr lang="en-US"/>
        </a:p>
      </dgm:t>
    </dgm:pt>
    <dgm:pt modelId="{250DBF8A-A9EE-4573-9428-A112CD92BE18}" type="sibTrans" cxnId="{142D3838-219B-4E9A-830B-BE167A2B15F7}">
      <dgm:prSet phldrT="3" phldr="0"/>
      <dgm:spPr/>
      <dgm:t>
        <a:bodyPr/>
        <a:lstStyle/>
        <a:p>
          <a:r>
            <a:rPr lang="en-US"/>
            <a:t>3</a:t>
          </a:r>
        </a:p>
      </dgm:t>
    </dgm:pt>
    <dgm:pt modelId="{D5591915-374C-D14C-AC97-4B75F992EDDF}" type="pres">
      <dgm:prSet presAssocID="{43528671-6F17-4994-A9E5-2902228DF7D9}" presName="Name0" presStyleCnt="0">
        <dgm:presLayoutVars>
          <dgm:animLvl val="lvl"/>
          <dgm:resizeHandles val="exact"/>
        </dgm:presLayoutVars>
      </dgm:prSet>
      <dgm:spPr/>
    </dgm:pt>
    <dgm:pt modelId="{2A50BD5B-FE87-3941-A7CC-FFD061F437FB}" type="pres">
      <dgm:prSet presAssocID="{139C9623-0A4A-495B-ADE2-CB8470336DCB}" presName="compositeNode" presStyleCnt="0">
        <dgm:presLayoutVars>
          <dgm:bulletEnabled val="1"/>
        </dgm:presLayoutVars>
      </dgm:prSet>
      <dgm:spPr/>
    </dgm:pt>
    <dgm:pt modelId="{E2663B56-56A1-3D43-AE69-601E4C02D442}" type="pres">
      <dgm:prSet presAssocID="{139C9623-0A4A-495B-ADE2-CB8470336DCB}" presName="bgRect" presStyleLbl="bgAccFollowNode1" presStyleIdx="0" presStyleCnt="3"/>
      <dgm:spPr/>
    </dgm:pt>
    <dgm:pt modelId="{DC267234-E477-9A42-A92D-F0CCD104DBA1}" type="pres">
      <dgm:prSet presAssocID="{F73A7369-1274-47A8-9790-CB57481E879F}" presName="sibTransNodeCircle" presStyleLbl="alignNode1" presStyleIdx="0" presStyleCnt="6">
        <dgm:presLayoutVars>
          <dgm:chMax val="0"/>
          <dgm:bulletEnabled/>
        </dgm:presLayoutVars>
      </dgm:prSet>
      <dgm:spPr/>
    </dgm:pt>
    <dgm:pt modelId="{B965354D-AA2B-8142-8A52-343E5C17E099}" type="pres">
      <dgm:prSet presAssocID="{139C9623-0A4A-495B-ADE2-CB8470336DCB}" presName="bottomLine" presStyleLbl="alignNode1" presStyleIdx="1" presStyleCnt="6">
        <dgm:presLayoutVars/>
      </dgm:prSet>
      <dgm:spPr/>
    </dgm:pt>
    <dgm:pt modelId="{6FE34691-3B67-4040-98BA-C4494A04EBBF}" type="pres">
      <dgm:prSet presAssocID="{139C9623-0A4A-495B-ADE2-CB8470336DCB}" presName="nodeText" presStyleLbl="bgAccFollowNode1" presStyleIdx="0" presStyleCnt="3">
        <dgm:presLayoutVars>
          <dgm:bulletEnabled val="1"/>
        </dgm:presLayoutVars>
      </dgm:prSet>
      <dgm:spPr/>
    </dgm:pt>
    <dgm:pt modelId="{2D516240-1770-3042-A974-5BDBA415AA25}" type="pres">
      <dgm:prSet presAssocID="{F73A7369-1274-47A8-9790-CB57481E879F}" presName="sibTrans" presStyleCnt="0"/>
      <dgm:spPr/>
    </dgm:pt>
    <dgm:pt modelId="{89710490-F0B5-674E-8D17-A007D767E71F}" type="pres">
      <dgm:prSet presAssocID="{D1BB7E09-5D63-4012-8D20-8E4055661A3D}" presName="compositeNode" presStyleCnt="0">
        <dgm:presLayoutVars>
          <dgm:bulletEnabled val="1"/>
        </dgm:presLayoutVars>
      </dgm:prSet>
      <dgm:spPr/>
    </dgm:pt>
    <dgm:pt modelId="{45AB4D68-0B79-BC43-8F83-512EF81CF1E1}" type="pres">
      <dgm:prSet presAssocID="{D1BB7E09-5D63-4012-8D20-8E4055661A3D}" presName="bgRect" presStyleLbl="bgAccFollowNode1" presStyleIdx="1" presStyleCnt="3"/>
      <dgm:spPr/>
    </dgm:pt>
    <dgm:pt modelId="{C1E44383-C9B0-E04A-935A-60676A0C55E5}" type="pres">
      <dgm:prSet presAssocID="{BB573D39-88F2-4269-8584-CC825743F4B4}" presName="sibTransNodeCircle" presStyleLbl="alignNode1" presStyleIdx="2" presStyleCnt="6">
        <dgm:presLayoutVars>
          <dgm:chMax val="0"/>
          <dgm:bulletEnabled/>
        </dgm:presLayoutVars>
      </dgm:prSet>
      <dgm:spPr/>
    </dgm:pt>
    <dgm:pt modelId="{9136933F-E5BE-1D49-AEBA-42251FF8BC6A}" type="pres">
      <dgm:prSet presAssocID="{D1BB7E09-5D63-4012-8D20-8E4055661A3D}" presName="bottomLine" presStyleLbl="alignNode1" presStyleIdx="3" presStyleCnt="6">
        <dgm:presLayoutVars/>
      </dgm:prSet>
      <dgm:spPr/>
    </dgm:pt>
    <dgm:pt modelId="{D3C01E20-F9F5-4A43-B551-380359DFF75B}" type="pres">
      <dgm:prSet presAssocID="{D1BB7E09-5D63-4012-8D20-8E4055661A3D}" presName="nodeText" presStyleLbl="bgAccFollowNode1" presStyleIdx="1" presStyleCnt="3">
        <dgm:presLayoutVars>
          <dgm:bulletEnabled val="1"/>
        </dgm:presLayoutVars>
      </dgm:prSet>
      <dgm:spPr/>
    </dgm:pt>
    <dgm:pt modelId="{9D662B06-3FF6-614C-8CE9-6DA262E51D2F}" type="pres">
      <dgm:prSet presAssocID="{BB573D39-88F2-4269-8584-CC825743F4B4}" presName="sibTrans" presStyleCnt="0"/>
      <dgm:spPr/>
    </dgm:pt>
    <dgm:pt modelId="{EA27D5F6-D957-9B4A-968C-4D99C0AC73E1}" type="pres">
      <dgm:prSet presAssocID="{6DD8F08C-E955-401C-9187-84110DA45C31}" presName="compositeNode" presStyleCnt="0">
        <dgm:presLayoutVars>
          <dgm:bulletEnabled val="1"/>
        </dgm:presLayoutVars>
      </dgm:prSet>
      <dgm:spPr/>
    </dgm:pt>
    <dgm:pt modelId="{2FD015AC-AA72-554C-B7AB-3DCA2D9A6161}" type="pres">
      <dgm:prSet presAssocID="{6DD8F08C-E955-401C-9187-84110DA45C31}" presName="bgRect" presStyleLbl="bgAccFollowNode1" presStyleIdx="2" presStyleCnt="3"/>
      <dgm:spPr/>
    </dgm:pt>
    <dgm:pt modelId="{E4827CE7-D103-0741-A19B-89BC9EC8125B}" type="pres">
      <dgm:prSet presAssocID="{250DBF8A-A9EE-4573-9428-A112CD92BE18}" presName="sibTransNodeCircle" presStyleLbl="alignNode1" presStyleIdx="4" presStyleCnt="6">
        <dgm:presLayoutVars>
          <dgm:chMax val="0"/>
          <dgm:bulletEnabled/>
        </dgm:presLayoutVars>
      </dgm:prSet>
      <dgm:spPr/>
    </dgm:pt>
    <dgm:pt modelId="{E5EC4A9A-3CB2-4F42-9F6F-8F7935AC2213}" type="pres">
      <dgm:prSet presAssocID="{6DD8F08C-E955-401C-9187-84110DA45C31}" presName="bottomLine" presStyleLbl="alignNode1" presStyleIdx="5" presStyleCnt="6">
        <dgm:presLayoutVars/>
      </dgm:prSet>
      <dgm:spPr/>
    </dgm:pt>
    <dgm:pt modelId="{05097323-A685-B748-A593-F00C3048D035}" type="pres">
      <dgm:prSet presAssocID="{6DD8F08C-E955-401C-9187-84110DA45C31}" presName="nodeText" presStyleLbl="bgAccFollowNode1" presStyleIdx="2" presStyleCnt="3">
        <dgm:presLayoutVars>
          <dgm:bulletEnabled val="1"/>
        </dgm:presLayoutVars>
      </dgm:prSet>
      <dgm:spPr/>
    </dgm:pt>
  </dgm:ptLst>
  <dgm:cxnLst>
    <dgm:cxn modelId="{4282AD05-43B7-5E48-8958-E8850B8DA2AF}" type="presOf" srcId="{BB573D39-88F2-4269-8584-CC825743F4B4}" destId="{C1E44383-C9B0-E04A-935A-60676A0C55E5}" srcOrd="0" destOrd="0" presId="urn:microsoft.com/office/officeart/2016/7/layout/BasicLinearProcessNumbered"/>
    <dgm:cxn modelId="{142D3838-219B-4E9A-830B-BE167A2B15F7}" srcId="{43528671-6F17-4994-A9E5-2902228DF7D9}" destId="{6DD8F08C-E955-401C-9187-84110DA45C31}" srcOrd="2" destOrd="0" parTransId="{A2814031-C3D6-466E-9269-852EC15385E1}" sibTransId="{250DBF8A-A9EE-4573-9428-A112CD92BE18}"/>
    <dgm:cxn modelId="{F553ED3E-BAA4-9045-B59D-69D967B2CDF9}" type="presOf" srcId="{F73A7369-1274-47A8-9790-CB57481E879F}" destId="{DC267234-E477-9A42-A92D-F0CCD104DBA1}" srcOrd="0" destOrd="0" presId="urn:microsoft.com/office/officeart/2016/7/layout/BasicLinearProcessNumbered"/>
    <dgm:cxn modelId="{C443D566-F938-F64B-9058-793E6A7E039B}" type="presOf" srcId="{D1BB7E09-5D63-4012-8D20-8E4055661A3D}" destId="{45AB4D68-0B79-BC43-8F83-512EF81CF1E1}" srcOrd="0" destOrd="0" presId="urn:microsoft.com/office/officeart/2016/7/layout/BasicLinearProcessNumbered"/>
    <dgm:cxn modelId="{1A403249-B8F3-1847-BE83-5AB51F134920}" type="presOf" srcId="{43528671-6F17-4994-A9E5-2902228DF7D9}" destId="{D5591915-374C-D14C-AC97-4B75F992EDDF}" srcOrd="0" destOrd="0" presId="urn:microsoft.com/office/officeart/2016/7/layout/BasicLinearProcessNumbered"/>
    <dgm:cxn modelId="{6FAAFE58-C6B7-4B62-9B12-1A621AD92FC6}" srcId="{43528671-6F17-4994-A9E5-2902228DF7D9}" destId="{139C9623-0A4A-495B-ADE2-CB8470336DCB}" srcOrd="0" destOrd="0" parTransId="{5C585E0B-9C6A-4741-8477-DBC41383B010}" sibTransId="{F73A7369-1274-47A8-9790-CB57481E879F}"/>
    <dgm:cxn modelId="{A35B9187-11B1-CA45-A502-D7860EA3FACC}" type="presOf" srcId="{139C9623-0A4A-495B-ADE2-CB8470336DCB}" destId="{E2663B56-56A1-3D43-AE69-601E4C02D442}" srcOrd="0" destOrd="0" presId="urn:microsoft.com/office/officeart/2016/7/layout/BasicLinearProcessNumbered"/>
    <dgm:cxn modelId="{B09D8B96-EFE8-1A45-BF8D-543E93C4B39E}" type="presOf" srcId="{6DD8F08C-E955-401C-9187-84110DA45C31}" destId="{2FD015AC-AA72-554C-B7AB-3DCA2D9A6161}" srcOrd="0" destOrd="0" presId="urn:microsoft.com/office/officeart/2016/7/layout/BasicLinearProcessNumbered"/>
    <dgm:cxn modelId="{F22D2F9F-D8C6-4928-B1A0-7E504987BE5E}" srcId="{43528671-6F17-4994-A9E5-2902228DF7D9}" destId="{D1BB7E09-5D63-4012-8D20-8E4055661A3D}" srcOrd="1" destOrd="0" parTransId="{C72B62ED-C931-40D5-AC15-A57DE2B4ADF7}" sibTransId="{BB573D39-88F2-4269-8584-CC825743F4B4}"/>
    <dgm:cxn modelId="{BFC073AE-5352-114D-B5ED-8666C3FE77BF}" type="presOf" srcId="{139C9623-0A4A-495B-ADE2-CB8470336DCB}" destId="{6FE34691-3B67-4040-98BA-C4494A04EBBF}" srcOrd="1" destOrd="0" presId="urn:microsoft.com/office/officeart/2016/7/layout/BasicLinearProcessNumbered"/>
    <dgm:cxn modelId="{D09225B6-9079-7144-94D8-C6AC1221B514}" type="presOf" srcId="{6DD8F08C-E955-401C-9187-84110DA45C31}" destId="{05097323-A685-B748-A593-F00C3048D035}" srcOrd="1" destOrd="0" presId="urn:microsoft.com/office/officeart/2016/7/layout/BasicLinearProcessNumbered"/>
    <dgm:cxn modelId="{924C29DD-3CB4-6F45-AB61-941E7B56B46F}" type="presOf" srcId="{D1BB7E09-5D63-4012-8D20-8E4055661A3D}" destId="{D3C01E20-F9F5-4A43-B551-380359DFF75B}" srcOrd="1" destOrd="0" presId="urn:microsoft.com/office/officeart/2016/7/layout/BasicLinearProcessNumbered"/>
    <dgm:cxn modelId="{8ADAFCFF-232B-1049-BBE8-BE60AFFC64B1}" type="presOf" srcId="{250DBF8A-A9EE-4573-9428-A112CD92BE18}" destId="{E4827CE7-D103-0741-A19B-89BC9EC8125B}" srcOrd="0" destOrd="0" presId="urn:microsoft.com/office/officeart/2016/7/layout/BasicLinearProcessNumbered"/>
    <dgm:cxn modelId="{3F9850F7-59D3-554D-B053-ACC11CFFBCC6}" type="presParOf" srcId="{D5591915-374C-D14C-AC97-4B75F992EDDF}" destId="{2A50BD5B-FE87-3941-A7CC-FFD061F437FB}" srcOrd="0" destOrd="0" presId="urn:microsoft.com/office/officeart/2016/7/layout/BasicLinearProcessNumbered"/>
    <dgm:cxn modelId="{CFF5F4C5-9FC8-FD4E-9E63-C950FA23A85E}" type="presParOf" srcId="{2A50BD5B-FE87-3941-A7CC-FFD061F437FB}" destId="{E2663B56-56A1-3D43-AE69-601E4C02D442}" srcOrd="0" destOrd="0" presId="urn:microsoft.com/office/officeart/2016/7/layout/BasicLinearProcessNumbered"/>
    <dgm:cxn modelId="{F6BC8FEC-BF9C-CD4F-8F3D-F69B9293E2C8}" type="presParOf" srcId="{2A50BD5B-FE87-3941-A7CC-FFD061F437FB}" destId="{DC267234-E477-9A42-A92D-F0CCD104DBA1}" srcOrd="1" destOrd="0" presId="urn:microsoft.com/office/officeart/2016/7/layout/BasicLinearProcessNumbered"/>
    <dgm:cxn modelId="{5969F359-96A6-E349-9B54-8BFF8EB44FCE}" type="presParOf" srcId="{2A50BD5B-FE87-3941-A7CC-FFD061F437FB}" destId="{B965354D-AA2B-8142-8A52-343E5C17E099}" srcOrd="2" destOrd="0" presId="urn:microsoft.com/office/officeart/2016/7/layout/BasicLinearProcessNumbered"/>
    <dgm:cxn modelId="{4CF87CEE-D71A-4D4C-993D-E0FE9A6BC5AA}" type="presParOf" srcId="{2A50BD5B-FE87-3941-A7CC-FFD061F437FB}" destId="{6FE34691-3B67-4040-98BA-C4494A04EBBF}" srcOrd="3" destOrd="0" presId="urn:microsoft.com/office/officeart/2016/7/layout/BasicLinearProcessNumbered"/>
    <dgm:cxn modelId="{9F07C225-47CA-6043-A144-9C6370C30BD2}" type="presParOf" srcId="{D5591915-374C-D14C-AC97-4B75F992EDDF}" destId="{2D516240-1770-3042-A974-5BDBA415AA25}" srcOrd="1" destOrd="0" presId="urn:microsoft.com/office/officeart/2016/7/layout/BasicLinearProcessNumbered"/>
    <dgm:cxn modelId="{2C99A872-E544-D34B-97F7-F613244C1A33}" type="presParOf" srcId="{D5591915-374C-D14C-AC97-4B75F992EDDF}" destId="{89710490-F0B5-674E-8D17-A007D767E71F}" srcOrd="2" destOrd="0" presId="urn:microsoft.com/office/officeart/2016/7/layout/BasicLinearProcessNumbered"/>
    <dgm:cxn modelId="{3BD9DF8F-7924-AE47-B770-721EF324014B}" type="presParOf" srcId="{89710490-F0B5-674E-8D17-A007D767E71F}" destId="{45AB4D68-0B79-BC43-8F83-512EF81CF1E1}" srcOrd="0" destOrd="0" presId="urn:microsoft.com/office/officeart/2016/7/layout/BasicLinearProcessNumbered"/>
    <dgm:cxn modelId="{7C7FB1C3-E99F-0D48-842A-E566C58278B4}" type="presParOf" srcId="{89710490-F0B5-674E-8D17-A007D767E71F}" destId="{C1E44383-C9B0-E04A-935A-60676A0C55E5}" srcOrd="1" destOrd="0" presId="urn:microsoft.com/office/officeart/2016/7/layout/BasicLinearProcessNumbered"/>
    <dgm:cxn modelId="{8EDC747E-07BE-5141-AB28-D0DBDFD06369}" type="presParOf" srcId="{89710490-F0B5-674E-8D17-A007D767E71F}" destId="{9136933F-E5BE-1D49-AEBA-42251FF8BC6A}" srcOrd="2" destOrd="0" presId="urn:microsoft.com/office/officeart/2016/7/layout/BasicLinearProcessNumbered"/>
    <dgm:cxn modelId="{9182AF8F-E76A-FC44-BE53-40C41085ED75}" type="presParOf" srcId="{89710490-F0B5-674E-8D17-A007D767E71F}" destId="{D3C01E20-F9F5-4A43-B551-380359DFF75B}" srcOrd="3" destOrd="0" presId="urn:microsoft.com/office/officeart/2016/7/layout/BasicLinearProcessNumbered"/>
    <dgm:cxn modelId="{CE77EEBC-6C4B-DA48-9C77-1C3255BB4869}" type="presParOf" srcId="{D5591915-374C-D14C-AC97-4B75F992EDDF}" destId="{9D662B06-3FF6-614C-8CE9-6DA262E51D2F}" srcOrd="3" destOrd="0" presId="urn:microsoft.com/office/officeart/2016/7/layout/BasicLinearProcessNumbered"/>
    <dgm:cxn modelId="{F32B017F-E665-B047-959A-EB1B081C37DE}" type="presParOf" srcId="{D5591915-374C-D14C-AC97-4B75F992EDDF}" destId="{EA27D5F6-D957-9B4A-968C-4D99C0AC73E1}" srcOrd="4" destOrd="0" presId="urn:microsoft.com/office/officeart/2016/7/layout/BasicLinearProcessNumbered"/>
    <dgm:cxn modelId="{5A821E56-7D12-B24B-A4F8-189D0D12DE57}" type="presParOf" srcId="{EA27D5F6-D957-9B4A-968C-4D99C0AC73E1}" destId="{2FD015AC-AA72-554C-B7AB-3DCA2D9A6161}" srcOrd="0" destOrd="0" presId="urn:microsoft.com/office/officeart/2016/7/layout/BasicLinearProcessNumbered"/>
    <dgm:cxn modelId="{A9CDC9F8-272A-3747-863A-EA081ECAF47E}" type="presParOf" srcId="{EA27D5F6-D957-9B4A-968C-4D99C0AC73E1}" destId="{E4827CE7-D103-0741-A19B-89BC9EC8125B}" srcOrd="1" destOrd="0" presId="urn:microsoft.com/office/officeart/2016/7/layout/BasicLinearProcessNumbered"/>
    <dgm:cxn modelId="{44F9DFDA-EFD4-D84B-B607-DD8B1D882256}" type="presParOf" srcId="{EA27D5F6-D957-9B4A-968C-4D99C0AC73E1}" destId="{E5EC4A9A-3CB2-4F42-9F6F-8F7935AC2213}" srcOrd="2" destOrd="0" presId="urn:microsoft.com/office/officeart/2016/7/layout/BasicLinearProcessNumbered"/>
    <dgm:cxn modelId="{8B3B70FB-3723-4B45-982E-C8156F330D3C}" type="presParOf" srcId="{EA27D5F6-D957-9B4A-968C-4D99C0AC73E1}" destId="{05097323-A685-B748-A593-F00C3048D035}"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16F9EA-0F5F-47E1-8365-58575BD2023C}">
      <dsp:nvSpPr>
        <dsp:cNvPr id="0" name=""/>
        <dsp:cNvSpPr/>
      </dsp:nvSpPr>
      <dsp:spPr>
        <a:xfrm>
          <a:off x="0" y="2185"/>
          <a:ext cx="5124159" cy="11074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F93FF4-3B8F-4477-9907-3046E47196DF}">
      <dsp:nvSpPr>
        <dsp:cNvPr id="0" name=""/>
        <dsp:cNvSpPr/>
      </dsp:nvSpPr>
      <dsp:spPr>
        <a:xfrm>
          <a:off x="335004" y="251362"/>
          <a:ext cx="609099" cy="6090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196E84E-5003-4859-8B8E-22ACE9A336EE}">
      <dsp:nvSpPr>
        <dsp:cNvPr id="0" name=""/>
        <dsp:cNvSpPr/>
      </dsp:nvSpPr>
      <dsp:spPr>
        <a:xfrm>
          <a:off x="1279109" y="2185"/>
          <a:ext cx="3845049" cy="110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06" tIns="117206" rIns="117206" bIns="117206" numCol="1" spcCol="1270" anchor="ctr" anchorCtr="0">
          <a:noAutofit/>
        </a:bodyPr>
        <a:lstStyle/>
        <a:p>
          <a:pPr marL="0" lvl="0" indent="0" algn="l" defTabSz="889000">
            <a:lnSpc>
              <a:spcPct val="90000"/>
            </a:lnSpc>
            <a:spcBef>
              <a:spcPct val="0"/>
            </a:spcBef>
            <a:spcAft>
              <a:spcPct val="35000"/>
            </a:spcAft>
            <a:buNone/>
          </a:pPr>
          <a:r>
            <a:rPr lang="en-US" sz="2000" kern="1200"/>
            <a:t>Give them choices while maintaining control of the interview</a:t>
          </a:r>
        </a:p>
      </dsp:txBody>
      <dsp:txXfrm>
        <a:off x="1279109" y="2185"/>
        <a:ext cx="3845049" cy="1107454"/>
      </dsp:txXfrm>
    </dsp:sp>
    <dsp:sp modelId="{226A9DDB-D68C-4141-86B3-792C61876695}">
      <dsp:nvSpPr>
        <dsp:cNvPr id="0" name=""/>
        <dsp:cNvSpPr/>
      </dsp:nvSpPr>
      <dsp:spPr>
        <a:xfrm>
          <a:off x="0" y="1386503"/>
          <a:ext cx="5124159" cy="11074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94C5DD-3BF1-4B60-8596-5BDE1D5BFE46}">
      <dsp:nvSpPr>
        <dsp:cNvPr id="0" name=""/>
        <dsp:cNvSpPr/>
      </dsp:nvSpPr>
      <dsp:spPr>
        <a:xfrm>
          <a:off x="335004" y="1635680"/>
          <a:ext cx="609099" cy="6090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CAFCB08-76AC-460A-B5FB-3DCCB5761814}">
      <dsp:nvSpPr>
        <dsp:cNvPr id="0" name=""/>
        <dsp:cNvSpPr/>
      </dsp:nvSpPr>
      <dsp:spPr>
        <a:xfrm>
          <a:off x="1279109" y="1386503"/>
          <a:ext cx="3845049" cy="110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06" tIns="117206" rIns="117206" bIns="117206" numCol="1" spcCol="1270" anchor="ctr" anchorCtr="0">
          <a:noAutofit/>
        </a:bodyPr>
        <a:lstStyle/>
        <a:p>
          <a:pPr marL="0" lvl="0" indent="0" algn="l" defTabSz="889000">
            <a:lnSpc>
              <a:spcPct val="90000"/>
            </a:lnSpc>
            <a:spcBef>
              <a:spcPct val="0"/>
            </a:spcBef>
            <a:spcAft>
              <a:spcPct val="35000"/>
            </a:spcAft>
            <a:buNone/>
          </a:pPr>
          <a:r>
            <a:rPr lang="en-US" sz="2000" kern="1200"/>
            <a:t>Avoid “yes/no” or “do you remember” questions – have them provide narrative</a:t>
          </a:r>
        </a:p>
      </dsp:txBody>
      <dsp:txXfrm>
        <a:off x="1279109" y="1386503"/>
        <a:ext cx="3845049" cy="1107454"/>
      </dsp:txXfrm>
    </dsp:sp>
    <dsp:sp modelId="{044ECF92-FFA8-4344-B22C-4CEEF7D93DA8}">
      <dsp:nvSpPr>
        <dsp:cNvPr id="0" name=""/>
        <dsp:cNvSpPr/>
      </dsp:nvSpPr>
      <dsp:spPr>
        <a:xfrm>
          <a:off x="0" y="2770821"/>
          <a:ext cx="5124159" cy="11074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3E95BD-80A6-4C37-A1DB-BAC369814A99}">
      <dsp:nvSpPr>
        <dsp:cNvPr id="0" name=""/>
        <dsp:cNvSpPr/>
      </dsp:nvSpPr>
      <dsp:spPr>
        <a:xfrm>
          <a:off x="335004" y="3019998"/>
          <a:ext cx="609099" cy="6090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3F402F8-AEAB-44EF-9F4F-F51B0775E664}">
      <dsp:nvSpPr>
        <dsp:cNvPr id="0" name=""/>
        <dsp:cNvSpPr/>
      </dsp:nvSpPr>
      <dsp:spPr>
        <a:xfrm>
          <a:off x="1279109" y="2770821"/>
          <a:ext cx="3845049" cy="110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06" tIns="117206" rIns="117206" bIns="117206" numCol="1" spcCol="1270" anchor="ctr" anchorCtr="0">
          <a:noAutofit/>
        </a:bodyPr>
        <a:lstStyle/>
        <a:p>
          <a:pPr marL="0" lvl="0" indent="0" algn="l" defTabSz="889000">
            <a:lnSpc>
              <a:spcPct val="90000"/>
            </a:lnSpc>
            <a:spcBef>
              <a:spcPct val="0"/>
            </a:spcBef>
            <a:spcAft>
              <a:spcPct val="35000"/>
            </a:spcAft>
            <a:buNone/>
          </a:pPr>
          <a:r>
            <a:rPr lang="en-US" sz="2000" kern="1200"/>
            <a:t>Attention span</a:t>
          </a:r>
        </a:p>
      </dsp:txBody>
      <dsp:txXfrm>
        <a:off x="1279109" y="2770821"/>
        <a:ext cx="3845049" cy="1107454"/>
      </dsp:txXfrm>
    </dsp:sp>
    <dsp:sp modelId="{D22FAADD-340E-4640-9BC4-B0E7FB77D622}">
      <dsp:nvSpPr>
        <dsp:cNvPr id="0" name=""/>
        <dsp:cNvSpPr/>
      </dsp:nvSpPr>
      <dsp:spPr>
        <a:xfrm>
          <a:off x="0" y="4155139"/>
          <a:ext cx="5124159" cy="11074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1CFD22-F93F-46F7-8120-48D072F9417D}">
      <dsp:nvSpPr>
        <dsp:cNvPr id="0" name=""/>
        <dsp:cNvSpPr/>
      </dsp:nvSpPr>
      <dsp:spPr>
        <a:xfrm>
          <a:off x="335004" y="4404316"/>
          <a:ext cx="609099" cy="6090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217E0BC-EF0A-40E3-B6E8-61B35ABBED11}">
      <dsp:nvSpPr>
        <dsp:cNvPr id="0" name=""/>
        <dsp:cNvSpPr/>
      </dsp:nvSpPr>
      <dsp:spPr>
        <a:xfrm>
          <a:off x="1279109" y="4155139"/>
          <a:ext cx="3845049" cy="110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06" tIns="117206" rIns="117206" bIns="117206" numCol="1" spcCol="1270" anchor="ctr" anchorCtr="0">
          <a:noAutofit/>
        </a:bodyPr>
        <a:lstStyle/>
        <a:p>
          <a:pPr marL="0" lvl="0" indent="0" algn="l" defTabSz="889000">
            <a:lnSpc>
              <a:spcPct val="90000"/>
            </a:lnSpc>
            <a:spcBef>
              <a:spcPct val="0"/>
            </a:spcBef>
            <a:spcAft>
              <a:spcPct val="35000"/>
            </a:spcAft>
            <a:buNone/>
          </a:pPr>
          <a:r>
            <a:rPr lang="en-US" sz="2000" kern="1200"/>
            <a:t>The </a:t>
          </a:r>
          <a:r>
            <a:rPr lang="en-US" sz="2000" b="1" kern="1200"/>
            <a:t>PAUSE</a:t>
          </a:r>
          <a:endParaRPr lang="en-US" sz="2000" kern="1200"/>
        </a:p>
      </dsp:txBody>
      <dsp:txXfrm>
        <a:off x="1279109" y="4155139"/>
        <a:ext cx="3845049" cy="11074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F5A103-754C-4B91-BBE2-9E724BDECB0F}">
      <dsp:nvSpPr>
        <dsp:cNvPr id="0" name=""/>
        <dsp:cNvSpPr/>
      </dsp:nvSpPr>
      <dsp:spPr>
        <a:xfrm>
          <a:off x="1086076" y="1097936"/>
          <a:ext cx="604800" cy="6048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C951C6-5524-4093-8509-870A1A383B63}">
      <dsp:nvSpPr>
        <dsp:cNvPr id="0" name=""/>
        <dsp:cNvSpPr/>
      </dsp:nvSpPr>
      <dsp:spPr>
        <a:xfrm>
          <a:off x="1213084" y="1224944"/>
          <a:ext cx="350784" cy="35078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36AD9F8-3327-4454-B86C-AB2AE23C4409}">
      <dsp:nvSpPr>
        <dsp:cNvPr id="0" name=""/>
        <dsp:cNvSpPr/>
      </dsp:nvSpPr>
      <dsp:spPr>
        <a:xfrm>
          <a:off x="1820476" y="1097936"/>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a:t>Your role is a </a:t>
          </a:r>
          <a:r>
            <a:rPr lang="en-US" sz="1400" b="1" u="sng" kern="1200"/>
            <a:t>neutral</a:t>
          </a:r>
          <a:r>
            <a:rPr lang="en-US" sz="1400" kern="1200"/>
            <a:t> fact finder</a:t>
          </a:r>
        </a:p>
      </dsp:txBody>
      <dsp:txXfrm>
        <a:off x="1820476" y="1097936"/>
        <a:ext cx="1425599" cy="604800"/>
      </dsp:txXfrm>
    </dsp:sp>
    <dsp:sp modelId="{E26BBD7A-8BC1-441E-92CB-0DF775B21026}">
      <dsp:nvSpPr>
        <dsp:cNvPr id="0" name=""/>
        <dsp:cNvSpPr/>
      </dsp:nvSpPr>
      <dsp:spPr>
        <a:xfrm>
          <a:off x="3494476" y="1097936"/>
          <a:ext cx="604800" cy="6048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05308C-A8F1-47D1-9A2A-AA5C5F336530}">
      <dsp:nvSpPr>
        <dsp:cNvPr id="0" name=""/>
        <dsp:cNvSpPr/>
      </dsp:nvSpPr>
      <dsp:spPr>
        <a:xfrm>
          <a:off x="3621484" y="1224944"/>
          <a:ext cx="350784" cy="35078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317DE07-1AAB-4578-B163-FBF1FF4FD132}">
      <dsp:nvSpPr>
        <dsp:cNvPr id="0" name=""/>
        <dsp:cNvSpPr/>
      </dsp:nvSpPr>
      <dsp:spPr>
        <a:xfrm>
          <a:off x="4228876" y="1097936"/>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a:t>Approach with an open mind</a:t>
          </a:r>
        </a:p>
      </dsp:txBody>
      <dsp:txXfrm>
        <a:off x="4228876" y="1097936"/>
        <a:ext cx="1425599" cy="604800"/>
      </dsp:txXfrm>
    </dsp:sp>
    <dsp:sp modelId="{69C563AC-BAF4-4140-9A45-2124CAB3B2F8}">
      <dsp:nvSpPr>
        <dsp:cNvPr id="0" name=""/>
        <dsp:cNvSpPr/>
      </dsp:nvSpPr>
      <dsp:spPr>
        <a:xfrm>
          <a:off x="1086076" y="1951204"/>
          <a:ext cx="604800" cy="6048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4C1347-E340-4EF8-9766-28D758873867}">
      <dsp:nvSpPr>
        <dsp:cNvPr id="0" name=""/>
        <dsp:cNvSpPr/>
      </dsp:nvSpPr>
      <dsp:spPr>
        <a:xfrm>
          <a:off x="1213084" y="2078212"/>
          <a:ext cx="350784" cy="35078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1D79CA2-52B9-4046-87A6-4A00F10CB4D5}">
      <dsp:nvSpPr>
        <dsp:cNvPr id="0" name=""/>
        <dsp:cNvSpPr/>
      </dsp:nvSpPr>
      <dsp:spPr>
        <a:xfrm>
          <a:off x="1820476" y="1951204"/>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a:t>Recognize biases and set them aside</a:t>
          </a:r>
        </a:p>
      </dsp:txBody>
      <dsp:txXfrm>
        <a:off x="1820476" y="1951204"/>
        <a:ext cx="1425599" cy="604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00B74B-DE26-5F4A-8C32-3504DE57F500}">
      <dsp:nvSpPr>
        <dsp:cNvPr id="0" name=""/>
        <dsp:cNvSpPr/>
      </dsp:nvSpPr>
      <dsp:spPr>
        <a:xfrm>
          <a:off x="0" y="4520617"/>
          <a:ext cx="1281039" cy="741644"/>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1108" tIns="128016" rIns="91108" bIns="128016" numCol="1" spcCol="1270" anchor="ctr" anchorCtr="0">
          <a:noAutofit/>
        </a:bodyPr>
        <a:lstStyle/>
        <a:p>
          <a:pPr marL="0" lvl="0" indent="0" algn="ctr" defTabSz="800100">
            <a:lnSpc>
              <a:spcPct val="90000"/>
            </a:lnSpc>
            <a:spcBef>
              <a:spcPct val="0"/>
            </a:spcBef>
            <a:spcAft>
              <a:spcPct val="35000"/>
            </a:spcAft>
            <a:buNone/>
          </a:pPr>
          <a:r>
            <a:rPr lang="en-US" sz="1800" kern="1200"/>
            <a:t>Decrease</a:t>
          </a:r>
        </a:p>
      </dsp:txBody>
      <dsp:txXfrm>
        <a:off x="0" y="4520617"/>
        <a:ext cx="1281039" cy="741644"/>
      </dsp:txXfrm>
    </dsp:sp>
    <dsp:sp modelId="{745DB6CB-43E2-7A4E-ACC0-27C5899C452D}">
      <dsp:nvSpPr>
        <dsp:cNvPr id="0" name=""/>
        <dsp:cNvSpPr/>
      </dsp:nvSpPr>
      <dsp:spPr>
        <a:xfrm>
          <a:off x="1281039" y="4520617"/>
          <a:ext cx="3843119" cy="741644"/>
        </a:xfrm>
        <a:prstGeom prst="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957" tIns="165100" rIns="77957" bIns="165100" numCol="1" spcCol="1270" anchor="ctr" anchorCtr="0">
          <a:noAutofit/>
        </a:bodyPr>
        <a:lstStyle/>
        <a:p>
          <a:pPr marL="0" lvl="0" indent="0" algn="l" defTabSz="577850">
            <a:lnSpc>
              <a:spcPct val="90000"/>
            </a:lnSpc>
            <a:spcBef>
              <a:spcPct val="0"/>
            </a:spcBef>
            <a:spcAft>
              <a:spcPct val="35000"/>
            </a:spcAft>
            <a:buNone/>
          </a:pPr>
          <a:r>
            <a:rPr lang="en-US" sz="1300" kern="1200"/>
            <a:t>Decrease person’s inclination to guess</a:t>
          </a:r>
        </a:p>
      </dsp:txBody>
      <dsp:txXfrm>
        <a:off x="1281039" y="4520617"/>
        <a:ext cx="3843119" cy="741644"/>
      </dsp:txXfrm>
    </dsp:sp>
    <dsp:sp modelId="{8A69CE18-33C4-964D-93DE-F76B6570A988}">
      <dsp:nvSpPr>
        <dsp:cNvPr id="0" name=""/>
        <dsp:cNvSpPr/>
      </dsp:nvSpPr>
      <dsp:spPr>
        <a:xfrm rot="10800000">
          <a:off x="0" y="3391092"/>
          <a:ext cx="1281039" cy="1140649"/>
        </a:xfrm>
        <a:prstGeom prst="upArrowCallout">
          <a:avLst>
            <a:gd name="adj1" fmla="val 5000"/>
            <a:gd name="adj2" fmla="val 10000"/>
            <a:gd name="adj3" fmla="val 15000"/>
            <a:gd name="adj4" fmla="val 64977"/>
          </a:avLst>
        </a:prstGeom>
        <a:gradFill rotWithShape="0">
          <a:gsLst>
            <a:gs pos="0">
              <a:schemeClr val="accent2">
                <a:hueOff val="113291"/>
                <a:satOff val="-11998"/>
                <a:lumOff val="-294"/>
                <a:alphaOff val="0"/>
                <a:tint val="96000"/>
                <a:lumMod val="104000"/>
              </a:schemeClr>
            </a:gs>
            <a:gs pos="100000">
              <a:schemeClr val="accent2">
                <a:hueOff val="113291"/>
                <a:satOff val="-11998"/>
                <a:lumOff val="-294"/>
                <a:alphaOff val="0"/>
                <a:shade val="98000"/>
                <a:lumMod val="94000"/>
              </a:schemeClr>
            </a:gs>
          </a:gsLst>
          <a:lin ang="5400000" scaled="0"/>
        </a:gradFill>
        <a:ln w="9525" cap="rnd" cmpd="sng" algn="ctr">
          <a:solidFill>
            <a:schemeClr val="accent2">
              <a:hueOff val="113291"/>
              <a:satOff val="-11998"/>
              <a:lumOff val="-294"/>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1108" tIns="128016" rIns="91108" bIns="128016" numCol="1" spcCol="1270" anchor="ctr" anchorCtr="0">
          <a:noAutofit/>
        </a:bodyPr>
        <a:lstStyle/>
        <a:p>
          <a:pPr marL="0" lvl="0" indent="0" algn="ctr" defTabSz="800100">
            <a:lnSpc>
              <a:spcPct val="90000"/>
            </a:lnSpc>
            <a:spcBef>
              <a:spcPct val="0"/>
            </a:spcBef>
            <a:spcAft>
              <a:spcPct val="35000"/>
            </a:spcAft>
            <a:buNone/>
          </a:pPr>
          <a:r>
            <a:rPr lang="en-US" sz="1800" kern="1200"/>
            <a:t>Increase</a:t>
          </a:r>
        </a:p>
      </dsp:txBody>
      <dsp:txXfrm rot="-10800000">
        <a:off x="0" y="3391092"/>
        <a:ext cx="1281039" cy="741422"/>
      </dsp:txXfrm>
    </dsp:sp>
    <dsp:sp modelId="{FCC39307-59F4-A042-BA7C-409BCA066390}">
      <dsp:nvSpPr>
        <dsp:cNvPr id="0" name=""/>
        <dsp:cNvSpPr/>
      </dsp:nvSpPr>
      <dsp:spPr>
        <a:xfrm>
          <a:off x="1281039" y="3391092"/>
          <a:ext cx="3843119" cy="741422"/>
        </a:xfrm>
        <a:prstGeom prst="rect">
          <a:avLst/>
        </a:prstGeom>
        <a:solidFill>
          <a:schemeClr val="accent2">
            <a:tint val="40000"/>
            <a:alpha val="90000"/>
            <a:hueOff val="232164"/>
            <a:satOff val="-10464"/>
            <a:lumOff val="-739"/>
            <a:alphaOff val="0"/>
          </a:schemeClr>
        </a:solidFill>
        <a:ln w="9525" cap="rnd" cmpd="sng" algn="ctr">
          <a:solidFill>
            <a:schemeClr val="accent2">
              <a:tint val="40000"/>
              <a:alpha val="90000"/>
              <a:hueOff val="232164"/>
              <a:satOff val="-10464"/>
              <a:lumOff val="-73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957" tIns="165100" rIns="77957" bIns="165100" numCol="1" spcCol="1270" anchor="ctr" anchorCtr="0">
          <a:noAutofit/>
        </a:bodyPr>
        <a:lstStyle/>
        <a:p>
          <a:pPr marL="0" lvl="0" indent="0" algn="l" defTabSz="577850">
            <a:lnSpc>
              <a:spcPct val="90000"/>
            </a:lnSpc>
            <a:spcBef>
              <a:spcPct val="0"/>
            </a:spcBef>
            <a:spcAft>
              <a:spcPct val="35000"/>
            </a:spcAft>
            <a:buNone/>
          </a:pPr>
          <a:r>
            <a:rPr lang="en-US" sz="1300" kern="1200"/>
            <a:t>Increase person’s resistance to suggestion</a:t>
          </a:r>
        </a:p>
      </dsp:txBody>
      <dsp:txXfrm>
        <a:off x="1281039" y="3391092"/>
        <a:ext cx="3843119" cy="741422"/>
      </dsp:txXfrm>
    </dsp:sp>
    <dsp:sp modelId="{293A47F6-325C-2A4B-902E-47252FC388FD}">
      <dsp:nvSpPr>
        <dsp:cNvPr id="0" name=""/>
        <dsp:cNvSpPr/>
      </dsp:nvSpPr>
      <dsp:spPr>
        <a:xfrm rot="10800000">
          <a:off x="0" y="2261567"/>
          <a:ext cx="1281039" cy="1140649"/>
        </a:xfrm>
        <a:prstGeom prst="upArrowCallout">
          <a:avLst>
            <a:gd name="adj1" fmla="val 5000"/>
            <a:gd name="adj2" fmla="val 10000"/>
            <a:gd name="adj3" fmla="val 15000"/>
            <a:gd name="adj4" fmla="val 64977"/>
          </a:avLst>
        </a:prstGeom>
        <a:gradFill rotWithShape="0">
          <a:gsLst>
            <a:gs pos="0">
              <a:schemeClr val="accent2">
                <a:hueOff val="226582"/>
                <a:satOff val="-23996"/>
                <a:lumOff val="-588"/>
                <a:alphaOff val="0"/>
                <a:tint val="96000"/>
                <a:lumMod val="104000"/>
              </a:schemeClr>
            </a:gs>
            <a:gs pos="100000">
              <a:schemeClr val="accent2">
                <a:hueOff val="226582"/>
                <a:satOff val="-23996"/>
                <a:lumOff val="-588"/>
                <a:alphaOff val="0"/>
                <a:shade val="98000"/>
                <a:lumMod val="94000"/>
              </a:schemeClr>
            </a:gs>
          </a:gsLst>
          <a:lin ang="5400000" scaled="0"/>
        </a:gradFill>
        <a:ln w="9525" cap="rnd" cmpd="sng" algn="ctr">
          <a:solidFill>
            <a:schemeClr val="accent2">
              <a:hueOff val="226582"/>
              <a:satOff val="-23996"/>
              <a:lumOff val="-588"/>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1108" tIns="128016" rIns="91108" bIns="128016" numCol="1" spcCol="1270" anchor="ctr" anchorCtr="0">
          <a:noAutofit/>
        </a:bodyPr>
        <a:lstStyle/>
        <a:p>
          <a:pPr marL="0" lvl="0" indent="0" algn="ctr" defTabSz="800100">
            <a:lnSpc>
              <a:spcPct val="90000"/>
            </a:lnSpc>
            <a:spcBef>
              <a:spcPct val="0"/>
            </a:spcBef>
            <a:spcAft>
              <a:spcPct val="35000"/>
            </a:spcAft>
            <a:buNone/>
          </a:pPr>
          <a:r>
            <a:rPr lang="en-US" sz="1800" kern="1200"/>
            <a:t>Increase</a:t>
          </a:r>
        </a:p>
      </dsp:txBody>
      <dsp:txXfrm rot="-10800000">
        <a:off x="0" y="2261567"/>
        <a:ext cx="1281039" cy="741422"/>
      </dsp:txXfrm>
    </dsp:sp>
    <dsp:sp modelId="{FCF10BA5-62A7-7D49-BDC9-E2DFF8101343}">
      <dsp:nvSpPr>
        <dsp:cNvPr id="0" name=""/>
        <dsp:cNvSpPr/>
      </dsp:nvSpPr>
      <dsp:spPr>
        <a:xfrm>
          <a:off x="1281039" y="2261567"/>
          <a:ext cx="3843119" cy="741422"/>
        </a:xfrm>
        <a:prstGeom prst="rect">
          <a:avLst/>
        </a:prstGeom>
        <a:solidFill>
          <a:schemeClr val="accent2">
            <a:tint val="40000"/>
            <a:alpha val="90000"/>
            <a:hueOff val="464328"/>
            <a:satOff val="-20928"/>
            <a:lumOff val="-1477"/>
            <a:alphaOff val="0"/>
          </a:schemeClr>
        </a:solidFill>
        <a:ln w="9525" cap="rnd" cmpd="sng" algn="ctr">
          <a:solidFill>
            <a:schemeClr val="accent2">
              <a:tint val="40000"/>
              <a:alpha val="90000"/>
              <a:hueOff val="464328"/>
              <a:satOff val="-20928"/>
              <a:lumOff val="-147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957" tIns="165100" rIns="77957" bIns="165100" numCol="1" spcCol="1270" anchor="ctr" anchorCtr="0">
          <a:noAutofit/>
        </a:bodyPr>
        <a:lstStyle/>
        <a:p>
          <a:pPr marL="0" lvl="0" indent="0" algn="l" defTabSz="577850">
            <a:lnSpc>
              <a:spcPct val="90000"/>
            </a:lnSpc>
            <a:spcBef>
              <a:spcPct val="0"/>
            </a:spcBef>
            <a:spcAft>
              <a:spcPct val="35000"/>
            </a:spcAft>
            <a:buNone/>
          </a:pPr>
          <a:r>
            <a:rPr lang="en-US" sz="1300" kern="1200"/>
            <a:t>Increase person’s willingness to ask for clarification</a:t>
          </a:r>
        </a:p>
      </dsp:txBody>
      <dsp:txXfrm>
        <a:off x="1281039" y="2261567"/>
        <a:ext cx="3843119" cy="741422"/>
      </dsp:txXfrm>
    </dsp:sp>
    <dsp:sp modelId="{53635891-DD7D-4A4F-94DC-28A947E3D12A}">
      <dsp:nvSpPr>
        <dsp:cNvPr id="0" name=""/>
        <dsp:cNvSpPr/>
      </dsp:nvSpPr>
      <dsp:spPr>
        <a:xfrm rot="10800000">
          <a:off x="0" y="1132041"/>
          <a:ext cx="1281039" cy="1140649"/>
        </a:xfrm>
        <a:prstGeom prst="upArrowCallout">
          <a:avLst>
            <a:gd name="adj1" fmla="val 5000"/>
            <a:gd name="adj2" fmla="val 10000"/>
            <a:gd name="adj3" fmla="val 15000"/>
            <a:gd name="adj4" fmla="val 64977"/>
          </a:avLst>
        </a:prstGeom>
        <a:gradFill rotWithShape="0">
          <a:gsLst>
            <a:gs pos="0">
              <a:schemeClr val="accent2">
                <a:hueOff val="339874"/>
                <a:satOff val="-35995"/>
                <a:lumOff val="-882"/>
                <a:alphaOff val="0"/>
                <a:tint val="96000"/>
                <a:lumMod val="104000"/>
              </a:schemeClr>
            </a:gs>
            <a:gs pos="100000">
              <a:schemeClr val="accent2">
                <a:hueOff val="339874"/>
                <a:satOff val="-35995"/>
                <a:lumOff val="-882"/>
                <a:alphaOff val="0"/>
                <a:shade val="98000"/>
                <a:lumMod val="94000"/>
              </a:schemeClr>
            </a:gs>
          </a:gsLst>
          <a:lin ang="5400000" scaled="0"/>
        </a:gradFill>
        <a:ln w="9525" cap="rnd" cmpd="sng" algn="ctr">
          <a:solidFill>
            <a:schemeClr val="accent2">
              <a:hueOff val="339874"/>
              <a:satOff val="-35995"/>
              <a:lumOff val="-882"/>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1108" tIns="128016" rIns="91108" bIns="128016" numCol="1" spcCol="1270" anchor="ctr" anchorCtr="0">
          <a:noAutofit/>
        </a:bodyPr>
        <a:lstStyle/>
        <a:p>
          <a:pPr marL="0" lvl="0" indent="0" algn="ctr" defTabSz="800100">
            <a:lnSpc>
              <a:spcPct val="90000"/>
            </a:lnSpc>
            <a:spcBef>
              <a:spcPct val="0"/>
            </a:spcBef>
            <a:spcAft>
              <a:spcPct val="35000"/>
            </a:spcAft>
            <a:buNone/>
          </a:pPr>
          <a:r>
            <a:rPr lang="en-US" sz="1800" kern="1200"/>
            <a:t>Increase</a:t>
          </a:r>
        </a:p>
      </dsp:txBody>
      <dsp:txXfrm rot="-10800000">
        <a:off x="0" y="1132041"/>
        <a:ext cx="1281039" cy="741422"/>
      </dsp:txXfrm>
    </dsp:sp>
    <dsp:sp modelId="{AA6F2533-F677-034C-8F72-B92CA6CBBAA3}">
      <dsp:nvSpPr>
        <dsp:cNvPr id="0" name=""/>
        <dsp:cNvSpPr/>
      </dsp:nvSpPr>
      <dsp:spPr>
        <a:xfrm>
          <a:off x="1281039" y="1132041"/>
          <a:ext cx="3843119" cy="741422"/>
        </a:xfrm>
        <a:prstGeom prst="rect">
          <a:avLst/>
        </a:prstGeom>
        <a:solidFill>
          <a:schemeClr val="accent2">
            <a:tint val="40000"/>
            <a:alpha val="90000"/>
            <a:hueOff val="696492"/>
            <a:satOff val="-31392"/>
            <a:lumOff val="-2216"/>
            <a:alphaOff val="0"/>
          </a:schemeClr>
        </a:solidFill>
        <a:ln w="9525" cap="rnd" cmpd="sng" algn="ctr">
          <a:solidFill>
            <a:schemeClr val="accent2">
              <a:tint val="40000"/>
              <a:alpha val="90000"/>
              <a:hueOff val="696492"/>
              <a:satOff val="-31392"/>
              <a:lumOff val="-221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957" tIns="165100" rIns="77957" bIns="165100" numCol="1" spcCol="1270" anchor="ctr" anchorCtr="0">
          <a:noAutofit/>
        </a:bodyPr>
        <a:lstStyle/>
        <a:p>
          <a:pPr marL="0" lvl="0" indent="0" algn="l" defTabSz="577850">
            <a:lnSpc>
              <a:spcPct val="90000"/>
            </a:lnSpc>
            <a:spcBef>
              <a:spcPct val="0"/>
            </a:spcBef>
            <a:spcAft>
              <a:spcPct val="35000"/>
            </a:spcAft>
            <a:buNone/>
          </a:pPr>
          <a:r>
            <a:rPr lang="en-US" sz="1300" kern="1200"/>
            <a:t>Increase person’s honesty</a:t>
          </a:r>
        </a:p>
      </dsp:txBody>
      <dsp:txXfrm>
        <a:off x="1281039" y="1132041"/>
        <a:ext cx="3843119" cy="741422"/>
      </dsp:txXfrm>
    </dsp:sp>
    <dsp:sp modelId="{9BF0967D-7DE2-0249-AB97-D4ABA7FBFA7A}">
      <dsp:nvSpPr>
        <dsp:cNvPr id="0" name=""/>
        <dsp:cNvSpPr/>
      </dsp:nvSpPr>
      <dsp:spPr>
        <a:xfrm rot="10800000">
          <a:off x="0" y="2516"/>
          <a:ext cx="1281039" cy="1140649"/>
        </a:xfrm>
        <a:prstGeom prst="upArrowCallout">
          <a:avLst>
            <a:gd name="adj1" fmla="val 5000"/>
            <a:gd name="adj2" fmla="val 10000"/>
            <a:gd name="adj3" fmla="val 15000"/>
            <a:gd name="adj4" fmla="val 64977"/>
          </a:avLst>
        </a:prstGeom>
        <a:gradFill rotWithShape="0">
          <a:gsLst>
            <a:gs pos="0">
              <a:schemeClr val="accent2">
                <a:hueOff val="453165"/>
                <a:satOff val="-47993"/>
                <a:lumOff val="-1176"/>
                <a:alphaOff val="0"/>
                <a:tint val="96000"/>
                <a:lumMod val="104000"/>
              </a:schemeClr>
            </a:gs>
            <a:gs pos="100000">
              <a:schemeClr val="accent2">
                <a:hueOff val="453165"/>
                <a:satOff val="-47993"/>
                <a:lumOff val="-1176"/>
                <a:alphaOff val="0"/>
                <a:shade val="98000"/>
                <a:lumMod val="94000"/>
              </a:schemeClr>
            </a:gs>
          </a:gsLst>
          <a:lin ang="5400000" scaled="0"/>
        </a:gradFill>
        <a:ln w="9525" cap="rnd" cmpd="sng" algn="ctr">
          <a:solidFill>
            <a:schemeClr val="accent2">
              <a:hueOff val="453165"/>
              <a:satOff val="-47993"/>
              <a:lumOff val="-1176"/>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91108" tIns="128016" rIns="91108" bIns="128016" numCol="1" spcCol="1270" anchor="ctr" anchorCtr="0">
          <a:noAutofit/>
        </a:bodyPr>
        <a:lstStyle/>
        <a:p>
          <a:pPr marL="0" lvl="0" indent="0" algn="ctr" defTabSz="800100">
            <a:lnSpc>
              <a:spcPct val="90000"/>
            </a:lnSpc>
            <a:spcBef>
              <a:spcPct val="0"/>
            </a:spcBef>
            <a:spcAft>
              <a:spcPct val="35000"/>
            </a:spcAft>
            <a:buNone/>
          </a:pPr>
          <a:r>
            <a:rPr lang="en-US" sz="1800" kern="1200"/>
            <a:t>Increase</a:t>
          </a:r>
        </a:p>
      </dsp:txBody>
      <dsp:txXfrm rot="-10800000">
        <a:off x="0" y="2516"/>
        <a:ext cx="1281039" cy="741422"/>
      </dsp:txXfrm>
    </dsp:sp>
    <dsp:sp modelId="{5B907936-9C5E-514D-AEDF-F2138FEDF855}">
      <dsp:nvSpPr>
        <dsp:cNvPr id="0" name=""/>
        <dsp:cNvSpPr/>
      </dsp:nvSpPr>
      <dsp:spPr>
        <a:xfrm>
          <a:off x="1281039" y="2516"/>
          <a:ext cx="3843119" cy="741422"/>
        </a:xfrm>
        <a:prstGeom prst="rect">
          <a:avLst/>
        </a:prstGeom>
        <a:solidFill>
          <a:schemeClr val="accent2">
            <a:tint val="40000"/>
            <a:alpha val="90000"/>
            <a:hueOff val="928656"/>
            <a:satOff val="-41856"/>
            <a:lumOff val="-2954"/>
            <a:alphaOff val="0"/>
          </a:schemeClr>
        </a:solidFill>
        <a:ln w="9525" cap="rnd" cmpd="sng" algn="ctr">
          <a:solidFill>
            <a:schemeClr val="accent2">
              <a:tint val="40000"/>
              <a:alpha val="90000"/>
              <a:hueOff val="928656"/>
              <a:satOff val="-41856"/>
              <a:lumOff val="-295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957" tIns="165100" rIns="77957" bIns="165100" numCol="1" spcCol="1270" anchor="ctr" anchorCtr="0">
          <a:noAutofit/>
        </a:bodyPr>
        <a:lstStyle/>
        <a:p>
          <a:pPr marL="0" lvl="0" indent="0" algn="l" defTabSz="577850">
            <a:lnSpc>
              <a:spcPct val="90000"/>
            </a:lnSpc>
            <a:spcBef>
              <a:spcPct val="0"/>
            </a:spcBef>
            <a:spcAft>
              <a:spcPct val="35000"/>
            </a:spcAft>
            <a:buNone/>
          </a:pPr>
          <a:r>
            <a:rPr lang="en-US" sz="1300" kern="1200"/>
            <a:t>Increase person’s accuracy</a:t>
          </a:r>
        </a:p>
      </dsp:txBody>
      <dsp:txXfrm>
        <a:off x="1281039" y="2516"/>
        <a:ext cx="3843119" cy="7414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99496-F03B-504A-9EF0-4119402BB11C}">
      <dsp:nvSpPr>
        <dsp:cNvPr id="0" name=""/>
        <dsp:cNvSpPr/>
      </dsp:nvSpPr>
      <dsp:spPr>
        <a:xfrm>
          <a:off x="0" y="3963077"/>
          <a:ext cx="5124159" cy="1300770"/>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Interviewer assesses person’s abilities  and level of cooperation or reluctance</a:t>
          </a:r>
        </a:p>
      </dsp:txBody>
      <dsp:txXfrm>
        <a:off x="0" y="3963077"/>
        <a:ext cx="5124159" cy="1300770"/>
      </dsp:txXfrm>
    </dsp:sp>
    <dsp:sp modelId="{D71DB901-7768-5E40-8B9F-DF7D8E17E88C}">
      <dsp:nvSpPr>
        <dsp:cNvPr id="0" name=""/>
        <dsp:cNvSpPr/>
      </dsp:nvSpPr>
      <dsp:spPr>
        <a:xfrm rot="10800000">
          <a:off x="0" y="1982004"/>
          <a:ext cx="5124159" cy="2000585"/>
        </a:xfrm>
        <a:prstGeom prst="upArrowCallout">
          <a:avLst/>
        </a:prstGeom>
        <a:gradFill rotWithShape="0">
          <a:gsLst>
            <a:gs pos="0">
              <a:schemeClr val="accent2">
                <a:hueOff val="226582"/>
                <a:satOff val="-23996"/>
                <a:lumOff val="-588"/>
                <a:alphaOff val="0"/>
                <a:tint val="96000"/>
                <a:lumMod val="104000"/>
              </a:schemeClr>
            </a:gs>
            <a:gs pos="100000">
              <a:schemeClr val="accent2">
                <a:hueOff val="226582"/>
                <a:satOff val="-23996"/>
                <a:lumOff val="-588"/>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Uses techniques that will be used throughout the interview:  narrative elaboration, time segmentation and cued recall</a:t>
          </a:r>
        </a:p>
      </dsp:txBody>
      <dsp:txXfrm rot="10800000">
        <a:off x="0" y="1982004"/>
        <a:ext cx="5124159" cy="1299920"/>
      </dsp:txXfrm>
    </dsp:sp>
    <dsp:sp modelId="{8F43E17B-E1BF-E84E-9770-C1EDF9680A14}">
      <dsp:nvSpPr>
        <dsp:cNvPr id="0" name=""/>
        <dsp:cNvSpPr/>
      </dsp:nvSpPr>
      <dsp:spPr>
        <a:xfrm rot="10800000">
          <a:off x="0" y="930"/>
          <a:ext cx="5124159" cy="2000585"/>
        </a:xfrm>
        <a:prstGeom prst="upArrowCallout">
          <a:avLst/>
        </a:prstGeom>
        <a:gradFill rotWithShape="0">
          <a:gsLst>
            <a:gs pos="0">
              <a:schemeClr val="accent2">
                <a:hueOff val="453165"/>
                <a:satOff val="-47993"/>
                <a:lumOff val="-1176"/>
                <a:alphaOff val="0"/>
                <a:tint val="96000"/>
                <a:lumMod val="104000"/>
              </a:schemeClr>
            </a:gs>
            <a:gs pos="100000">
              <a:schemeClr val="accent2">
                <a:hueOff val="453165"/>
                <a:satOff val="-47993"/>
                <a:lumOff val="-117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Allows the person to practice episodic memory retrieval using recall prompts</a:t>
          </a:r>
        </a:p>
      </dsp:txBody>
      <dsp:txXfrm rot="10800000">
        <a:off x="0" y="930"/>
        <a:ext cx="5124159" cy="12999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FD90A-F229-4D7D-9AC5-F5A5BB94EADE}">
      <dsp:nvSpPr>
        <dsp:cNvPr id="0" name=""/>
        <dsp:cNvSpPr/>
      </dsp:nvSpPr>
      <dsp:spPr>
        <a:xfrm>
          <a:off x="519669" y="220997"/>
          <a:ext cx="1372500" cy="13725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9A0C06-991C-4C45-8D19-EDED092B01BB}">
      <dsp:nvSpPr>
        <dsp:cNvPr id="0" name=""/>
        <dsp:cNvSpPr/>
      </dsp:nvSpPr>
      <dsp:spPr>
        <a:xfrm>
          <a:off x="812169" y="513498"/>
          <a:ext cx="787500" cy="787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C88A28B-A82F-48AE-98D0-C3AB0CE843E7}">
      <dsp:nvSpPr>
        <dsp:cNvPr id="0" name=""/>
        <dsp:cNvSpPr/>
      </dsp:nvSpPr>
      <dsp:spPr>
        <a:xfrm>
          <a:off x="80919" y="2020998"/>
          <a:ext cx="22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Uses open-ended and then more focused prompts if necessary to gather more information from the person</a:t>
          </a:r>
        </a:p>
      </dsp:txBody>
      <dsp:txXfrm>
        <a:off x="80919" y="2020998"/>
        <a:ext cx="2250000" cy="720000"/>
      </dsp:txXfrm>
    </dsp:sp>
    <dsp:sp modelId="{BE411C97-4D81-472A-82EB-1ACAD0817BDD}">
      <dsp:nvSpPr>
        <dsp:cNvPr id="0" name=""/>
        <dsp:cNvSpPr/>
      </dsp:nvSpPr>
      <dsp:spPr>
        <a:xfrm>
          <a:off x="3163419" y="220997"/>
          <a:ext cx="1372500" cy="13725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01F0E2-768C-46E4-8E6E-37789AC524C0}">
      <dsp:nvSpPr>
        <dsp:cNvPr id="0" name=""/>
        <dsp:cNvSpPr/>
      </dsp:nvSpPr>
      <dsp:spPr>
        <a:xfrm>
          <a:off x="3455919" y="513498"/>
          <a:ext cx="787500" cy="787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38A7F93-59B2-4796-AFAD-7A55F2940770}">
      <dsp:nvSpPr>
        <dsp:cNvPr id="0" name=""/>
        <dsp:cNvSpPr/>
      </dsp:nvSpPr>
      <dsp:spPr>
        <a:xfrm>
          <a:off x="2724669" y="2020998"/>
          <a:ext cx="22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One time or more than one time</a:t>
          </a:r>
        </a:p>
      </dsp:txBody>
      <dsp:txXfrm>
        <a:off x="2724669" y="2020998"/>
        <a:ext cx="2250000" cy="720000"/>
      </dsp:txXfrm>
    </dsp:sp>
    <dsp:sp modelId="{E62BE4B6-95DC-43F4-B23A-88440D45A4E2}">
      <dsp:nvSpPr>
        <dsp:cNvPr id="0" name=""/>
        <dsp:cNvSpPr/>
      </dsp:nvSpPr>
      <dsp:spPr>
        <a:xfrm>
          <a:off x="5807169" y="220997"/>
          <a:ext cx="1372500" cy="13725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ABAB9D-81DA-405A-88F9-E119E0676938}">
      <dsp:nvSpPr>
        <dsp:cNvPr id="0" name=""/>
        <dsp:cNvSpPr/>
      </dsp:nvSpPr>
      <dsp:spPr>
        <a:xfrm>
          <a:off x="6099669" y="513498"/>
          <a:ext cx="787500" cy="7875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58323B8-CDE1-496B-9122-E4DB8B4DF127}">
      <dsp:nvSpPr>
        <dsp:cNvPr id="0" name=""/>
        <dsp:cNvSpPr/>
      </dsp:nvSpPr>
      <dsp:spPr>
        <a:xfrm>
          <a:off x="5368419" y="2020998"/>
          <a:ext cx="22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If multiple incidents, gather details for specific occurrences</a:t>
          </a:r>
        </a:p>
      </dsp:txBody>
      <dsp:txXfrm>
        <a:off x="5368419" y="2020998"/>
        <a:ext cx="225000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663B56-56A1-3D43-AE69-601E4C02D442}">
      <dsp:nvSpPr>
        <dsp:cNvPr id="0" name=""/>
        <dsp:cNvSpPr/>
      </dsp:nvSpPr>
      <dsp:spPr>
        <a:xfrm>
          <a:off x="0" y="0"/>
          <a:ext cx="2406043" cy="2961995"/>
        </a:xfrm>
        <a:prstGeom prst="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7585" tIns="330200" rIns="187585" bIns="330200" numCol="1" spcCol="1270" anchor="t" anchorCtr="0">
          <a:noAutofit/>
        </a:bodyPr>
        <a:lstStyle/>
        <a:p>
          <a:pPr marL="0" lvl="0" indent="0" algn="l" defTabSz="666750">
            <a:lnSpc>
              <a:spcPct val="90000"/>
            </a:lnSpc>
            <a:spcBef>
              <a:spcPct val="0"/>
            </a:spcBef>
            <a:spcAft>
              <a:spcPct val="35000"/>
            </a:spcAft>
            <a:buNone/>
          </a:pPr>
          <a:r>
            <a:rPr lang="en-US" sz="1500" kern="1200"/>
            <a:t>Give every person an equal opportunity and the best possible opportunity to  disclose	</a:t>
          </a:r>
        </a:p>
      </dsp:txBody>
      <dsp:txXfrm>
        <a:off x="0" y="1125558"/>
        <a:ext cx="2406043" cy="1777197"/>
      </dsp:txXfrm>
    </dsp:sp>
    <dsp:sp modelId="{DC267234-E477-9A42-A92D-F0CCD104DBA1}">
      <dsp:nvSpPr>
        <dsp:cNvPr id="0" name=""/>
        <dsp:cNvSpPr/>
      </dsp:nvSpPr>
      <dsp:spPr>
        <a:xfrm>
          <a:off x="758722" y="296199"/>
          <a:ext cx="888598" cy="888598"/>
        </a:xfrm>
        <a:prstGeom prst="ellips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9279" tIns="12700" rIns="69279" bIns="12700" numCol="1" spcCol="1270" anchor="ctr" anchorCtr="0">
          <a:noAutofit/>
        </a:bodyPr>
        <a:lstStyle/>
        <a:p>
          <a:pPr marL="0" lvl="0" indent="0" algn="ctr" defTabSz="1911350">
            <a:lnSpc>
              <a:spcPct val="90000"/>
            </a:lnSpc>
            <a:spcBef>
              <a:spcPct val="0"/>
            </a:spcBef>
            <a:spcAft>
              <a:spcPct val="35000"/>
            </a:spcAft>
            <a:buNone/>
          </a:pPr>
          <a:r>
            <a:rPr lang="en-US" sz="4300" kern="1200"/>
            <a:t>1</a:t>
          </a:r>
        </a:p>
      </dsp:txBody>
      <dsp:txXfrm>
        <a:off x="888854" y="426331"/>
        <a:ext cx="628334" cy="628334"/>
      </dsp:txXfrm>
    </dsp:sp>
    <dsp:sp modelId="{B965354D-AA2B-8142-8A52-343E5C17E099}">
      <dsp:nvSpPr>
        <dsp:cNvPr id="0" name=""/>
        <dsp:cNvSpPr/>
      </dsp:nvSpPr>
      <dsp:spPr>
        <a:xfrm>
          <a:off x="0" y="2961924"/>
          <a:ext cx="2406043" cy="72"/>
        </a:xfrm>
        <a:prstGeom prst="rect">
          <a:avLst/>
        </a:prstGeom>
        <a:gradFill rotWithShape="0">
          <a:gsLst>
            <a:gs pos="0">
              <a:schemeClr val="accent2">
                <a:hueOff val="90633"/>
                <a:satOff val="-9599"/>
                <a:lumOff val="-235"/>
                <a:alphaOff val="0"/>
                <a:tint val="96000"/>
                <a:lumMod val="104000"/>
              </a:schemeClr>
            </a:gs>
            <a:gs pos="100000">
              <a:schemeClr val="accent2">
                <a:hueOff val="90633"/>
                <a:satOff val="-9599"/>
                <a:lumOff val="-235"/>
                <a:alphaOff val="0"/>
                <a:shade val="98000"/>
                <a:lumMod val="94000"/>
              </a:schemeClr>
            </a:gs>
          </a:gsLst>
          <a:lin ang="5400000" scaled="0"/>
        </a:gradFill>
        <a:ln w="9525" cap="rnd" cmpd="sng" algn="ctr">
          <a:solidFill>
            <a:schemeClr val="accent2">
              <a:hueOff val="90633"/>
              <a:satOff val="-9599"/>
              <a:lumOff val="-235"/>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45AB4D68-0B79-BC43-8F83-512EF81CF1E1}">
      <dsp:nvSpPr>
        <dsp:cNvPr id="0" name=""/>
        <dsp:cNvSpPr/>
      </dsp:nvSpPr>
      <dsp:spPr>
        <a:xfrm>
          <a:off x="2646647" y="0"/>
          <a:ext cx="2406043" cy="2961995"/>
        </a:xfrm>
        <a:prstGeom prst="rect">
          <a:avLst/>
        </a:prstGeom>
        <a:solidFill>
          <a:schemeClr val="accent2">
            <a:tint val="40000"/>
            <a:alpha val="90000"/>
            <a:hueOff val="464328"/>
            <a:satOff val="-20928"/>
            <a:lumOff val="-1477"/>
            <a:alphaOff val="0"/>
          </a:schemeClr>
        </a:solidFill>
        <a:ln w="9525" cap="rnd" cmpd="sng" algn="ctr">
          <a:solidFill>
            <a:schemeClr val="accent2">
              <a:tint val="40000"/>
              <a:alpha val="90000"/>
              <a:hueOff val="464328"/>
              <a:satOff val="-20928"/>
              <a:lumOff val="-147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7585" tIns="330200" rIns="187585" bIns="330200" numCol="1" spcCol="1270" anchor="t" anchorCtr="0">
          <a:noAutofit/>
        </a:bodyPr>
        <a:lstStyle/>
        <a:p>
          <a:pPr marL="0" lvl="0" indent="0" algn="l" defTabSz="666750">
            <a:lnSpc>
              <a:spcPct val="90000"/>
            </a:lnSpc>
            <a:spcBef>
              <a:spcPct val="0"/>
            </a:spcBef>
            <a:spcAft>
              <a:spcPct val="35000"/>
            </a:spcAft>
            <a:buNone/>
          </a:pPr>
          <a:r>
            <a:rPr lang="en-US" sz="1500" kern="1200"/>
            <a:t>Dramatically improve the accuracy of the information you obtain</a:t>
          </a:r>
        </a:p>
      </dsp:txBody>
      <dsp:txXfrm>
        <a:off x="2646647" y="1125558"/>
        <a:ext cx="2406043" cy="1777197"/>
      </dsp:txXfrm>
    </dsp:sp>
    <dsp:sp modelId="{C1E44383-C9B0-E04A-935A-60676A0C55E5}">
      <dsp:nvSpPr>
        <dsp:cNvPr id="0" name=""/>
        <dsp:cNvSpPr/>
      </dsp:nvSpPr>
      <dsp:spPr>
        <a:xfrm>
          <a:off x="3405370" y="296199"/>
          <a:ext cx="888598" cy="888598"/>
        </a:xfrm>
        <a:prstGeom prst="ellipse">
          <a:avLst/>
        </a:prstGeom>
        <a:gradFill rotWithShape="0">
          <a:gsLst>
            <a:gs pos="0">
              <a:schemeClr val="accent2">
                <a:hueOff val="181266"/>
                <a:satOff val="-19197"/>
                <a:lumOff val="-470"/>
                <a:alphaOff val="0"/>
                <a:tint val="96000"/>
                <a:lumMod val="104000"/>
              </a:schemeClr>
            </a:gs>
            <a:gs pos="100000">
              <a:schemeClr val="accent2">
                <a:hueOff val="181266"/>
                <a:satOff val="-19197"/>
                <a:lumOff val="-470"/>
                <a:alphaOff val="0"/>
                <a:shade val="98000"/>
                <a:lumMod val="94000"/>
              </a:schemeClr>
            </a:gs>
          </a:gsLst>
          <a:lin ang="5400000" scaled="0"/>
        </a:gradFill>
        <a:ln w="9525" cap="rnd" cmpd="sng" algn="ctr">
          <a:solidFill>
            <a:schemeClr val="accent2">
              <a:hueOff val="181266"/>
              <a:satOff val="-19197"/>
              <a:lumOff val="-47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9279" tIns="12700" rIns="69279" bIns="12700" numCol="1" spcCol="1270" anchor="ctr" anchorCtr="0">
          <a:noAutofit/>
        </a:bodyPr>
        <a:lstStyle/>
        <a:p>
          <a:pPr marL="0" lvl="0" indent="0" algn="ctr" defTabSz="1911350">
            <a:lnSpc>
              <a:spcPct val="90000"/>
            </a:lnSpc>
            <a:spcBef>
              <a:spcPct val="0"/>
            </a:spcBef>
            <a:spcAft>
              <a:spcPct val="35000"/>
            </a:spcAft>
            <a:buNone/>
          </a:pPr>
          <a:r>
            <a:rPr lang="en-US" sz="4300" kern="1200"/>
            <a:t>2</a:t>
          </a:r>
        </a:p>
      </dsp:txBody>
      <dsp:txXfrm>
        <a:off x="3535502" y="426331"/>
        <a:ext cx="628334" cy="628334"/>
      </dsp:txXfrm>
    </dsp:sp>
    <dsp:sp modelId="{9136933F-E5BE-1D49-AEBA-42251FF8BC6A}">
      <dsp:nvSpPr>
        <dsp:cNvPr id="0" name=""/>
        <dsp:cNvSpPr/>
      </dsp:nvSpPr>
      <dsp:spPr>
        <a:xfrm>
          <a:off x="2646647" y="2961924"/>
          <a:ext cx="2406043" cy="72"/>
        </a:xfrm>
        <a:prstGeom prst="rect">
          <a:avLst/>
        </a:prstGeom>
        <a:gradFill rotWithShape="0">
          <a:gsLst>
            <a:gs pos="0">
              <a:schemeClr val="accent2">
                <a:hueOff val="271899"/>
                <a:satOff val="-28796"/>
                <a:lumOff val="-706"/>
                <a:alphaOff val="0"/>
                <a:tint val="96000"/>
                <a:lumMod val="104000"/>
              </a:schemeClr>
            </a:gs>
            <a:gs pos="100000">
              <a:schemeClr val="accent2">
                <a:hueOff val="271899"/>
                <a:satOff val="-28796"/>
                <a:lumOff val="-706"/>
                <a:alphaOff val="0"/>
                <a:shade val="98000"/>
                <a:lumMod val="94000"/>
              </a:schemeClr>
            </a:gs>
          </a:gsLst>
          <a:lin ang="5400000" scaled="0"/>
        </a:gradFill>
        <a:ln w="9525" cap="rnd" cmpd="sng" algn="ctr">
          <a:solidFill>
            <a:schemeClr val="accent2">
              <a:hueOff val="271899"/>
              <a:satOff val="-28796"/>
              <a:lumOff val="-706"/>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2FD015AC-AA72-554C-B7AB-3DCA2D9A6161}">
      <dsp:nvSpPr>
        <dsp:cNvPr id="0" name=""/>
        <dsp:cNvSpPr/>
      </dsp:nvSpPr>
      <dsp:spPr>
        <a:xfrm>
          <a:off x="5293295" y="0"/>
          <a:ext cx="2406043" cy="2961995"/>
        </a:xfrm>
        <a:prstGeom prst="rect">
          <a:avLst/>
        </a:prstGeom>
        <a:solidFill>
          <a:schemeClr val="accent2">
            <a:tint val="40000"/>
            <a:alpha val="90000"/>
            <a:hueOff val="928656"/>
            <a:satOff val="-41856"/>
            <a:lumOff val="-2954"/>
            <a:alphaOff val="0"/>
          </a:schemeClr>
        </a:solidFill>
        <a:ln w="9525" cap="rnd" cmpd="sng" algn="ctr">
          <a:solidFill>
            <a:schemeClr val="accent2">
              <a:tint val="40000"/>
              <a:alpha val="90000"/>
              <a:hueOff val="928656"/>
              <a:satOff val="-41856"/>
              <a:lumOff val="-295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7585" tIns="330200" rIns="187585" bIns="330200" numCol="1" spcCol="1270" anchor="t" anchorCtr="0">
          <a:noAutofit/>
        </a:bodyPr>
        <a:lstStyle/>
        <a:p>
          <a:pPr marL="0" lvl="0" indent="0" algn="l" defTabSz="666750">
            <a:lnSpc>
              <a:spcPct val="90000"/>
            </a:lnSpc>
            <a:spcBef>
              <a:spcPct val="0"/>
            </a:spcBef>
            <a:spcAft>
              <a:spcPct val="35000"/>
            </a:spcAft>
            <a:buNone/>
          </a:pPr>
          <a:r>
            <a:rPr lang="en-US" sz="1500" kern="1200"/>
            <a:t>Be better able to defend your interview through the process.</a:t>
          </a:r>
        </a:p>
      </dsp:txBody>
      <dsp:txXfrm>
        <a:off x="5293295" y="1125558"/>
        <a:ext cx="2406043" cy="1777197"/>
      </dsp:txXfrm>
    </dsp:sp>
    <dsp:sp modelId="{E4827CE7-D103-0741-A19B-89BC9EC8125B}">
      <dsp:nvSpPr>
        <dsp:cNvPr id="0" name=""/>
        <dsp:cNvSpPr/>
      </dsp:nvSpPr>
      <dsp:spPr>
        <a:xfrm>
          <a:off x="6052017" y="296199"/>
          <a:ext cx="888598" cy="888598"/>
        </a:xfrm>
        <a:prstGeom prst="ellipse">
          <a:avLst/>
        </a:prstGeom>
        <a:gradFill rotWithShape="0">
          <a:gsLst>
            <a:gs pos="0">
              <a:schemeClr val="accent2">
                <a:hueOff val="362532"/>
                <a:satOff val="-38394"/>
                <a:lumOff val="-941"/>
                <a:alphaOff val="0"/>
                <a:tint val="96000"/>
                <a:lumMod val="104000"/>
              </a:schemeClr>
            </a:gs>
            <a:gs pos="100000">
              <a:schemeClr val="accent2">
                <a:hueOff val="362532"/>
                <a:satOff val="-38394"/>
                <a:lumOff val="-941"/>
                <a:alphaOff val="0"/>
                <a:shade val="98000"/>
                <a:lumMod val="94000"/>
              </a:schemeClr>
            </a:gs>
          </a:gsLst>
          <a:lin ang="5400000" scaled="0"/>
        </a:gradFill>
        <a:ln w="9525" cap="rnd" cmpd="sng" algn="ctr">
          <a:solidFill>
            <a:schemeClr val="accent2">
              <a:hueOff val="362532"/>
              <a:satOff val="-38394"/>
              <a:lumOff val="-941"/>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9279" tIns="12700" rIns="69279" bIns="12700" numCol="1" spcCol="1270" anchor="ctr" anchorCtr="0">
          <a:noAutofit/>
        </a:bodyPr>
        <a:lstStyle/>
        <a:p>
          <a:pPr marL="0" lvl="0" indent="0" algn="ctr" defTabSz="1911350">
            <a:lnSpc>
              <a:spcPct val="90000"/>
            </a:lnSpc>
            <a:spcBef>
              <a:spcPct val="0"/>
            </a:spcBef>
            <a:spcAft>
              <a:spcPct val="35000"/>
            </a:spcAft>
            <a:buNone/>
          </a:pPr>
          <a:r>
            <a:rPr lang="en-US" sz="4300" kern="1200"/>
            <a:t>3</a:t>
          </a:r>
        </a:p>
      </dsp:txBody>
      <dsp:txXfrm>
        <a:off x="6182149" y="426331"/>
        <a:ext cx="628334" cy="628334"/>
      </dsp:txXfrm>
    </dsp:sp>
    <dsp:sp modelId="{E5EC4A9A-3CB2-4F42-9F6F-8F7935AC2213}">
      <dsp:nvSpPr>
        <dsp:cNvPr id="0" name=""/>
        <dsp:cNvSpPr/>
      </dsp:nvSpPr>
      <dsp:spPr>
        <a:xfrm>
          <a:off x="5293295" y="2961924"/>
          <a:ext cx="2406043" cy="72"/>
        </a:xfrm>
        <a:prstGeom prst="rect">
          <a:avLst/>
        </a:prstGeom>
        <a:gradFill rotWithShape="0">
          <a:gsLst>
            <a:gs pos="0">
              <a:schemeClr val="accent2">
                <a:hueOff val="453165"/>
                <a:satOff val="-47993"/>
                <a:lumOff val="-1176"/>
                <a:alphaOff val="0"/>
                <a:tint val="96000"/>
                <a:lumMod val="104000"/>
              </a:schemeClr>
            </a:gs>
            <a:gs pos="100000">
              <a:schemeClr val="accent2">
                <a:hueOff val="453165"/>
                <a:satOff val="-47993"/>
                <a:lumOff val="-1176"/>
                <a:alphaOff val="0"/>
                <a:shade val="98000"/>
                <a:lumMod val="94000"/>
              </a:schemeClr>
            </a:gs>
          </a:gsLst>
          <a:lin ang="5400000" scaled="0"/>
        </a:gradFill>
        <a:ln w="9525" cap="rnd" cmpd="sng" algn="ctr">
          <a:solidFill>
            <a:schemeClr val="accent2">
              <a:hueOff val="453165"/>
              <a:satOff val="-47993"/>
              <a:lumOff val="-1176"/>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7AE37DC2-59ED-4A02-AFA1-AAEA96CE54F5}" type="datetimeFigureOut">
              <a:rPr lang="en-US" smtClean="0"/>
              <a:t>9/1/2020</a:t>
            </a:fld>
            <a:endParaRPr lang="en-US"/>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44E9270B-3CDC-4036-A498-BF5999F01CE6}" type="slidenum">
              <a:rPr lang="en-US" smtClean="0"/>
              <a:t>‹#›</a:t>
            </a:fld>
            <a:endParaRPr lang="en-US"/>
          </a:p>
        </p:txBody>
      </p:sp>
    </p:spTree>
    <p:extLst>
      <p:ext uri="{BB962C8B-B14F-4D97-AF65-F5344CB8AC3E}">
        <p14:creationId xmlns:p14="http://schemas.microsoft.com/office/powerpoint/2010/main" val="2645246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 name="Shape 37"/>
          <p:cNvSpPr>
            <a:spLocks noGrp="1" noRot="1" noChangeAspect="1"/>
          </p:cNvSpPr>
          <p:nvPr>
            <p:ph type="sldImg"/>
          </p:nvPr>
        </p:nvSpPr>
        <p:spPr>
          <a:xfrm>
            <a:off x="1165225" y="692150"/>
            <a:ext cx="4619625" cy="3463925"/>
          </a:xfrm>
          <a:prstGeom prst="rect">
            <a:avLst/>
          </a:prstGeom>
        </p:spPr>
        <p:txBody>
          <a:bodyPr lIns="92492" tIns="46246" rIns="92492" bIns="46246"/>
          <a:lstStyle/>
          <a:p>
            <a:endParaRPr/>
          </a:p>
        </p:txBody>
      </p:sp>
      <p:sp>
        <p:nvSpPr>
          <p:cNvPr id="38" name="Shape 38"/>
          <p:cNvSpPr>
            <a:spLocks noGrp="1"/>
          </p:cNvSpPr>
          <p:nvPr>
            <p:ph type="body" sz="quarter" idx="1"/>
          </p:nvPr>
        </p:nvSpPr>
        <p:spPr>
          <a:xfrm>
            <a:off x="926677" y="4387136"/>
            <a:ext cx="5096722" cy="4156234"/>
          </a:xfrm>
          <a:prstGeom prst="rect">
            <a:avLst/>
          </a:prstGeom>
        </p:spPr>
        <p:txBody>
          <a:bodyPr lIns="92492" tIns="46246" rIns="92492" bIns="46246"/>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Times New Roman"/>
      </a:defRPr>
    </a:lvl1pPr>
    <a:lvl2pPr indent="228600" latinLnBrk="0">
      <a:spcBef>
        <a:spcPts val="400"/>
      </a:spcBef>
      <a:defRPr sz="1200">
        <a:latin typeface="+mn-lt"/>
        <a:ea typeface="+mn-ea"/>
        <a:cs typeface="+mn-cs"/>
        <a:sym typeface="Times New Roman"/>
      </a:defRPr>
    </a:lvl2pPr>
    <a:lvl3pPr indent="457200" latinLnBrk="0">
      <a:spcBef>
        <a:spcPts val="400"/>
      </a:spcBef>
      <a:defRPr sz="1200">
        <a:latin typeface="+mn-lt"/>
        <a:ea typeface="+mn-ea"/>
        <a:cs typeface="+mn-cs"/>
        <a:sym typeface="Times New Roman"/>
      </a:defRPr>
    </a:lvl3pPr>
    <a:lvl4pPr indent="685800" latinLnBrk="0">
      <a:spcBef>
        <a:spcPts val="400"/>
      </a:spcBef>
      <a:defRPr sz="1200">
        <a:latin typeface="+mn-lt"/>
        <a:ea typeface="+mn-ea"/>
        <a:cs typeface="+mn-cs"/>
        <a:sym typeface="Times New Roman"/>
      </a:defRPr>
    </a:lvl4pPr>
    <a:lvl5pPr indent="914400" latinLnBrk="0">
      <a:spcBef>
        <a:spcPts val="400"/>
      </a:spcBef>
      <a:defRPr sz="1200">
        <a:latin typeface="+mn-lt"/>
        <a:ea typeface="+mn-ea"/>
        <a:cs typeface="+mn-cs"/>
        <a:sym typeface="Times New Roman"/>
      </a:defRPr>
    </a:lvl5pPr>
    <a:lvl6pPr indent="1143000" latinLnBrk="0">
      <a:spcBef>
        <a:spcPts val="400"/>
      </a:spcBef>
      <a:defRPr sz="1200">
        <a:latin typeface="+mn-lt"/>
        <a:ea typeface="+mn-ea"/>
        <a:cs typeface="+mn-cs"/>
        <a:sym typeface="Times New Roman"/>
      </a:defRPr>
    </a:lvl6pPr>
    <a:lvl7pPr indent="1371600" latinLnBrk="0">
      <a:spcBef>
        <a:spcPts val="400"/>
      </a:spcBef>
      <a:defRPr sz="1200">
        <a:latin typeface="+mn-lt"/>
        <a:ea typeface="+mn-ea"/>
        <a:cs typeface="+mn-cs"/>
        <a:sym typeface="Times New Roman"/>
      </a:defRPr>
    </a:lvl7pPr>
    <a:lvl8pPr indent="1600200" latinLnBrk="0">
      <a:spcBef>
        <a:spcPts val="400"/>
      </a:spcBef>
      <a:defRPr sz="1200">
        <a:latin typeface="+mn-lt"/>
        <a:ea typeface="+mn-ea"/>
        <a:cs typeface="+mn-cs"/>
        <a:sym typeface="Times New Roman"/>
      </a:defRPr>
    </a:lvl8pPr>
    <a:lvl9pPr indent="1828800" latinLnBrk="0">
      <a:spcBef>
        <a:spcPts val="400"/>
      </a:spcBef>
      <a:defRPr sz="1200">
        <a:latin typeface="+mn-lt"/>
        <a:ea typeface="+mn-ea"/>
        <a:cs typeface="+mn-cs"/>
        <a:sym typeface="Times New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07146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prstGeom prst="rect">
            <a:avLst/>
          </a:prstGeom>
        </p:spPr>
        <p:txBody>
          <a:bodyPr/>
          <a:lstStyle/>
          <a:p>
            <a:endParaRPr/>
          </a:p>
        </p:txBody>
      </p:sp>
      <p:sp>
        <p:nvSpPr>
          <p:cNvPr id="194" name="Shape 194"/>
          <p:cNvSpPr>
            <a:spLocks noGrp="1"/>
          </p:cNvSpPr>
          <p:nvPr>
            <p:ph type="body" sz="quarter" idx="1"/>
          </p:nvPr>
        </p:nvSpPr>
        <p:spPr>
          <a:prstGeom prst="rect">
            <a:avLst/>
          </a:prstGeom>
        </p:spPr>
        <p:txBody>
          <a:bodyPr/>
          <a:lstStyle/>
          <a:p>
            <a:endParaRPr dirty="0"/>
          </a:p>
          <a:p>
            <a:r>
              <a:rPr dirty="0"/>
              <a:t>It is okay – and beneficial – to let </a:t>
            </a:r>
            <a:r>
              <a:rPr lang="en-US" dirty="0"/>
              <a:t>them</a:t>
            </a:r>
            <a:r>
              <a:rPr dirty="0"/>
              <a:t> know that you have a job to do and need their help.</a:t>
            </a:r>
          </a:p>
          <a:p>
            <a:endParaRPr dirty="0"/>
          </a:p>
          <a:p>
            <a:r>
              <a:rPr dirty="0"/>
              <a:t>What if</a:t>
            </a:r>
            <a:r>
              <a:rPr lang="en-US" dirty="0"/>
              <a:t> they are</a:t>
            </a:r>
            <a:r>
              <a:rPr dirty="0"/>
              <a:t> emotional/crying?  </a:t>
            </a:r>
          </a:p>
          <a:p>
            <a:r>
              <a:rPr dirty="0"/>
              <a:t>	This </a:t>
            </a:r>
            <a:r>
              <a:rPr lang="en-US" dirty="0"/>
              <a:t>may</a:t>
            </a:r>
            <a:r>
              <a:rPr dirty="0"/>
              <a:t> not happen often.  </a:t>
            </a:r>
          </a:p>
          <a:p>
            <a:r>
              <a:rPr dirty="0"/>
              <a:t>	“I can see you’re crying.  Let’s take a minute.  Here’s a tissue.  Let me know when you’re ready to go on….”</a:t>
            </a:r>
          </a:p>
          <a:p>
            <a:endParaRPr dirty="0"/>
          </a:p>
          <a:p>
            <a:r>
              <a:rPr dirty="0"/>
              <a:t>Quick way to lose control is to ask yes/no questions.  Asking invitations that require a narrative response and pausing and waiting for an answer is the best was to maintain control of the interview.</a:t>
            </a:r>
          </a:p>
          <a:p>
            <a:endParaRPr dirty="0"/>
          </a:p>
          <a:p>
            <a:r>
              <a:rPr dirty="0"/>
              <a:t>Don’t rush, proper pacing but beware if </a:t>
            </a:r>
            <a:r>
              <a:rPr lang="en-US" dirty="0"/>
              <a:t>they</a:t>
            </a:r>
            <a:r>
              <a:rPr dirty="0"/>
              <a:t> start tuning out.  May need a second interview.  To continue interviewing a </a:t>
            </a:r>
            <a:r>
              <a:rPr lang="en-US" dirty="0"/>
              <a:t>subject</a:t>
            </a:r>
            <a:r>
              <a:rPr dirty="0"/>
              <a:t> whose attention span has been exhausted invites miscommunications, nonsensical responses, etc.</a:t>
            </a:r>
            <a:endParaRPr lang="en-US" dirty="0"/>
          </a:p>
          <a:p>
            <a:endParaRPr lang="en-US" dirty="0"/>
          </a:p>
          <a:p>
            <a:r>
              <a:rPr lang="en-US" dirty="0"/>
              <a:t>Don’t be afraid to utilize the pause.  Very effective to assert control.  Also effective for gaining a response from a reluctant interviewee.</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r>
              <a:rPr dirty="0"/>
              <a:t>Tone should be respectful, developmentally appropriate, but doesn’t need to be playful.  You want the </a:t>
            </a:r>
            <a:r>
              <a:rPr lang="en-US" dirty="0"/>
              <a:t>complainant</a:t>
            </a:r>
            <a:r>
              <a:rPr dirty="0"/>
              <a:t> at ease – not frightened, but you don’t need to be their friend.</a:t>
            </a:r>
            <a:endParaRPr lang="en-US" dirty="0"/>
          </a:p>
          <a:p>
            <a:endParaRPr lang="en-US" dirty="0"/>
          </a:p>
          <a:p>
            <a:r>
              <a:rPr lang="en-US" dirty="0"/>
              <a:t>Neutral fact finder is the role of the Investigator</a:t>
            </a:r>
            <a:endParaRPr dirty="0"/>
          </a:p>
          <a:p>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 Lyon’s research is very clear that the promise to tell the truth during the ground rules section of the interview is very important.  It raises the probability of receiving truthful answers.</a:t>
            </a:r>
          </a:p>
        </p:txBody>
      </p:sp>
    </p:spTree>
    <p:extLst>
      <p:ext uri="{BB962C8B-B14F-4D97-AF65-F5344CB8AC3E}">
        <p14:creationId xmlns:p14="http://schemas.microsoft.com/office/powerpoint/2010/main" val="3139961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p>
            <a:r>
              <a:rPr dirty="0"/>
              <a:t>When interviewing </a:t>
            </a:r>
            <a:r>
              <a:rPr lang="en-US" dirty="0"/>
              <a:t>people </a:t>
            </a:r>
            <a:r>
              <a:rPr dirty="0"/>
              <a:t>you will run into situations where you can’t understand what the</a:t>
            </a:r>
            <a:r>
              <a:rPr lang="en-US" dirty="0"/>
              <a:t>y are </a:t>
            </a:r>
            <a:r>
              <a:rPr dirty="0"/>
              <a:t> saying.</a:t>
            </a:r>
          </a:p>
          <a:p>
            <a:endParaRPr dirty="0"/>
          </a:p>
          <a:p>
            <a:r>
              <a:rPr dirty="0"/>
              <a:t>Ex.  Child said his </a:t>
            </a:r>
            <a:r>
              <a:rPr dirty="0" err="1"/>
              <a:t>peepee</a:t>
            </a:r>
            <a:r>
              <a:rPr dirty="0"/>
              <a:t> was touched with “aunt </a:t>
            </a:r>
            <a:r>
              <a:rPr dirty="0" err="1"/>
              <a:t>deen</a:t>
            </a:r>
            <a:r>
              <a:rPr dirty="0"/>
              <a:t>.”  Child was saying “sunscreen.”</a:t>
            </a:r>
          </a:p>
          <a:p>
            <a:r>
              <a:rPr dirty="0"/>
              <a:t>Avoid offering suggestions – child may agree with you whether or not your suggestion is correct.</a:t>
            </a:r>
          </a:p>
          <a:p>
            <a:r>
              <a:rPr dirty="0"/>
              <a:t>It is useless to repeat and ask for verification as kids can recognize the difference between their pronunciation and the adult version.</a:t>
            </a:r>
          </a:p>
          <a:p>
            <a:r>
              <a:rPr dirty="0"/>
              <a:t>Ask the child to repeat the word and write it down phonetically.</a:t>
            </a:r>
          </a:p>
          <a:p>
            <a:r>
              <a:rPr dirty="0"/>
              <a:t>Follow up with clarifying questions.  “Tell me more about that.”  “I don’t know that word, tell me what that is.”</a:t>
            </a:r>
          </a:p>
          <a:p>
            <a:endParaRPr dirty="0"/>
          </a:p>
          <a:p>
            <a:r>
              <a:rPr dirty="0"/>
              <a:t>Taken from Poole and Lamb, “Talking to Children” Chapter 5 p. 159-160</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prstGeom prst="rect">
            <a:avLst/>
          </a:prstGeom>
        </p:spPr>
        <p:txBody>
          <a:bodyPr/>
          <a:lstStyle/>
          <a:p>
            <a:endParaRPr/>
          </a:p>
        </p:txBody>
      </p:sp>
      <p:sp>
        <p:nvSpPr>
          <p:cNvPr id="246" name="Shape 246"/>
          <p:cNvSpPr>
            <a:spLocks noGrp="1"/>
          </p:cNvSpPr>
          <p:nvPr>
            <p:ph type="body" sz="quarter" idx="1"/>
          </p:nvPr>
        </p:nvSpPr>
        <p:spPr>
          <a:prstGeom prst="rect">
            <a:avLst/>
          </a:prstGeom>
        </p:spPr>
        <p:txBody>
          <a:bodyPr/>
          <a:lstStyle/>
          <a:p>
            <a:pPr marL="234440" indent="-234440"/>
            <a:r>
              <a:t>Slide notes taken from Anne Graffam Walker</a:t>
            </a:r>
          </a:p>
          <a:p>
            <a:pPr marL="234440" indent="-234440"/>
            <a:endParaRPr/>
          </a:p>
          <a:p>
            <a:pPr marL="234440" indent="-234440"/>
            <a:endParaRPr/>
          </a:p>
          <a:p>
            <a:pPr marL="234440" indent="-234440"/>
            <a:r>
              <a:t>Inconsistencies, once examined, are usually explained by</a:t>
            </a:r>
          </a:p>
          <a:p>
            <a:pPr marL="234440" indent="-234440">
              <a:buSzPct val="100000"/>
              <a:buAutoNum type="arabicPeriod"/>
            </a:pPr>
            <a:r>
              <a:t>Interviewer misunderstanding the child’s response.</a:t>
            </a:r>
          </a:p>
          <a:p>
            <a:pPr marL="234440" indent="-234440">
              <a:buSzPct val="100000"/>
              <a:buAutoNum type="arabicPeriod"/>
            </a:pPr>
            <a:r>
              <a:t>The child misunderstanding the interviewers question.</a:t>
            </a:r>
          </a:p>
          <a:p>
            <a:pPr marL="234440" indent="-234440"/>
            <a:r>
              <a:t>(The APSAC Handbook on Child Maltreatment p. 356)</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p>
            <a:r>
              <a:rPr dirty="0"/>
              <a:t>Special needs </a:t>
            </a:r>
            <a:r>
              <a:rPr lang="en-US" dirty="0"/>
              <a:t>subjects</a:t>
            </a:r>
            <a:r>
              <a:rPr dirty="0"/>
              <a:t> tend not to adapt well if their usual routines are upset.  Schedule the interview accordingly.  Do not interview them if tired, hungry, etc.</a:t>
            </a:r>
          </a:p>
          <a:p>
            <a:endParaRPr dirty="0"/>
          </a:p>
          <a:p>
            <a:r>
              <a:rPr dirty="0"/>
              <a:t>Knowing the </a:t>
            </a:r>
            <a:r>
              <a:rPr lang="en-US" dirty="0"/>
              <a:t>person’s</a:t>
            </a:r>
            <a:r>
              <a:rPr dirty="0"/>
              <a:t> special interests can help with rapport building which can be a struggle for some special needs kids (autistic).</a:t>
            </a:r>
          </a:p>
          <a:p>
            <a:endParaRPr dirty="0"/>
          </a:p>
          <a:p>
            <a:r>
              <a:rPr dirty="0"/>
              <a:t>The </a:t>
            </a:r>
            <a:r>
              <a:rPr lang="en-US" dirty="0"/>
              <a:t>person </a:t>
            </a:r>
            <a:r>
              <a:rPr dirty="0"/>
              <a:t>may have a particular word for body parts, people, etc. that may not be apparent to the interviewer.</a:t>
            </a:r>
          </a:p>
          <a:p>
            <a:endParaRPr dirty="0"/>
          </a:p>
          <a:p>
            <a:r>
              <a:rPr dirty="0"/>
              <a:t>Interviewer may need to allow </a:t>
            </a:r>
            <a:r>
              <a:rPr lang="en-US" dirty="0"/>
              <a:t>the person </a:t>
            </a:r>
            <a:r>
              <a:rPr dirty="0"/>
              <a:t>to bring their favorite object into the interview room (autistic).</a:t>
            </a:r>
          </a:p>
          <a:p>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noRot="1" noChangeAspect="1"/>
          </p:cNvSpPr>
          <p:nvPr>
            <p:ph type="sldImg"/>
          </p:nvPr>
        </p:nvSpPr>
        <p:spPr>
          <a:prstGeom prst="rect">
            <a:avLst/>
          </a:prstGeom>
        </p:spPr>
        <p:txBody>
          <a:bodyPr/>
          <a:lstStyle/>
          <a:p>
            <a:endParaRPr/>
          </a:p>
        </p:txBody>
      </p:sp>
      <p:sp>
        <p:nvSpPr>
          <p:cNvPr id="260" name="Shape 260"/>
          <p:cNvSpPr>
            <a:spLocks noGrp="1"/>
          </p:cNvSpPr>
          <p:nvPr>
            <p:ph type="body" sz="quarter" idx="1"/>
          </p:nvPr>
        </p:nvSpPr>
        <p:spPr>
          <a:prstGeom prst="rect">
            <a:avLst/>
          </a:prstGeom>
        </p:spPr>
        <p:txBody>
          <a:bodyPr/>
          <a:lstStyle/>
          <a:p>
            <a:r>
              <a:rPr dirty="0"/>
              <a:t>Some special needs </a:t>
            </a:r>
            <a:r>
              <a:rPr lang="en-US" dirty="0"/>
              <a:t>people </a:t>
            </a:r>
            <a:r>
              <a:rPr dirty="0"/>
              <a:t>do not do well in new places.  May want to consider interviewing them at school or have them visit the</a:t>
            </a:r>
            <a:r>
              <a:rPr lang="en-US" dirty="0"/>
              <a:t> interview facility</a:t>
            </a:r>
            <a:r>
              <a:rPr dirty="0"/>
              <a:t> day(s) before the interview.</a:t>
            </a:r>
          </a:p>
          <a:p>
            <a:endParaRPr dirty="0"/>
          </a:p>
          <a:p>
            <a:r>
              <a:rPr dirty="0"/>
              <a:t>Since special needs </a:t>
            </a:r>
            <a:r>
              <a:rPr lang="en-US" dirty="0"/>
              <a:t>people</a:t>
            </a:r>
            <a:r>
              <a:rPr dirty="0"/>
              <a:t> often need help with hygiene, etc., it is important to differentiate between abusive behavior vs. caretaking.</a:t>
            </a:r>
          </a:p>
          <a:p>
            <a:endParaRPr dirty="0"/>
          </a:p>
          <a:p>
            <a:r>
              <a:rPr dirty="0"/>
              <a:t>Special needs </a:t>
            </a:r>
            <a:r>
              <a:rPr lang="en-US" dirty="0"/>
              <a:t>people</a:t>
            </a:r>
            <a:r>
              <a:rPr dirty="0"/>
              <a:t> often try to fit in by agreeing – avoid yes/no questions and if have to use them check for “yes” answers all the time.</a:t>
            </a:r>
          </a:p>
          <a:p>
            <a:endParaRPr dirty="0"/>
          </a:p>
          <a:p>
            <a:r>
              <a:rPr dirty="0"/>
              <a:t>If using a foreign language interpreter or American Sign Language interpreter (</a:t>
            </a:r>
            <a:r>
              <a:rPr lang="en-US" dirty="0"/>
              <a:t>Title IX Office can supply) </a:t>
            </a:r>
            <a:r>
              <a:rPr dirty="0"/>
              <a:t>look at the </a:t>
            </a:r>
            <a:r>
              <a:rPr lang="en-US" dirty="0"/>
              <a:t>person</a:t>
            </a:r>
            <a:r>
              <a:rPr dirty="0"/>
              <a:t> during the interview, not the interpreter.</a:t>
            </a:r>
          </a:p>
          <a:p>
            <a:endParaRPr dirty="0"/>
          </a:p>
          <a:p>
            <a:r>
              <a:rPr dirty="0"/>
              <a:t>Other senses are heightened if a </a:t>
            </a:r>
            <a:r>
              <a:rPr lang="en-US" dirty="0"/>
              <a:t>person</a:t>
            </a:r>
            <a:r>
              <a:rPr dirty="0"/>
              <a:t> has hearing or visual impairments.  They experience things via their other senses so ask if they remember certain sounds, smells, etc.</a:t>
            </a:r>
          </a:p>
          <a:p>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r>
              <a:rPr dirty="0"/>
              <a:t>Sometimes parents think meds may interfere with interview.  Medication should be taken as prescribed since that is how </a:t>
            </a:r>
            <a:r>
              <a:rPr lang="en-US" dirty="0"/>
              <a:t>person</a:t>
            </a:r>
            <a:r>
              <a:rPr dirty="0"/>
              <a:t> functions best.</a:t>
            </a:r>
          </a:p>
          <a:p>
            <a:endParaRPr dirty="0"/>
          </a:p>
          <a:p>
            <a:r>
              <a:rPr dirty="0"/>
              <a:t>Be aware of length of interview.  It is unreasonable to expect a </a:t>
            </a:r>
            <a:r>
              <a:rPr lang="en-US" dirty="0"/>
              <a:t>person</a:t>
            </a:r>
            <a:r>
              <a:rPr dirty="0"/>
              <a:t> with ADHD to be focused for an hour.</a:t>
            </a:r>
          </a:p>
          <a:p>
            <a:endParaRPr dirty="0"/>
          </a:p>
          <a:p>
            <a:r>
              <a:rPr dirty="0"/>
              <a:t>If </a:t>
            </a:r>
            <a:r>
              <a:rPr lang="en-US" dirty="0"/>
              <a:t>person</a:t>
            </a:r>
            <a:r>
              <a:rPr dirty="0"/>
              <a:t> is not paying attention, you may need to repeat questions.</a:t>
            </a:r>
          </a:p>
          <a:p>
            <a:endParaRPr dirty="0"/>
          </a:p>
          <a:p>
            <a:r>
              <a:rPr dirty="0"/>
              <a:t>Don’t confuse physical activity with lack of attention.  Only address this or redirect the </a:t>
            </a:r>
            <a:r>
              <a:rPr lang="en-US" dirty="0"/>
              <a:t>person</a:t>
            </a:r>
            <a:r>
              <a:rPr dirty="0"/>
              <a:t> if he/she are not focused.</a:t>
            </a:r>
          </a:p>
          <a:p>
            <a:endParaRPr dirty="0"/>
          </a:p>
          <a:p>
            <a:r>
              <a:rPr dirty="0"/>
              <a:t>Make eye contact as much as possible.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4934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prstGeom prst="rect">
            <a:avLst/>
          </a:prstGeom>
        </p:spPr>
        <p:txBody>
          <a:bodyPr/>
          <a:lstStyle/>
          <a:p>
            <a:endParaRPr/>
          </a:p>
        </p:txBody>
      </p:sp>
      <p:sp>
        <p:nvSpPr>
          <p:cNvPr id="291" name="Shape 291"/>
          <p:cNvSpPr>
            <a:spLocks noGrp="1"/>
          </p:cNvSpPr>
          <p:nvPr>
            <p:ph type="body" sz="quarter" idx="1"/>
          </p:nvPr>
        </p:nvSpPr>
        <p:spPr>
          <a:prstGeom prst="rect">
            <a:avLst/>
          </a:prstGeom>
        </p:spPr>
        <p:txBody>
          <a:bodyPr/>
          <a:lstStyle/>
          <a:p>
            <a:r>
              <a:rPr dirty="0"/>
              <a:t>This chart represents the continuum of question types.</a:t>
            </a:r>
          </a:p>
          <a:p>
            <a:endParaRPr dirty="0"/>
          </a:p>
          <a:p>
            <a:r>
              <a:rPr dirty="0"/>
              <a:t>Each column lists a question type, gives a definition, and gives examples of that type of question.</a:t>
            </a:r>
          </a:p>
          <a:p>
            <a:endParaRPr dirty="0"/>
          </a:p>
          <a:p>
            <a:r>
              <a:rPr dirty="0"/>
              <a:t>Open- ended invitations at the far left are the most useful.  Research shows that using open-ended invitations results in more detailed and more accurate responses from children.  </a:t>
            </a:r>
          </a:p>
          <a:p>
            <a:endParaRPr dirty="0"/>
          </a:p>
          <a:p>
            <a:r>
              <a:rPr dirty="0"/>
              <a:t>Suggestive questions at the far right are the most dangerous type of question to use and should be avoided.</a:t>
            </a:r>
          </a:p>
          <a:p>
            <a:endParaRPr dirty="0"/>
          </a:p>
          <a:p>
            <a:r>
              <a:rPr dirty="0"/>
              <a:t>The following slides will address each type of question.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a:t>
            </a:r>
            <a:r>
              <a:rPr lang="en-US" baseline="0" dirty="0"/>
              <a:t> leads a demonstration on questioning.  Instructor asks leading questions to a couple of class members to determine the details of an event.  The same event is then discussed using open ended questions.  The class is introduced to the difference between direct vs. open ended questions.</a:t>
            </a:r>
            <a:endParaRPr lang="en-US" dirty="0"/>
          </a:p>
        </p:txBody>
      </p:sp>
    </p:spTree>
    <p:extLst>
      <p:ext uri="{BB962C8B-B14F-4D97-AF65-F5344CB8AC3E}">
        <p14:creationId xmlns:p14="http://schemas.microsoft.com/office/powerpoint/2010/main" val="3168668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prstGeom prst="rect">
            <a:avLst/>
          </a:prstGeom>
        </p:spPr>
        <p:txBody>
          <a:bodyPr/>
          <a:lstStyle/>
          <a:p>
            <a:endParaRPr/>
          </a:p>
        </p:txBody>
      </p:sp>
      <p:sp>
        <p:nvSpPr>
          <p:cNvPr id="299" name="Shape 299"/>
          <p:cNvSpPr>
            <a:spLocks noGrp="1"/>
          </p:cNvSpPr>
          <p:nvPr>
            <p:ph type="body" sz="quarter" idx="1"/>
          </p:nvPr>
        </p:nvSpPr>
        <p:spPr>
          <a:prstGeom prst="rect">
            <a:avLst/>
          </a:prstGeom>
        </p:spPr>
        <p:txBody>
          <a:bodyPr/>
          <a:lstStyle/>
          <a:p>
            <a:r>
              <a:rPr dirty="0"/>
              <a:t>These are the most desirable and the type of questioning you’ll see most frequently in the Guidelines.</a:t>
            </a:r>
          </a:p>
          <a:p>
            <a:endParaRPr dirty="0"/>
          </a:p>
          <a:p>
            <a:r>
              <a:rPr dirty="0"/>
              <a:t>They produce more detailed responses from the </a:t>
            </a:r>
            <a:r>
              <a:rPr lang="en-US" dirty="0"/>
              <a:t>person</a:t>
            </a:r>
            <a:r>
              <a:rPr dirty="0"/>
              <a:t>.</a:t>
            </a:r>
          </a:p>
          <a:p>
            <a:endParaRPr dirty="0"/>
          </a:p>
          <a:p>
            <a:r>
              <a:rPr dirty="0"/>
              <a:t>They produce more accurate responses from the </a:t>
            </a:r>
            <a:r>
              <a:rPr lang="en-US" dirty="0"/>
              <a:t>person</a:t>
            </a:r>
            <a:r>
              <a:rPr dirty="0"/>
              <a:t> as the interviewer has not introduced any information.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r>
              <a:rPr dirty="0"/>
              <a:t>General  Invitations</a:t>
            </a:r>
          </a:p>
          <a:p>
            <a:r>
              <a:rPr dirty="0"/>
              <a:t>-The interviewer invites </a:t>
            </a:r>
            <a:r>
              <a:rPr lang="en-US" dirty="0"/>
              <a:t>person</a:t>
            </a:r>
            <a:r>
              <a:rPr dirty="0"/>
              <a:t> to tell more</a:t>
            </a:r>
          </a:p>
          <a:p>
            <a:endParaRPr dirty="0"/>
          </a:p>
          <a:p>
            <a:r>
              <a:rPr dirty="0"/>
              <a:t>Time Segmentation</a:t>
            </a:r>
          </a:p>
          <a:p>
            <a:r>
              <a:rPr dirty="0"/>
              <a:t>-Research indicates that these are most effective with school-age and older children.</a:t>
            </a:r>
          </a:p>
          <a:p>
            <a:r>
              <a:rPr dirty="0"/>
              <a:t>-Pick a start-point and an end-point and ask </a:t>
            </a:r>
            <a:r>
              <a:rPr lang="en-US" dirty="0"/>
              <a:t>person</a:t>
            </a:r>
            <a:r>
              <a:rPr dirty="0"/>
              <a:t> to tell you everything that happened between two points in time.  </a:t>
            </a:r>
          </a:p>
          <a:p>
            <a:endParaRPr dirty="0"/>
          </a:p>
          <a:p>
            <a:r>
              <a:rPr dirty="0"/>
              <a:t>Cued Recall</a:t>
            </a:r>
          </a:p>
          <a:p>
            <a:r>
              <a:rPr dirty="0"/>
              <a:t>-Research indicates that these are effective with all </a:t>
            </a:r>
            <a:r>
              <a:rPr lang="en-US" dirty="0"/>
              <a:t>people</a:t>
            </a:r>
            <a:r>
              <a:rPr dirty="0"/>
              <a:t> – even young/preschool age children.</a:t>
            </a:r>
          </a:p>
          <a:p>
            <a:r>
              <a:rPr dirty="0"/>
              <a:t>-Select something that the </a:t>
            </a:r>
            <a:r>
              <a:rPr lang="en-US" dirty="0"/>
              <a:t>person</a:t>
            </a:r>
            <a:r>
              <a:rPr dirty="0"/>
              <a:t> has said  (use their exact words) and ask them to tell you everything about it.  </a:t>
            </a:r>
          </a:p>
          <a:p>
            <a:r>
              <a:rPr dirty="0"/>
              <a:t>-These are more effective than general invitations because they are specific and use the </a:t>
            </a:r>
            <a:r>
              <a:rPr lang="en-US" dirty="0"/>
              <a:t>person’s</a:t>
            </a:r>
            <a:r>
              <a:rPr dirty="0"/>
              <a:t> exact words.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4140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04313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noRot="1" noChangeAspect="1"/>
          </p:cNvSpPr>
          <p:nvPr>
            <p:ph type="sldImg"/>
          </p:nvPr>
        </p:nvSpPr>
        <p:spPr>
          <a:prstGeom prst="rect">
            <a:avLst/>
          </a:prstGeom>
        </p:spPr>
        <p:txBody>
          <a:bodyPr/>
          <a:lstStyle/>
          <a:p>
            <a:endParaRPr/>
          </a:p>
        </p:txBody>
      </p:sp>
      <p:sp>
        <p:nvSpPr>
          <p:cNvPr id="323" name="Shape 323"/>
          <p:cNvSpPr>
            <a:spLocks noGrp="1"/>
          </p:cNvSpPr>
          <p:nvPr>
            <p:ph type="body" sz="quarter" idx="1"/>
          </p:nvPr>
        </p:nvSpPr>
        <p:spPr>
          <a:prstGeom prst="rect">
            <a:avLst/>
          </a:prstGeom>
        </p:spPr>
        <p:txBody>
          <a:bodyPr/>
          <a:lstStyle/>
          <a:p>
            <a:r>
              <a:rPr dirty="0"/>
              <a:t>Facilitators are also useful.</a:t>
            </a:r>
          </a:p>
          <a:p>
            <a:endParaRPr dirty="0"/>
          </a:p>
          <a:p>
            <a:r>
              <a:rPr dirty="0"/>
              <a:t>They encourage a </a:t>
            </a:r>
            <a:r>
              <a:rPr lang="en-US" dirty="0"/>
              <a:t>person</a:t>
            </a:r>
            <a:r>
              <a:rPr dirty="0"/>
              <a:t> to keep talking, contributing to detailed responses from the </a:t>
            </a:r>
            <a:r>
              <a:rPr lang="en-US" dirty="0"/>
              <a:t>person</a:t>
            </a:r>
            <a:r>
              <a:rPr dirty="0"/>
              <a:t>.</a:t>
            </a:r>
          </a:p>
          <a:p>
            <a:endParaRPr dirty="0"/>
          </a:p>
          <a:p>
            <a:r>
              <a:rPr dirty="0"/>
              <a:t>They encourage accurate responses as the interviewer is not suggesting any information.  </a:t>
            </a:r>
          </a:p>
          <a:p>
            <a:endParaRPr dirty="0"/>
          </a:p>
          <a:p>
            <a:r>
              <a:rPr dirty="0"/>
              <a:t>However, be sure to use neutral facilitators.  Saying things like “great” and/or  “good” may be considered suggestive as they can appeal to a </a:t>
            </a:r>
            <a:r>
              <a:rPr lang="en-US" dirty="0"/>
              <a:t>person’s</a:t>
            </a:r>
            <a:r>
              <a:rPr dirty="0"/>
              <a:t> desire to please.</a:t>
            </a:r>
            <a:r>
              <a:rPr lang="en-US" dirty="0"/>
              <a:t>  On the reverse, a negative facilitator such as AHHH, Dang it, or That sucks, may also be suggestive.  The interviewer needs to keep the interview in general  neutral  </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noRot="1" noChangeAspect="1"/>
          </p:cNvSpPr>
          <p:nvPr>
            <p:ph type="sldImg"/>
          </p:nvPr>
        </p:nvSpPr>
        <p:spPr>
          <a:prstGeom prst="rect">
            <a:avLst/>
          </a:prstGeom>
        </p:spPr>
        <p:txBody>
          <a:bodyPr/>
          <a:lstStyle/>
          <a:p>
            <a:endParaRPr/>
          </a:p>
        </p:txBody>
      </p:sp>
      <p:sp>
        <p:nvSpPr>
          <p:cNvPr id="330" name="Shape 330"/>
          <p:cNvSpPr>
            <a:spLocks noGrp="1"/>
          </p:cNvSpPr>
          <p:nvPr>
            <p:ph type="body" sz="quarter" idx="1"/>
          </p:nvPr>
        </p:nvSpPr>
        <p:spPr>
          <a:prstGeom prst="rect">
            <a:avLst/>
          </a:prstGeom>
        </p:spPr>
        <p:txBody>
          <a:bodyPr/>
          <a:lstStyle/>
          <a:p>
            <a:r>
              <a:rPr dirty="0"/>
              <a:t>Direct/Focused questions are also useful.</a:t>
            </a:r>
          </a:p>
          <a:p>
            <a:endParaRPr dirty="0"/>
          </a:p>
          <a:p>
            <a:r>
              <a:rPr dirty="0"/>
              <a:t>They are used in after a </a:t>
            </a:r>
            <a:r>
              <a:rPr lang="en-US" dirty="0"/>
              <a:t>person’s</a:t>
            </a:r>
            <a:r>
              <a:rPr dirty="0"/>
              <a:t> narrative responses to open-ended invitations to clarify details about something the </a:t>
            </a:r>
            <a:r>
              <a:rPr lang="en-US" dirty="0"/>
              <a:t>person</a:t>
            </a:r>
            <a:r>
              <a:rPr dirty="0"/>
              <a:t> has already mentioned.  They “direct” the </a:t>
            </a:r>
            <a:r>
              <a:rPr lang="en-US" dirty="0"/>
              <a:t>person</a:t>
            </a:r>
            <a:r>
              <a:rPr dirty="0"/>
              <a:t> back to something they already mentioned.</a:t>
            </a:r>
          </a:p>
          <a:p>
            <a:endParaRPr dirty="0"/>
          </a:p>
          <a:p>
            <a:r>
              <a:rPr dirty="0"/>
              <a:t>They are still considered open-ended type questions, but answers in response to these questions may not be as reliable as the interviewer has now intervened, directing or focusing the </a:t>
            </a:r>
            <a:r>
              <a:rPr lang="en-US" dirty="0"/>
              <a:t>person</a:t>
            </a:r>
            <a:r>
              <a:rPr dirty="0"/>
              <a:t> to something specific.</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noRot="1" noChangeAspect="1"/>
          </p:cNvSpPr>
          <p:nvPr>
            <p:ph type="sldImg"/>
          </p:nvPr>
        </p:nvSpPr>
        <p:spPr>
          <a:prstGeom prst="rect">
            <a:avLst/>
          </a:prstGeom>
        </p:spPr>
        <p:txBody>
          <a:bodyPr/>
          <a:lstStyle/>
          <a:p>
            <a:endParaRPr/>
          </a:p>
        </p:txBody>
      </p:sp>
      <p:sp>
        <p:nvSpPr>
          <p:cNvPr id="337" name="Shape 337"/>
          <p:cNvSpPr>
            <a:spLocks noGrp="1"/>
          </p:cNvSpPr>
          <p:nvPr>
            <p:ph type="body" sz="quarter" idx="1"/>
          </p:nvPr>
        </p:nvSpPr>
        <p:spPr>
          <a:prstGeom prst="rect">
            <a:avLst/>
          </a:prstGeom>
        </p:spPr>
        <p:txBody>
          <a:bodyPr/>
          <a:lstStyle/>
          <a:p>
            <a:r>
              <a:rPr dirty="0"/>
              <a:t>Option-posing/leading questions are often necessary, but should be saved for the end of the interview after the interviewer has exhausted the use of open-ended invitations and direct/focused questions.</a:t>
            </a:r>
          </a:p>
          <a:p>
            <a:endParaRPr lang="en-US" dirty="0"/>
          </a:p>
          <a:p>
            <a:r>
              <a:rPr dirty="0"/>
              <a:t>They are used to address items that are necessary to the investigation, but have not yet been mentioned by the </a:t>
            </a:r>
            <a:r>
              <a:rPr lang="en-US" dirty="0"/>
              <a:t>person</a:t>
            </a:r>
            <a:r>
              <a:rPr dirty="0"/>
              <a:t>.</a:t>
            </a:r>
          </a:p>
          <a:p>
            <a:endParaRPr dirty="0"/>
          </a:p>
          <a:p>
            <a:r>
              <a:rPr dirty="0"/>
              <a:t>Responses to option-posing/leading questions may provide important  information, but are considered less reliable as the interviewer has “led” the child to a topic/area not previously mentioned by the </a:t>
            </a:r>
            <a:r>
              <a:rPr lang="en-US" dirty="0"/>
              <a:t>person</a:t>
            </a:r>
            <a:r>
              <a:rPr dirty="0"/>
              <a:t>.</a:t>
            </a:r>
          </a:p>
          <a:p>
            <a:endParaRPr dirty="0"/>
          </a:p>
          <a:p>
            <a:r>
              <a:rPr dirty="0"/>
              <a:t>Always pair an option-posing/leading questions with and open-ended invitation.</a:t>
            </a:r>
          </a:p>
          <a:p>
            <a:endParaRPr dirty="0"/>
          </a:p>
          <a:p>
            <a:r>
              <a:rPr dirty="0"/>
              <a:t>Latest research on the best way to formulate option-posing questions:  Was it A or B </a:t>
            </a:r>
            <a:r>
              <a:rPr u="sng" dirty="0"/>
              <a:t>or something else</a:t>
            </a:r>
            <a:r>
              <a:rPr dirty="0"/>
              <a:t>? – </a:t>
            </a:r>
            <a:r>
              <a:rPr lang="en-US" dirty="0"/>
              <a:t>gives the</a:t>
            </a:r>
            <a:r>
              <a:rPr dirty="0"/>
              <a:t> </a:t>
            </a:r>
            <a:r>
              <a:rPr lang="en-US" dirty="0"/>
              <a:t>person</a:t>
            </a:r>
            <a:r>
              <a:rPr dirty="0"/>
              <a:t> opportunity to choose an option other than what interviewer has provided which can be too limited or inaccurate.</a:t>
            </a:r>
          </a:p>
          <a:p>
            <a:r>
              <a:rPr dirty="0"/>
              <a:t>      “Was it in the bedroom or bathroom or somewhere else?”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p:cNvSpPr>
            <a:spLocks noGrp="1" noRot="1" noChangeAspect="1"/>
          </p:cNvSpPr>
          <p:nvPr>
            <p:ph type="sldImg"/>
          </p:nvPr>
        </p:nvSpPr>
        <p:spPr>
          <a:prstGeom prst="rect">
            <a:avLst/>
          </a:prstGeom>
        </p:spPr>
        <p:txBody>
          <a:bodyPr/>
          <a:lstStyle/>
          <a:p>
            <a:endParaRPr/>
          </a:p>
        </p:txBody>
      </p:sp>
      <p:sp>
        <p:nvSpPr>
          <p:cNvPr id="344" name="Shape 344"/>
          <p:cNvSpPr>
            <a:spLocks noGrp="1"/>
          </p:cNvSpPr>
          <p:nvPr>
            <p:ph type="body" sz="quarter" idx="1"/>
          </p:nvPr>
        </p:nvSpPr>
        <p:spPr>
          <a:prstGeom prst="rect">
            <a:avLst/>
          </a:prstGeom>
        </p:spPr>
        <p:txBody>
          <a:bodyPr/>
          <a:lstStyle/>
          <a:p>
            <a:r>
              <a:rPr dirty="0"/>
              <a:t>Open-ended / tell me more questions yield more information from children in forensic interviews.</a:t>
            </a:r>
          </a:p>
          <a:p>
            <a:endParaRPr dirty="0"/>
          </a:p>
          <a:p>
            <a:r>
              <a:rPr dirty="0"/>
              <a:t>Some argue that younger children are unable to respond to open-ended questions = This data shows that younger children provided more than twice as many details when asked open-ended questions.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noRot="1" noChangeAspect="1"/>
          </p:cNvSpPr>
          <p:nvPr>
            <p:ph type="sldImg"/>
          </p:nvPr>
        </p:nvSpPr>
        <p:spPr>
          <a:prstGeom prst="rect">
            <a:avLst/>
          </a:prstGeom>
        </p:spPr>
        <p:txBody>
          <a:bodyPr/>
          <a:lstStyle/>
          <a:p>
            <a:endParaRPr/>
          </a:p>
        </p:txBody>
      </p:sp>
      <p:sp>
        <p:nvSpPr>
          <p:cNvPr id="351" name="Shape 351"/>
          <p:cNvSpPr>
            <a:spLocks noGrp="1"/>
          </p:cNvSpPr>
          <p:nvPr>
            <p:ph type="body" sz="quarter" idx="1"/>
          </p:nvPr>
        </p:nvSpPr>
        <p:spPr>
          <a:prstGeom prst="rect">
            <a:avLst/>
          </a:prstGeom>
        </p:spPr>
        <p:txBody>
          <a:bodyPr/>
          <a:lstStyle/>
          <a:p>
            <a:r>
              <a:rPr dirty="0"/>
              <a:t>Suggestive questions should not be used in an interview.  </a:t>
            </a:r>
          </a:p>
          <a:p>
            <a:endParaRPr dirty="0"/>
          </a:p>
          <a:p>
            <a:r>
              <a:rPr dirty="0"/>
              <a:t>Responses to suggestive questions are not reliable as the interviewer has introduced details not mentioned by the </a:t>
            </a:r>
            <a:r>
              <a:rPr lang="en-US" dirty="0"/>
              <a:t>person</a:t>
            </a:r>
            <a:r>
              <a:rPr dirty="0"/>
              <a:t> and has implied or “suggested” that a specific response is expected.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noRot="1" noChangeAspect="1"/>
          </p:cNvSpPr>
          <p:nvPr>
            <p:ph type="sldImg"/>
          </p:nvPr>
        </p:nvSpPr>
        <p:spPr>
          <a:prstGeom prst="rect">
            <a:avLst/>
          </a:prstGeom>
        </p:spPr>
        <p:txBody>
          <a:bodyPr/>
          <a:lstStyle/>
          <a:p>
            <a:endParaRPr/>
          </a:p>
        </p:txBody>
      </p:sp>
      <p:sp>
        <p:nvSpPr>
          <p:cNvPr id="358" name="Shape 358"/>
          <p:cNvSpPr>
            <a:spLocks noGrp="1"/>
          </p:cNvSpPr>
          <p:nvPr>
            <p:ph type="body" sz="quarter" idx="1"/>
          </p:nvPr>
        </p:nvSpPr>
        <p:spPr>
          <a:prstGeom prst="rect">
            <a:avLst/>
          </a:prstGeom>
        </p:spPr>
        <p:txBody>
          <a:bodyPr/>
          <a:lstStyle/>
          <a:p>
            <a:r>
              <a:rPr dirty="0"/>
              <a:t>A </a:t>
            </a:r>
            <a:r>
              <a:rPr lang="en-US" dirty="0" err="1"/>
              <a:t>peson</a:t>
            </a:r>
            <a:r>
              <a:rPr dirty="0"/>
              <a:t> has just disclosed that Sam touched his privates in the bedroom.</a:t>
            </a:r>
            <a:endParaRPr lang="en-US" dirty="0"/>
          </a:p>
          <a:p>
            <a:endParaRPr dirty="0"/>
          </a:p>
          <a:p>
            <a:r>
              <a:rPr dirty="0"/>
              <a:t>This exercise lists 8 possible interviewer questions in response to that disclosure.  Have students identify the questions type for each of the 8 listed responses.</a:t>
            </a:r>
          </a:p>
          <a:p>
            <a:pPr>
              <a:defRPr sz="1000" b="1"/>
            </a:pPr>
            <a:endParaRPr dirty="0"/>
          </a:p>
          <a:p>
            <a:pPr>
              <a:spcBef>
                <a:spcPts val="303"/>
              </a:spcBef>
              <a:defRPr sz="1000" b="1"/>
            </a:pPr>
            <a:r>
              <a:rPr dirty="0"/>
              <a:t>“Tell me everything about that.” </a:t>
            </a:r>
          </a:p>
          <a:p>
            <a:pPr>
              <a:spcBef>
                <a:spcPts val="303"/>
              </a:spcBef>
              <a:defRPr sz="1000"/>
            </a:pPr>
            <a:r>
              <a:rPr dirty="0"/>
              <a:t>Open-ended invitation/General Invitation	</a:t>
            </a:r>
          </a:p>
          <a:p>
            <a:pPr>
              <a:spcBef>
                <a:spcPts val="303"/>
              </a:spcBef>
              <a:defRPr sz="1000" b="1"/>
            </a:pPr>
            <a:r>
              <a:rPr dirty="0"/>
              <a:t>“Tell me everything that happened from the time you went into the bedroom until the time you left.”</a:t>
            </a:r>
          </a:p>
          <a:p>
            <a:pPr>
              <a:spcBef>
                <a:spcPts val="303"/>
              </a:spcBef>
              <a:defRPr sz="1000"/>
            </a:pPr>
            <a:r>
              <a:rPr dirty="0"/>
              <a:t>Open-ended invitation/Time Segmentation</a:t>
            </a:r>
          </a:p>
          <a:p>
            <a:pPr>
              <a:spcBef>
                <a:spcPts val="303"/>
              </a:spcBef>
              <a:defRPr sz="1000" b="1"/>
            </a:pPr>
            <a:r>
              <a:rPr dirty="0"/>
              <a:t>“And then what was the very next thing that happened?”</a:t>
            </a:r>
          </a:p>
          <a:p>
            <a:pPr>
              <a:spcBef>
                <a:spcPts val="303"/>
              </a:spcBef>
              <a:defRPr sz="1000"/>
            </a:pPr>
            <a:r>
              <a:rPr dirty="0"/>
              <a:t>Open-ended invitation/General Invitation</a:t>
            </a:r>
          </a:p>
          <a:p>
            <a:pPr>
              <a:spcBef>
                <a:spcPts val="303"/>
              </a:spcBef>
              <a:defRPr sz="1000" b="1"/>
            </a:pPr>
            <a:r>
              <a:rPr dirty="0"/>
              <a:t>“You said you were in the bedroom, tell me everything about that.”</a:t>
            </a:r>
          </a:p>
          <a:p>
            <a:pPr>
              <a:spcBef>
                <a:spcPts val="303"/>
              </a:spcBef>
              <a:defRPr sz="1000"/>
            </a:pPr>
            <a:r>
              <a:rPr dirty="0"/>
              <a:t>Open-ended invitation/Cued Recall</a:t>
            </a:r>
          </a:p>
          <a:p>
            <a:pPr>
              <a:spcBef>
                <a:spcPts val="303"/>
              </a:spcBef>
              <a:defRPr sz="1000" b="1"/>
            </a:pPr>
            <a:r>
              <a:rPr dirty="0"/>
              <a:t>“Sam touched your private in the bedroom.”</a:t>
            </a:r>
          </a:p>
          <a:p>
            <a:pPr>
              <a:spcBef>
                <a:spcPts val="303"/>
              </a:spcBef>
              <a:defRPr sz="1000"/>
            </a:pPr>
            <a:r>
              <a:rPr dirty="0"/>
              <a:t>Facilitator</a:t>
            </a:r>
          </a:p>
          <a:p>
            <a:pPr>
              <a:spcBef>
                <a:spcPts val="303"/>
              </a:spcBef>
              <a:defRPr sz="1000" b="1"/>
            </a:pPr>
            <a:r>
              <a:rPr dirty="0"/>
              <a:t>“What bedroom were you in?”</a:t>
            </a:r>
          </a:p>
          <a:p>
            <a:pPr>
              <a:spcBef>
                <a:spcPts val="303"/>
              </a:spcBef>
              <a:defRPr sz="1000"/>
            </a:pPr>
            <a:r>
              <a:rPr dirty="0"/>
              <a:t>Direct/Focused Question</a:t>
            </a:r>
          </a:p>
          <a:p>
            <a:pPr>
              <a:spcBef>
                <a:spcPts val="303"/>
              </a:spcBef>
              <a:defRPr sz="1000" b="1"/>
            </a:pPr>
            <a:r>
              <a:rPr dirty="0"/>
              <a:t>“Do you remember if it was daytime or nighttime?”</a:t>
            </a:r>
          </a:p>
          <a:p>
            <a:pPr>
              <a:spcBef>
                <a:spcPts val="303"/>
              </a:spcBef>
              <a:defRPr sz="1000"/>
            </a:pPr>
            <a:r>
              <a:rPr dirty="0"/>
              <a:t>Option-posing/Leading</a:t>
            </a:r>
          </a:p>
          <a:p>
            <a:pPr>
              <a:spcBef>
                <a:spcPts val="303"/>
              </a:spcBef>
              <a:defRPr sz="1000" b="1"/>
            </a:pPr>
            <a:r>
              <a:rPr dirty="0"/>
              <a:t>“He made you scared, didn’t he?”</a:t>
            </a:r>
          </a:p>
          <a:p>
            <a:pPr>
              <a:spcBef>
                <a:spcPts val="303"/>
              </a:spcBef>
              <a:defRPr sz="1000"/>
            </a:pPr>
            <a:r>
              <a:rPr dirty="0"/>
              <a:t>Suggestive Question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goals and objectives of a forensic interview in the investigative process.</a:t>
            </a:r>
          </a:p>
        </p:txBody>
      </p:sp>
    </p:spTree>
    <p:extLst>
      <p:ext uri="{BB962C8B-B14F-4D97-AF65-F5344CB8AC3E}">
        <p14:creationId xmlns:p14="http://schemas.microsoft.com/office/powerpoint/2010/main" val="36113696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noRot="1" noChangeAspect="1"/>
          </p:cNvSpPr>
          <p:nvPr>
            <p:ph type="sldImg"/>
          </p:nvPr>
        </p:nvSpPr>
        <p:spPr>
          <a:prstGeom prst="rect">
            <a:avLst/>
          </a:prstGeom>
        </p:spPr>
        <p:txBody>
          <a:bodyPr/>
          <a:lstStyle/>
          <a:p>
            <a:endParaRPr/>
          </a:p>
        </p:txBody>
      </p:sp>
      <p:sp>
        <p:nvSpPr>
          <p:cNvPr id="365" name="Shape 365"/>
          <p:cNvSpPr>
            <a:spLocks noGrp="1"/>
          </p:cNvSpPr>
          <p:nvPr>
            <p:ph type="body" sz="quarter" idx="1"/>
          </p:nvPr>
        </p:nvSpPr>
        <p:spPr>
          <a:prstGeom prst="rect">
            <a:avLst/>
          </a:prstGeom>
        </p:spPr>
        <p:txBody>
          <a:bodyPr/>
          <a:lstStyle/>
          <a:p>
            <a:r>
              <a:rPr dirty="0"/>
              <a:t>A </a:t>
            </a:r>
            <a:r>
              <a:rPr lang="en-US" dirty="0"/>
              <a:t>person</a:t>
            </a:r>
            <a:r>
              <a:rPr dirty="0"/>
              <a:t> has just disclosed that Ann locked him in a shed and made him do nasty things.</a:t>
            </a:r>
            <a:endParaRPr lang="en-US" dirty="0"/>
          </a:p>
          <a:p>
            <a:endParaRPr dirty="0"/>
          </a:p>
          <a:p>
            <a:r>
              <a:rPr dirty="0"/>
              <a:t>This exercise lists 7 possible interviewer questions in response to that disclosure.  Have students identify the questions type for each of the 7 listed responses.</a:t>
            </a:r>
          </a:p>
          <a:p>
            <a:endParaRPr dirty="0"/>
          </a:p>
          <a:p>
            <a:pPr>
              <a:spcBef>
                <a:spcPts val="303"/>
              </a:spcBef>
              <a:defRPr sz="1000" b="1"/>
            </a:pPr>
            <a:r>
              <a:rPr dirty="0"/>
              <a:t>“What privates did Ann make you touch?”</a:t>
            </a:r>
          </a:p>
          <a:p>
            <a:pPr>
              <a:spcBef>
                <a:spcPts val="303"/>
              </a:spcBef>
              <a:defRPr sz="1000"/>
            </a:pPr>
            <a:r>
              <a:rPr dirty="0"/>
              <a:t>Suggestive Question</a:t>
            </a:r>
          </a:p>
          <a:p>
            <a:pPr>
              <a:spcBef>
                <a:spcPts val="303"/>
              </a:spcBef>
              <a:defRPr sz="1000" b="1"/>
            </a:pPr>
            <a:r>
              <a:rPr dirty="0"/>
              <a:t>“Can you tell me about the nasty things?”</a:t>
            </a:r>
          </a:p>
          <a:p>
            <a:pPr>
              <a:spcBef>
                <a:spcPts val="303"/>
              </a:spcBef>
              <a:defRPr sz="1000"/>
            </a:pPr>
            <a:r>
              <a:rPr dirty="0"/>
              <a:t>Option-posing/Leading Question</a:t>
            </a:r>
          </a:p>
          <a:p>
            <a:pPr>
              <a:spcBef>
                <a:spcPts val="303"/>
              </a:spcBef>
              <a:defRPr sz="1000" b="1"/>
            </a:pPr>
            <a:r>
              <a:rPr dirty="0"/>
              <a:t>“You said Ann made you do nasty things.  Tell me everything about that.”</a:t>
            </a:r>
          </a:p>
          <a:p>
            <a:pPr>
              <a:spcBef>
                <a:spcPts val="303"/>
              </a:spcBef>
              <a:defRPr sz="1000"/>
            </a:pPr>
            <a:r>
              <a:rPr dirty="0"/>
              <a:t>Open-ended invitation/Cued Recall</a:t>
            </a:r>
          </a:p>
          <a:p>
            <a:pPr>
              <a:spcBef>
                <a:spcPts val="303"/>
              </a:spcBef>
              <a:defRPr sz="1000" b="1"/>
            </a:pPr>
            <a:r>
              <a:rPr dirty="0"/>
              <a:t>“Where is the storage shed?”</a:t>
            </a:r>
          </a:p>
          <a:p>
            <a:pPr>
              <a:spcBef>
                <a:spcPts val="303"/>
              </a:spcBef>
              <a:defRPr sz="1000"/>
            </a:pPr>
            <a:r>
              <a:rPr dirty="0"/>
              <a:t>Direct/Focused Question</a:t>
            </a:r>
          </a:p>
          <a:p>
            <a:pPr>
              <a:spcBef>
                <a:spcPts val="303"/>
              </a:spcBef>
              <a:defRPr sz="1000" b="1"/>
            </a:pPr>
            <a:r>
              <a:rPr dirty="0"/>
              <a:t>“Okay.”</a:t>
            </a:r>
          </a:p>
          <a:p>
            <a:pPr>
              <a:spcBef>
                <a:spcPts val="303"/>
              </a:spcBef>
              <a:defRPr sz="1000"/>
            </a:pPr>
            <a:r>
              <a:rPr dirty="0"/>
              <a:t>Facilitator</a:t>
            </a:r>
          </a:p>
          <a:p>
            <a:pPr>
              <a:spcBef>
                <a:spcPts val="303"/>
              </a:spcBef>
              <a:defRPr sz="1000" b="1"/>
            </a:pPr>
            <a:r>
              <a:rPr dirty="0"/>
              <a:t>“Tell me everything that happened from the time you went into the storage shed until the time you left.”</a:t>
            </a:r>
          </a:p>
          <a:p>
            <a:pPr>
              <a:spcBef>
                <a:spcPts val="303"/>
              </a:spcBef>
              <a:defRPr sz="1000"/>
            </a:pPr>
            <a:r>
              <a:rPr dirty="0"/>
              <a:t>Open-ended invitation/Time Segmentation</a:t>
            </a:r>
          </a:p>
          <a:p>
            <a:pPr>
              <a:spcBef>
                <a:spcPts val="303"/>
              </a:spcBef>
              <a:defRPr sz="1000" b="1"/>
            </a:pPr>
            <a:r>
              <a:rPr dirty="0"/>
              <a:t>“Tell me everything about Ann making you do nasty things.”</a:t>
            </a:r>
          </a:p>
          <a:p>
            <a:pPr>
              <a:spcBef>
                <a:spcPts val="303"/>
              </a:spcBef>
              <a:defRPr sz="1000"/>
            </a:pPr>
            <a:r>
              <a:rPr dirty="0"/>
              <a:t>Open-ended invitation/Cued Recall</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noRot="1" noChangeAspect="1"/>
          </p:cNvSpPr>
          <p:nvPr>
            <p:ph type="sldImg"/>
          </p:nvPr>
        </p:nvSpPr>
        <p:spPr>
          <a:prstGeom prst="rect">
            <a:avLst/>
          </a:prstGeom>
        </p:spPr>
        <p:txBody>
          <a:bodyPr/>
          <a:lstStyle/>
          <a:p>
            <a:endParaRPr/>
          </a:p>
        </p:txBody>
      </p:sp>
      <p:sp>
        <p:nvSpPr>
          <p:cNvPr id="372" name="Shape 372"/>
          <p:cNvSpPr>
            <a:spLocks noGrp="1"/>
          </p:cNvSpPr>
          <p:nvPr>
            <p:ph type="body" sz="quarter" idx="1"/>
          </p:nvPr>
        </p:nvSpPr>
        <p:spPr>
          <a:prstGeom prst="rect">
            <a:avLst/>
          </a:prstGeom>
        </p:spPr>
        <p:txBody>
          <a:bodyPr/>
          <a:lstStyle/>
          <a:p>
            <a:r>
              <a:rPr dirty="0"/>
              <a:t>The next two slides are a portion of a transcript taken from interview with 1</a:t>
            </a:r>
            <a:r>
              <a:rPr lang="en-US" dirty="0"/>
              <a:t>8</a:t>
            </a:r>
            <a:r>
              <a:rPr dirty="0"/>
              <a:t> year old female.  </a:t>
            </a:r>
          </a:p>
          <a:p>
            <a:endParaRPr dirty="0"/>
          </a:p>
          <a:p>
            <a:r>
              <a:rPr dirty="0"/>
              <a:t>This example shows how an interviewer can successfully use a combination of open-ended invitations (time-segmentation, general invitation) and facilitators to elicit a lengthy and detailed response from a </a:t>
            </a:r>
            <a:r>
              <a:rPr lang="en-US" dirty="0"/>
              <a:t>person</a:t>
            </a:r>
            <a:r>
              <a:rPr dirty="0"/>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a:spLocks noGrp="1" noRot="1" noChangeAspect="1"/>
          </p:cNvSpPr>
          <p:nvPr>
            <p:ph type="sldImg"/>
          </p:nvPr>
        </p:nvSpPr>
        <p:spPr>
          <a:prstGeom prst="rect">
            <a:avLst/>
          </a:prstGeom>
        </p:spPr>
        <p:txBody>
          <a:bodyPr/>
          <a:lstStyle/>
          <a:p>
            <a:endParaRPr/>
          </a:p>
        </p:txBody>
      </p:sp>
      <p:sp>
        <p:nvSpPr>
          <p:cNvPr id="379" name="Shape 379"/>
          <p:cNvSpPr>
            <a:spLocks noGrp="1"/>
          </p:cNvSpPr>
          <p:nvPr>
            <p:ph type="body" sz="quarter" idx="1"/>
          </p:nvPr>
        </p:nvSpPr>
        <p:spPr>
          <a:prstGeom prst="rect">
            <a:avLst/>
          </a:prstGeom>
        </p:spPr>
        <p:txBody>
          <a:bodyPr/>
          <a:lstStyle/>
          <a:p>
            <a:r>
              <a:rPr dirty="0"/>
              <a:t>Taken from interview with 1</a:t>
            </a:r>
            <a:r>
              <a:rPr lang="en-US" dirty="0"/>
              <a:t>8</a:t>
            </a:r>
            <a:r>
              <a:rPr dirty="0"/>
              <a:t> year old girl (cont’d).</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646686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hape 390"/>
          <p:cNvSpPr>
            <a:spLocks noGrp="1" noRot="1" noChangeAspect="1"/>
          </p:cNvSpPr>
          <p:nvPr>
            <p:ph type="sldImg"/>
          </p:nvPr>
        </p:nvSpPr>
        <p:spPr>
          <a:prstGeom prst="rect">
            <a:avLst/>
          </a:prstGeom>
        </p:spPr>
        <p:txBody>
          <a:bodyPr/>
          <a:lstStyle/>
          <a:p>
            <a:endParaRPr/>
          </a:p>
        </p:txBody>
      </p:sp>
      <p:sp>
        <p:nvSpPr>
          <p:cNvPr id="391" name="Shape 391"/>
          <p:cNvSpPr>
            <a:spLocks noGrp="1"/>
          </p:cNvSpPr>
          <p:nvPr>
            <p:ph type="body" sz="quarter" idx="1"/>
          </p:nvPr>
        </p:nvSpPr>
        <p:spPr>
          <a:prstGeom prst="rect">
            <a:avLst/>
          </a:prstGeom>
        </p:spPr>
        <p:txBody>
          <a:bodyPr/>
          <a:lstStyle/>
          <a:p>
            <a:r>
              <a:rPr dirty="0"/>
              <a:t>Taken from </a:t>
            </a:r>
            <a:r>
              <a:rPr dirty="0" err="1"/>
              <a:t>Amye</a:t>
            </a:r>
            <a:r>
              <a:rPr dirty="0"/>
              <a:t> Warren’s research</a:t>
            </a:r>
          </a:p>
          <a:p>
            <a:endParaRPr dirty="0"/>
          </a:p>
          <a:p>
            <a:r>
              <a:rPr dirty="0"/>
              <a:t>Researchers reviewed over 800 interviews in US &amp; this is what they found = low percentage of good interview practices &amp; high percentage of undesirable interview practices.</a:t>
            </a:r>
          </a:p>
          <a:p>
            <a:endParaRPr dirty="0"/>
          </a:p>
          <a:p>
            <a:r>
              <a:rPr dirty="0"/>
              <a:t>Salt Lake interviews reflect the same numbers.  In looking at our interviews, over half the questions asked were leading or suggestive.</a:t>
            </a:r>
          </a:p>
          <a:p>
            <a:endParaRPr dirty="0"/>
          </a:p>
          <a:p>
            <a:r>
              <a:rPr dirty="0"/>
              <a:t>Other common mistakes among our interviews:  we don’t use the </a:t>
            </a:r>
            <a:r>
              <a:rPr lang="en-US" dirty="0"/>
              <a:t>person’s</a:t>
            </a:r>
            <a:r>
              <a:rPr dirty="0"/>
              <a:t> exact words for their genitals, we ask how many times it happened, we don’t spend time building rapport with </a:t>
            </a:r>
            <a:r>
              <a:rPr lang="en-US" dirty="0"/>
              <a:t>person</a:t>
            </a:r>
            <a:r>
              <a:rPr dirty="0"/>
              <a:t>, move right into truth/lie &amp; body parts, once child discloses we fire questions at the </a:t>
            </a:r>
            <a:r>
              <a:rPr lang="en-US" dirty="0"/>
              <a:t>person</a:t>
            </a:r>
            <a:r>
              <a:rPr dirty="0"/>
              <a:t> instead of allowing them to tell the story, blaming the </a:t>
            </a:r>
            <a:r>
              <a:rPr lang="en-US" dirty="0"/>
              <a:t>person</a:t>
            </a:r>
            <a:r>
              <a:rPr dirty="0"/>
              <a:t> unintentionally, interrupts </a:t>
            </a:r>
            <a:r>
              <a:rPr lang="en-US" dirty="0"/>
              <a:t>person</a:t>
            </a:r>
            <a:r>
              <a:rPr dirty="0"/>
              <a:t>, too many leading questions &amp; asking for definitions of terms (“What is your definition of sex, what is the difference between a truth and a lie”)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prstGeom prst="rect">
            <a:avLst/>
          </a:prstGeom>
        </p:spPr>
        <p:txBody>
          <a:bodyPr/>
          <a:lstStyle/>
          <a:p>
            <a:endParaRPr/>
          </a:p>
        </p:txBody>
      </p:sp>
      <p:sp>
        <p:nvSpPr>
          <p:cNvPr id="399" name="Shape 399"/>
          <p:cNvSpPr>
            <a:spLocks noGrp="1"/>
          </p:cNvSpPr>
          <p:nvPr>
            <p:ph type="body" sz="quarter" idx="1"/>
          </p:nvPr>
        </p:nvSpPr>
        <p:spPr>
          <a:prstGeom prst="rect">
            <a:avLst/>
          </a:prstGeom>
        </p:spPr>
        <p:txBody>
          <a:bodyPr/>
          <a:lstStyle/>
          <a:p>
            <a:pPr>
              <a:spcBef>
                <a:spcPts val="303"/>
              </a:spcBef>
              <a:defRPr sz="1000"/>
            </a:pPr>
            <a:r>
              <a:rPr dirty="0"/>
              <a:t>Experts agree on interview “best practice.”  Found that although investigators agreed on and were trained in these “best practices” (40 hrs. of training, could say what they were supposed to be doing &amp; THOUGHT THEY WERE DOING IT)– the principles did not translate into practice.  The researchers wanted to operationalize best practices so they created written, structured guidelines.  Their goal was to have “best practice” principles translate into practice.  The bullets listed above are what researchers were hoping to accomplish by drafting these guidelines.</a:t>
            </a:r>
          </a:p>
          <a:p>
            <a:pPr>
              <a:defRPr sz="1000"/>
            </a:pPr>
            <a:endParaRPr dirty="0"/>
          </a:p>
          <a:p>
            <a:pPr>
              <a:spcBef>
                <a:spcPts val="303"/>
              </a:spcBef>
              <a:defRPr sz="1000"/>
            </a:pPr>
            <a:r>
              <a:rPr dirty="0"/>
              <a:t>Once guidelines were written – NICHD researchers wanted to test them out.  They contacted the Salt Lake City CJC and research on these guidelines began.</a:t>
            </a:r>
          </a:p>
          <a:p>
            <a:pPr>
              <a:defRPr sz="1000"/>
            </a:pPr>
            <a:endParaRPr dirty="0"/>
          </a:p>
          <a:p>
            <a:r>
              <a:rPr dirty="0"/>
              <a:t>Phase 1 </a:t>
            </a:r>
          </a:p>
          <a:p>
            <a:pPr>
              <a:spcBef>
                <a:spcPts val="303"/>
              </a:spcBef>
              <a:defRPr sz="1000"/>
            </a:pPr>
            <a:r>
              <a:rPr dirty="0"/>
              <a:t>-Experienced interviewers from Salt Lake City Police Department and Sandy Police Department agreed to use the guidelines in their interviews with children and submit the transcripts to researchers at NICHD.  Researchers evaluated and analyzed each interview – counting and identifying each question asked and the child’s response to each question.  The results of these interviews were compared with interviews conducted by detectives from these same departments prior to involvement in the research.</a:t>
            </a:r>
          </a:p>
          <a:p>
            <a:pPr>
              <a:defRPr sz="1000"/>
            </a:pPr>
            <a:endParaRPr dirty="0"/>
          </a:p>
          <a:p>
            <a:r>
              <a:rPr dirty="0"/>
              <a:t>Phase 2</a:t>
            </a:r>
          </a:p>
          <a:p>
            <a:pPr>
              <a:defRPr sz="1000"/>
            </a:pPr>
            <a:r>
              <a:rPr dirty="0"/>
              <a:t>-New detectives from Salt Lake City Police Department, Sandy Police Department, Sheriff’s Office agreed to use the guidelines in their interviews with children.  Interviews were submitted to researchers at NICHD who evaluated and analyzed questions and responses.  </a:t>
            </a:r>
          </a:p>
          <a:p>
            <a:endParaRPr dirty="0"/>
          </a:p>
          <a:p>
            <a:pPr>
              <a:spcBef>
                <a:spcPts val="303"/>
              </a:spcBef>
              <a:defRPr sz="1000"/>
            </a:pPr>
            <a:r>
              <a:rPr dirty="0"/>
              <a:t>The research yielded positive results showing that forensic interviewers using these guidelines are significantly more likely to follow best practice guidelines.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noRot="1" noChangeAspect="1"/>
          </p:cNvSpPr>
          <p:nvPr>
            <p:ph type="sldImg"/>
          </p:nvPr>
        </p:nvSpPr>
        <p:spPr>
          <a:prstGeom prst="rect">
            <a:avLst/>
          </a:prstGeom>
        </p:spPr>
        <p:txBody>
          <a:bodyPr/>
          <a:lstStyle/>
          <a:p>
            <a:endParaRPr/>
          </a:p>
        </p:txBody>
      </p:sp>
      <p:sp>
        <p:nvSpPr>
          <p:cNvPr id="406" name="Shape 406"/>
          <p:cNvSpPr>
            <a:spLocks noGrp="1"/>
          </p:cNvSpPr>
          <p:nvPr>
            <p:ph type="body" sz="quarter" idx="1"/>
          </p:nvPr>
        </p:nvSpPr>
        <p:spPr>
          <a:prstGeom prst="rect">
            <a:avLst/>
          </a:prstGeom>
        </p:spPr>
        <p:txBody>
          <a:bodyPr/>
          <a:lstStyle/>
          <a:p>
            <a:r>
              <a:t>Phase 1 </a:t>
            </a:r>
          </a:p>
          <a:p>
            <a:r>
              <a:t>(experienced interviewers so we could compare pre &amp; post interviews)</a:t>
            </a:r>
          </a:p>
          <a:p>
            <a:endParaRPr/>
          </a:p>
          <a:p>
            <a:pPr>
              <a:defRPr u="sng"/>
            </a:pPr>
            <a:r>
              <a:t>In the disclosure portion of the interview:</a:t>
            </a:r>
            <a:r>
              <a:rPr u="none"/>
              <a:t>  </a:t>
            </a:r>
          </a:p>
          <a:p>
            <a:pPr>
              <a:defRPr b="1"/>
            </a:pPr>
            <a:r>
              <a:t>Invitations</a:t>
            </a:r>
            <a:r>
              <a:rPr b="0"/>
              <a:t> (which should be utilized first &amp; most often) </a:t>
            </a:r>
          </a:p>
          <a:p>
            <a:r>
              <a:t>increased from 7 % to 44%! </a:t>
            </a:r>
          </a:p>
          <a:p>
            <a:endParaRPr/>
          </a:p>
          <a:p>
            <a:r>
              <a:t> </a:t>
            </a:r>
            <a:r>
              <a:rPr b="1"/>
              <a:t>Suggestive questions</a:t>
            </a:r>
            <a:r>
              <a:t> (should be utilized least often if ever) decreased from 11% to 3%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hape 412"/>
          <p:cNvSpPr>
            <a:spLocks noGrp="1" noRot="1" noChangeAspect="1"/>
          </p:cNvSpPr>
          <p:nvPr>
            <p:ph type="sldImg"/>
          </p:nvPr>
        </p:nvSpPr>
        <p:spPr>
          <a:prstGeom prst="rect">
            <a:avLst/>
          </a:prstGeom>
        </p:spPr>
        <p:txBody>
          <a:bodyPr/>
          <a:lstStyle/>
          <a:p>
            <a:endParaRPr/>
          </a:p>
        </p:txBody>
      </p:sp>
      <p:sp>
        <p:nvSpPr>
          <p:cNvPr id="413" name="Shape 413"/>
          <p:cNvSpPr>
            <a:spLocks noGrp="1"/>
          </p:cNvSpPr>
          <p:nvPr>
            <p:ph type="body" sz="quarter" idx="1"/>
          </p:nvPr>
        </p:nvSpPr>
        <p:spPr>
          <a:prstGeom prst="rect">
            <a:avLst/>
          </a:prstGeom>
        </p:spPr>
        <p:txBody>
          <a:bodyPr/>
          <a:lstStyle/>
          <a:p>
            <a:r>
              <a:t>Using interview guidelines – During the disclosure 80% of information obtained from the children was in response to open ended questions.  Shows us that the narrative elaboration training worked.</a:t>
            </a:r>
          </a:p>
          <a:p>
            <a:endParaRPr/>
          </a:p>
          <a:p>
            <a:r>
              <a:t>Leading &amp; suggestive questions – 32% asked by interviewer during disclosure phase BUT only 20% response rate from the children.  Show us that ground rules worked, even though we might want to know things child hasn’t spontaneously provided they might not be able to tell us &amp; if they do you have to consider how accurate the information is.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Shape 419"/>
          <p:cNvSpPr>
            <a:spLocks noGrp="1" noRot="1" noChangeAspect="1"/>
          </p:cNvSpPr>
          <p:nvPr>
            <p:ph type="sldImg"/>
          </p:nvPr>
        </p:nvSpPr>
        <p:spPr>
          <a:prstGeom prst="rect">
            <a:avLst/>
          </a:prstGeom>
        </p:spPr>
        <p:txBody>
          <a:bodyPr/>
          <a:lstStyle/>
          <a:p>
            <a:endParaRPr/>
          </a:p>
        </p:txBody>
      </p:sp>
      <p:sp>
        <p:nvSpPr>
          <p:cNvPr id="420" name="Shape 420"/>
          <p:cNvSpPr>
            <a:spLocks noGrp="1"/>
          </p:cNvSpPr>
          <p:nvPr>
            <p:ph type="body" sz="quarter" idx="1"/>
          </p:nvPr>
        </p:nvSpPr>
        <p:spPr>
          <a:prstGeom prst="rect">
            <a:avLst/>
          </a:prstGeom>
        </p:spPr>
        <p:txBody>
          <a:bodyPr/>
          <a:lstStyle/>
          <a:p>
            <a:r>
              <a:t>Phase 2 </a:t>
            </a:r>
          </a:p>
          <a:p>
            <a:r>
              <a:t>(new investigators with no experience/training)</a:t>
            </a:r>
          </a:p>
          <a:p>
            <a:endParaRPr/>
          </a:p>
          <a:p>
            <a:r>
              <a:t>Again 80% of information obtained from kids was in response to open ended questions (4 year olds are included in the sample – they can do it too!)</a:t>
            </a:r>
          </a:p>
          <a:p>
            <a:endParaRPr/>
          </a:p>
          <a:p>
            <a:r>
              <a:t>Chart does not demonstrate major difference between Phase 1 &amp; 2 interviews = Timing – leading or suggestive questions were asked much later in the interviews in Phase 2 = less contamination.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a:spLocks noGrp="1" noRot="1" noChangeAspect="1"/>
          </p:cNvSpPr>
          <p:nvPr>
            <p:ph type="sldImg"/>
          </p:nvPr>
        </p:nvSpPr>
        <p:spPr>
          <a:prstGeom prst="rect">
            <a:avLst/>
          </a:prstGeom>
        </p:spPr>
        <p:txBody>
          <a:bodyPr/>
          <a:lstStyle/>
          <a:p>
            <a:endParaRPr/>
          </a:p>
        </p:txBody>
      </p:sp>
      <p:sp>
        <p:nvSpPr>
          <p:cNvPr id="428" name="Shape 428"/>
          <p:cNvSpPr>
            <a:spLocks noGrp="1"/>
          </p:cNvSpPr>
          <p:nvPr>
            <p:ph type="body" sz="quarter" idx="1"/>
          </p:nvPr>
        </p:nvSpPr>
        <p:spPr>
          <a:prstGeom prst="rect">
            <a:avLst/>
          </a:prstGeom>
        </p:spPr>
        <p:txBody>
          <a:bodyPr/>
          <a:lstStyle/>
          <a:p>
            <a:r>
              <a:t>Phase 1 - Research Results</a:t>
            </a:r>
          </a:p>
          <a:p>
            <a:endParaRPr/>
          </a:p>
          <a:p>
            <a:r>
              <a:t>In interviews using these guidelines – </a:t>
            </a:r>
          </a:p>
          <a:p>
            <a:r>
              <a:t>In 89% of interviews examined for the study, children made first mention of abuse in response to open-ended questions.</a:t>
            </a:r>
          </a:p>
          <a:p>
            <a:endParaRPr/>
          </a:p>
          <a:p>
            <a:r>
              <a:t>In interviews not using these guidelines – </a:t>
            </a:r>
          </a:p>
          <a:p>
            <a:r>
              <a:t>In 36% of cases, children made first report of abuse in response to open-ended questions.  That means that 64% of the time, children made first mention of abuse in response to more problematic leading/suggestive questions.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Originally designed for the Child Forensic Interview.  After practicing this model it became obvious that these principles apply to interviewing victims of all ages.</a:t>
            </a:r>
          </a:p>
        </p:txBody>
      </p:sp>
    </p:spTree>
    <p:extLst>
      <p:ext uri="{BB962C8B-B14F-4D97-AF65-F5344CB8AC3E}">
        <p14:creationId xmlns:p14="http://schemas.microsoft.com/office/powerpoint/2010/main" val="1414343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a:spLocks noGrp="1" noRot="1" noChangeAspect="1"/>
          </p:cNvSpPr>
          <p:nvPr>
            <p:ph type="sldImg"/>
          </p:nvPr>
        </p:nvSpPr>
        <p:spPr>
          <a:prstGeom prst="rect">
            <a:avLst/>
          </a:prstGeom>
        </p:spPr>
        <p:txBody>
          <a:bodyPr/>
          <a:lstStyle/>
          <a:p>
            <a:endParaRPr/>
          </a:p>
        </p:txBody>
      </p:sp>
      <p:sp>
        <p:nvSpPr>
          <p:cNvPr id="436" name="Shape 436"/>
          <p:cNvSpPr>
            <a:spLocks noGrp="1"/>
          </p:cNvSpPr>
          <p:nvPr>
            <p:ph type="body" sz="quarter" idx="1"/>
          </p:nvPr>
        </p:nvSpPr>
        <p:spPr>
          <a:prstGeom prst="rect">
            <a:avLst/>
          </a:prstGeom>
        </p:spPr>
        <p:txBody>
          <a:bodyPr/>
          <a:lstStyle/>
          <a:p>
            <a:r>
              <a:rPr dirty="0"/>
              <a:t>Research Findings</a:t>
            </a:r>
          </a:p>
          <a:p>
            <a:endParaRPr dirty="0"/>
          </a:p>
          <a:p>
            <a:r>
              <a:rPr dirty="0"/>
              <a:t>Young children can (and do) provide detailed responses to open-ended questions.  These guidelines work when interviewing young children.</a:t>
            </a:r>
          </a:p>
          <a:p>
            <a:endParaRPr dirty="0"/>
          </a:p>
          <a:p>
            <a:r>
              <a:rPr dirty="0"/>
              <a:t>How you interview children is more important than the gender of the interviewer.</a:t>
            </a:r>
          </a:p>
          <a:p>
            <a:endParaRPr dirty="0"/>
          </a:p>
          <a:p>
            <a:r>
              <a:rPr dirty="0"/>
              <a:t>Event/action based cues “tell me more about the touching” were always more effective with 4-7 year </a:t>
            </a:r>
            <a:r>
              <a:rPr dirty="0" err="1"/>
              <a:t>olds</a:t>
            </a:r>
            <a:r>
              <a:rPr dirty="0"/>
              <a:t> than non-event or time segmenting cues.</a:t>
            </a:r>
          </a:p>
          <a:p>
            <a:endParaRPr dirty="0"/>
          </a:p>
          <a:p>
            <a:r>
              <a:rPr dirty="0"/>
              <a:t>Time segmentation is very effective with 8 year </a:t>
            </a:r>
            <a:r>
              <a:rPr dirty="0" err="1"/>
              <a:t>olds</a:t>
            </a:r>
            <a:r>
              <a:rPr dirty="0"/>
              <a:t>.</a:t>
            </a:r>
          </a:p>
          <a:p>
            <a:endParaRPr dirty="0"/>
          </a:p>
          <a:p>
            <a:r>
              <a:rPr dirty="0"/>
              <a:t>When general invitations appear to be ineffective “and then what happened” cued invitations “you said he touched your vagina, tell me more about that” are productive alternatives to risky focused questions like “did he put his finger in your vagina?”</a:t>
            </a:r>
            <a:endParaRPr lang="en-US" dirty="0"/>
          </a:p>
          <a:p>
            <a:endParaRPr lang="en-US" dirty="0"/>
          </a:p>
          <a:p>
            <a:r>
              <a:rPr lang="en-US" dirty="0"/>
              <a:t>The above described information that was originally determined in the Salt Lake City research proves to be true when dealing with older children and young adults in an academic setting.</a:t>
            </a: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introduction of the Guidelines.  It is important to recognize that these are “Guidelines”  This is not to be considered a protocol or a set script of what has to adhered to during an interview</a:t>
            </a:r>
          </a:p>
        </p:txBody>
      </p:sp>
    </p:spTree>
    <p:extLst>
      <p:ext uri="{BB962C8B-B14F-4D97-AF65-F5344CB8AC3E}">
        <p14:creationId xmlns:p14="http://schemas.microsoft.com/office/powerpoint/2010/main" val="17664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documents the name of the complainant, the date, as well as the venue where the interview is taking place.</a:t>
            </a:r>
          </a:p>
        </p:txBody>
      </p:sp>
    </p:spTree>
    <p:extLst>
      <p:ext uri="{BB962C8B-B14F-4D97-AF65-F5344CB8AC3E}">
        <p14:creationId xmlns:p14="http://schemas.microsoft.com/office/powerpoint/2010/main" val="27020862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Shape 467"/>
          <p:cNvSpPr>
            <a:spLocks noGrp="1" noRot="1" noChangeAspect="1"/>
          </p:cNvSpPr>
          <p:nvPr>
            <p:ph type="sldImg"/>
          </p:nvPr>
        </p:nvSpPr>
        <p:spPr>
          <a:prstGeom prst="rect">
            <a:avLst/>
          </a:prstGeom>
        </p:spPr>
        <p:txBody>
          <a:bodyPr/>
          <a:lstStyle/>
          <a:p>
            <a:endParaRPr/>
          </a:p>
        </p:txBody>
      </p:sp>
      <p:sp>
        <p:nvSpPr>
          <p:cNvPr id="468" name="Shape 468"/>
          <p:cNvSpPr>
            <a:spLocks noGrp="1"/>
          </p:cNvSpPr>
          <p:nvPr>
            <p:ph type="body" sz="quarter" idx="1"/>
          </p:nvPr>
        </p:nvSpPr>
        <p:spPr>
          <a:prstGeom prst="rect">
            <a:avLst/>
          </a:prstGeom>
        </p:spPr>
        <p:txBody>
          <a:bodyPr/>
          <a:lstStyle/>
          <a:p>
            <a:r>
              <a:rPr dirty="0"/>
              <a:t>Ground rules CAN (bullets listed on slide)…..</a:t>
            </a:r>
          </a:p>
          <a:p>
            <a:endParaRPr dirty="0"/>
          </a:p>
          <a:p>
            <a:r>
              <a:rPr dirty="0"/>
              <a:t>Laboratory research supports the use of instructions as a means of increasing accuracy and decreasing suggestibility</a:t>
            </a:r>
          </a:p>
          <a:p>
            <a:endParaRPr dirty="0"/>
          </a:p>
          <a:p>
            <a:r>
              <a:rPr dirty="0"/>
              <a:t>(Referred to as instructions in other models)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of the Guidelines is designed to make the person feel more comfortable in the interview setting.  This also allows the interviewer to assess the ability of the person to respond in complete thoughts to the questions that will be posed.</a:t>
            </a:r>
          </a:p>
        </p:txBody>
      </p:sp>
    </p:spTree>
    <p:extLst>
      <p:ext uri="{BB962C8B-B14F-4D97-AF65-F5344CB8AC3E}">
        <p14:creationId xmlns:p14="http://schemas.microsoft.com/office/powerpoint/2010/main" val="20821462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450717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hape 485"/>
          <p:cNvSpPr>
            <a:spLocks noGrp="1" noRot="1" noChangeAspect="1"/>
          </p:cNvSpPr>
          <p:nvPr>
            <p:ph type="sldImg"/>
          </p:nvPr>
        </p:nvSpPr>
        <p:spPr>
          <a:prstGeom prst="rect">
            <a:avLst/>
          </a:prstGeom>
        </p:spPr>
        <p:txBody>
          <a:bodyPr/>
          <a:lstStyle/>
          <a:p>
            <a:endParaRPr/>
          </a:p>
        </p:txBody>
      </p:sp>
      <p:sp>
        <p:nvSpPr>
          <p:cNvPr id="486" name="Shape 486"/>
          <p:cNvSpPr>
            <a:spLocks noGrp="1"/>
          </p:cNvSpPr>
          <p:nvPr>
            <p:ph type="body" sz="quarter" idx="1"/>
          </p:nvPr>
        </p:nvSpPr>
        <p:spPr>
          <a:prstGeom prst="rect">
            <a:avLst/>
          </a:prstGeom>
        </p:spPr>
        <p:txBody>
          <a:bodyPr/>
          <a:lstStyle/>
          <a:p>
            <a:r>
              <a:rPr dirty="0"/>
              <a:t>Memory research teaches that memories can be stored as scripts or as episodes.</a:t>
            </a:r>
          </a:p>
          <a:p>
            <a:endParaRPr dirty="0"/>
          </a:p>
          <a:p>
            <a:r>
              <a:rPr dirty="0"/>
              <a:t>Scripted memories may contribute to the understanding of the overall circumstances of the abuse but episodic memories are much more valuable in contributing specific details</a:t>
            </a:r>
          </a:p>
          <a:p>
            <a:pPr>
              <a:defRPr sz="800"/>
            </a:pPr>
            <a:endParaRPr dirty="0"/>
          </a:p>
          <a:p>
            <a:pPr>
              <a:defRPr u="sng"/>
            </a:pPr>
            <a:r>
              <a:rPr dirty="0"/>
              <a:t>Scripted Memory – non-abuse related</a:t>
            </a:r>
          </a:p>
          <a:p>
            <a:pPr>
              <a:spcBef>
                <a:spcPts val="303"/>
              </a:spcBef>
              <a:defRPr sz="1000"/>
            </a:pPr>
            <a:r>
              <a:rPr dirty="0"/>
              <a:t>-On the fourth of July, I usually go with my family to Lacey park.  We always have fried chicken and homemade peach ice cream.  The young kids usually bring their red, white, and blue decorated bikes and ride around the park.  Of course, when it gets dark, we’d always watch the fireworks.</a:t>
            </a:r>
          </a:p>
          <a:p>
            <a:pPr>
              <a:spcBef>
                <a:spcPts val="303"/>
              </a:spcBef>
              <a:defRPr sz="1000"/>
            </a:pPr>
            <a:r>
              <a:rPr dirty="0"/>
              <a:t>-A lot of fourth of July memories are lumped together.  Not a lot of specific detail.  You can tell scripted by use of “would, always, usually.”</a:t>
            </a:r>
            <a:endParaRPr lang="en-US" dirty="0"/>
          </a:p>
          <a:p>
            <a:pPr>
              <a:spcBef>
                <a:spcPts val="303"/>
              </a:spcBef>
              <a:defRPr sz="1000"/>
            </a:pPr>
            <a:endParaRPr dirty="0"/>
          </a:p>
          <a:p>
            <a:pPr>
              <a:defRPr u="sng"/>
            </a:pPr>
            <a:r>
              <a:rPr dirty="0"/>
              <a:t>Episodic – non-abuse related</a:t>
            </a:r>
          </a:p>
          <a:p>
            <a:pPr>
              <a:spcBef>
                <a:spcPts val="303"/>
              </a:spcBef>
              <a:defRPr sz="1000"/>
            </a:pPr>
            <a:r>
              <a:rPr dirty="0"/>
              <a:t>One fourth of July in 1982 – I remember because my sister was 8 years old.  We went to Lacey Park.  Soon after the fireworks began an ash fell into my sister’s eye.  She started crying.  My dad started taking her to the car.  We had to pack up quickly and run to the car.  We drove to the emergency room at the hospital in Pasadena.  We sat in the waiting room while the doctor fixed my sister’s eye.</a:t>
            </a:r>
          </a:p>
          <a:p>
            <a:pPr>
              <a:spcBef>
                <a:spcPts val="303"/>
              </a:spcBef>
              <a:defRPr sz="1000"/>
            </a:pPr>
            <a:r>
              <a:rPr dirty="0"/>
              <a:t>-A specific fourth of July memory.  More specific detail.  </a:t>
            </a:r>
          </a:p>
          <a:p>
            <a:pPr>
              <a:defRPr u="sng"/>
            </a:pPr>
            <a:endParaRPr lang="en-US" dirty="0"/>
          </a:p>
          <a:p>
            <a:pPr>
              <a:defRPr u="sng"/>
            </a:pPr>
            <a:r>
              <a:rPr dirty="0"/>
              <a:t>Scripted Memory – abuse related</a:t>
            </a:r>
            <a:endParaRPr lang="en-US" dirty="0"/>
          </a:p>
          <a:p>
            <a:pPr>
              <a:defRPr u="sng"/>
            </a:pPr>
            <a:endParaRPr dirty="0"/>
          </a:p>
          <a:p>
            <a:r>
              <a:rPr dirty="0"/>
              <a:t>He’s  always mad at me.  He yells at me and hits me.  He’s usually drunk when he hits me.  </a:t>
            </a:r>
          </a:p>
          <a:p>
            <a:pPr>
              <a:defRPr u="sng"/>
            </a:pPr>
            <a:endParaRPr lang="en-US" dirty="0"/>
          </a:p>
          <a:p>
            <a:pPr>
              <a:defRPr u="sng"/>
            </a:pPr>
            <a:r>
              <a:rPr dirty="0"/>
              <a:t>Episodic – non-abuse related</a:t>
            </a:r>
            <a:endParaRPr lang="en-US" dirty="0"/>
          </a:p>
          <a:p>
            <a:pPr>
              <a:defRPr u="sng"/>
            </a:pPr>
            <a:endParaRPr dirty="0"/>
          </a:p>
          <a:p>
            <a:r>
              <a:rPr dirty="0"/>
              <a:t>Last Friday, grades came out.  When I got home from school my dad started yelling at me saying I was stupid.  I could tell he was drunk.  I tried to go around him to go to my room, but he grabbed my arm and then punched me in the face.  </a:t>
            </a:r>
          </a:p>
          <a:p>
            <a:endParaRPr dirty="0"/>
          </a:p>
          <a:p>
            <a:r>
              <a:rPr dirty="0"/>
              <a:t>Which is more valuable to you as an investigator?</a:t>
            </a:r>
          </a:p>
          <a:p>
            <a:endParaRPr lang="en-US" dirty="0"/>
          </a:p>
          <a:p>
            <a:r>
              <a:rPr dirty="0"/>
              <a:t>Episod</a:t>
            </a:r>
            <a:r>
              <a:rPr lang="en-US" dirty="0"/>
              <a:t>ic</a:t>
            </a:r>
            <a:r>
              <a:rPr dirty="0"/>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Shape 492"/>
          <p:cNvSpPr>
            <a:spLocks noGrp="1" noRot="1" noChangeAspect="1"/>
          </p:cNvSpPr>
          <p:nvPr>
            <p:ph type="sldImg"/>
          </p:nvPr>
        </p:nvSpPr>
        <p:spPr>
          <a:prstGeom prst="rect">
            <a:avLst/>
          </a:prstGeom>
        </p:spPr>
        <p:txBody>
          <a:bodyPr/>
          <a:lstStyle/>
          <a:p>
            <a:endParaRPr/>
          </a:p>
        </p:txBody>
      </p:sp>
      <p:sp>
        <p:nvSpPr>
          <p:cNvPr id="493" name="Shape 493"/>
          <p:cNvSpPr>
            <a:spLocks noGrp="1"/>
          </p:cNvSpPr>
          <p:nvPr>
            <p:ph type="body" sz="quarter" idx="1"/>
          </p:nvPr>
        </p:nvSpPr>
        <p:spPr>
          <a:prstGeom prst="rect">
            <a:avLst/>
          </a:prstGeom>
        </p:spPr>
        <p:txBody>
          <a:bodyPr/>
          <a:lstStyle/>
          <a:p>
            <a:r>
              <a:rPr b="1" u="sng" dirty="0"/>
              <a:t>Prior</a:t>
            </a:r>
            <a:r>
              <a:rPr dirty="0"/>
              <a:t> to showing this picture of the </a:t>
            </a:r>
            <a:r>
              <a:rPr lang="en-US" dirty="0"/>
              <a:t>Statue of Liberty</a:t>
            </a:r>
            <a:r>
              <a:rPr dirty="0"/>
              <a:t>, ask:</a:t>
            </a:r>
          </a:p>
          <a:p>
            <a:endParaRPr dirty="0"/>
          </a:p>
          <a:p>
            <a:r>
              <a:rPr dirty="0"/>
              <a:t>Tell me about the </a:t>
            </a:r>
            <a:r>
              <a:rPr lang="en-US" dirty="0"/>
              <a:t>Statue of Liberty</a:t>
            </a:r>
            <a:endParaRPr dirty="0"/>
          </a:p>
          <a:p>
            <a:r>
              <a:rPr dirty="0"/>
              <a:t>	Wait for students to respond</a:t>
            </a:r>
          </a:p>
          <a:p>
            <a:r>
              <a:rPr dirty="0"/>
              <a:t>Tell me more about the </a:t>
            </a:r>
            <a:r>
              <a:rPr lang="en-US" dirty="0"/>
              <a:t>Statue of Liberty</a:t>
            </a:r>
            <a:endParaRPr dirty="0"/>
          </a:p>
          <a:p>
            <a:r>
              <a:rPr dirty="0"/>
              <a:t>	Wait for students to respond</a:t>
            </a:r>
          </a:p>
          <a:p>
            <a:r>
              <a:rPr dirty="0"/>
              <a:t>How many </a:t>
            </a:r>
            <a:r>
              <a:rPr lang="en-US" dirty="0"/>
              <a:t>points on the crown</a:t>
            </a:r>
            <a:r>
              <a:rPr dirty="0"/>
              <a:t>?</a:t>
            </a:r>
          </a:p>
          <a:p>
            <a:r>
              <a:rPr dirty="0"/>
              <a:t>Wh</a:t>
            </a:r>
            <a:r>
              <a:rPr lang="en-US" dirty="0"/>
              <a:t>ere is she</a:t>
            </a:r>
            <a:r>
              <a:rPr dirty="0"/>
              <a:t>?</a:t>
            </a:r>
          </a:p>
          <a:p>
            <a:r>
              <a:rPr dirty="0"/>
              <a:t>What </a:t>
            </a:r>
            <a:r>
              <a:rPr lang="en-US" dirty="0"/>
              <a:t>is in her left hand</a:t>
            </a:r>
            <a:r>
              <a:rPr dirty="0"/>
              <a:t>?</a:t>
            </a:r>
          </a:p>
          <a:p>
            <a:r>
              <a:rPr dirty="0"/>
              <a:t>What color is </a:t>
            </a:r>
            <a:r>
              <a:rPr lang="en-US" dirty="0"/>
              <a:t>she</a:t>
            </a:r>
            <a:r>
              <a:rPr dirty="0"/>
              <a:t>?</a:t>
            </a:r>
          </a:p>
          <a:p>
            <a:r>
              <a:rPr lang="en-US" dirty="0"/>
              <a:t>What is she made of</a:t>
            </a:r>
            <a:r>
              <a:rPr dirty="0"/>
              <a:t>?</a:t>
            </a:r>
            <a:endParaRPr lang="en-US" dirty="0"/>
          </a:p>
          <a:p>
            <a:endParaRPr lang="en-US" dirty="0"/>
          </a:p>
          <a:p>
            <a:endParaRPr dirty="0"/>
          </a:p>
          <a:p>
            <a:endParaRPr dirty="0"/>
          </a:p>
          <a:p>
            <a:endParaRPr dirty="0"/>
          </a:p>
          <a:p>
            <a:r>
              <a:rPr dirty="0"/>
              <a:t>This exercise demonstrates the different types of responses to questions asked.</a:t>
            </a:r>
          </a:p>
          <a:p>
            <a:endParaRPr dirty="0"/>
          </a:p>
          <a:p>
            <a:r>
              <a:rPr dirty="0"/>
              <a:t>Open-ended – Tell me about the CJC – respondents provide what they know.  I’m not directing the respondent in any way.  Information is more accurate, but may be lacking detail.</a:t>
            </a:r>
          </a:p>
          <a:p>
            <a:endParaRPr lang="en-US" dirty="0"/>
          </a:p>
          <a:p>
            <a:r>
              <a:rPr dirty="0"/>
              <a:t>Direct questions – Who, what, how, etc. – respondent try to answer the questions – sometimes offering a guess.  Answers are not as reliable, but may provide specific detail.</a:t>
            </a:r>
            <a:endParaRPr lang="en-US" dirty="0"/>
          </a:p>
          <a:p>
            <a:endParaRPr lang="en-US" dirty="0"/>
          </a:p>
          <a:p>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Shape 500"/>
          <p:cNvSpPr>
            <a:spLocks noGrp="1" noRot="1" noChangeAspect="1"/>
          </p:cNvSpPr>
          <p:nvPr>
            <p:ph type="sldImg"/>
          </p:nvPr>
        </p:nvSpPr>
        <p:spPr>
          <a:prstGeom prst="rect">
            <a:avLst/>
          </a:prstGeom>
        </p:spPr>
        <p:txBody>
          <a:bodyPr/>
          <a:lstStyle/>
          <a:p>
            <a:endParaRPr/>
          </a:p>
        </p:txBody>
      </p:sp>
      <p:sp>
        <p:nvSpPr>
          <p:cNvPr id="501" name="Shape 501"/>
          <p:cNvSpPr>
            <a:spLocks noGrp="1"/>
          </p:cNvSpPr>
          <p:nvPr>
            <p:ph type="body" sz="quarter" idx="1"/>
          </p:nvPr>
        </p:nvSpPr>
        <p:spPr>
          <a:prstGeom prst="rect">
            <a:avLst/>
          </a:prstGeom>
        </p:spPr>
        <p:txBody>
          <a:bodyPr/>
          <a:lstStyle/>
          <a:p>
            <a:r>
              <a:rPr dirty="0"/>
              <a:t>We can tap into our memory by utilizing recall prompts and recognition prompts.</a:t>
            </a:r>
          </a:p>
          <a:p>
            <a:endParaRPr dirty="0"/>
          </a:p>
          <a:p>
            <a:r>
              <a:rPr dirty="0"/>
              <a:t>The previous exercise demonstrates the accuracy of different prompts.</a:t>
            </a:r>
          </a:p>
          <a:p>
            <a:endParaRPr dirty="0"/>
          </a:p>
          <a:p>
            <a:r>
              <a:rPr dirty="0"/>
              <a:t>Which has more value to you as an investigator?</a:t>
            </a:r>
          </a:p>
          <a:p>
            <a:endParaRPr dirty="0"/>
          </a:p>
          <a:p>
            <a:r>
              <a:rPr dirty="0"/>
              <a:t>Both Recall and Recognition have value.  </a:t>
            </a:r>
          </a:p>
          <a:p>
            <a:endParaRPr dirty="0"/>
          </a:p>
          <a:p>
            <a:r>
              <a:rPr dirty="0"/>
              <a:t>However, timing is important.  Use recall prompts 1</a:t>
            </a:r>
            <a:r>
              <a:rPr baseline="30000" dirty="0"/>
              <a:t>st</a:t>
            </a:r>
            <a:r>
              <a:rPr dirty="0"/>
              <a:t>.  Follow up with recognition prompts to clear up any information you’re unsure about.</a:t>
            </a:r>
          </a:p>
          <a:p>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Shape 507"/>
          <p:cNvSpPr>
            <a:spLocks noGrp="1" noRot="1" noChangeAspect="1"/>
          </p:cNvSpPr>
          <p:nvPr>
            <p:ph type="sldImg"/>
          </p:nvPr>
        </p:nvSpPr>
        <p:spPr>
          <a:prstGeom prst="rect">
            <a:avLst/>
          </a:prstGeom>
        </p:spPr>
        <p:txBody>
          <a:bodyPr/>
          <a:lstStyle/>
          <a:p>
            <a:endParaRPr/>
          </a:p>
        </p:txBody>
      </p:sp>
      <p:sp>
        <p:nvSpPr>
          <p:cNvPr id="508" name="Shape 508"/>
          <p:cNvSpPr>
            <a:spLocks noGrp="1"/>
          </p:cNvSpPr>
          <p:nvPr>
            <p:ph type="body" sz="quarter" idx="1"/>
          </p:nvPr>
        </p:nvSpPr>
        <p:spPr>
          <a:prstGeom prst="rect">
            <a:avLst/>
          </a:prstGeom>
        </p:spPr>
        <p:txBody>
          <a:bodyPr/>
          <a:lstStyle/>
          <a:p>
            <a:r>
              <a:t>Should I spend the extra time on this section?</a:t>
            </a:r>
          </a:p>
          <a:p>
            <a:r>
              <a:t>Does the practice narrative pay off?</a:t>
            </a:r>
          </a:p>
          <a:p>
            <a:endParaRPr/>
          </a:p>
          <a:p>
            <a:r>
              <a:t>It does – especially if you transition into the getting the allegation phase of the interview using an open-ended question which this tool instructs you to do.</a:t>
            </a:r>
          </a:p>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a:spLocks noGrp="1" noRot="1" noChangeAspect="1"/>
          </p:cNvSpPr>
          <p:nvPr>
            <p:ph type="sldImg"/>
          </p:nvPr>
        </p:nvSpPr>
        <p:spPr>
          <a:prstGeom prst="rect">
            <a:avLst/>
          </a:prstGeom>
        </p:spPr>
        <p:txBody>
          <a:bodyPr/>
          <a:lstStyle/>
          <a:p>
            <a:endParaRPr/>
          </a:p>
        </p:txBody>
      </p:sp>
      <p:sp>
        <p:nvSpPr>
          <p:cNvPr id="86" name="Shape 86"/>
          <p:cNvSpPr>
            <a:spLocks noGrp="1"/>
          </p:cNvSpPr>
          <p:nvPr>
            <p:ph type="body" sz="quarter" idx="1"/>
          </p:nvPr>
        </p:nvSpPr>
        <p:spPr>
          <a:prstGeom prst="rect">
            <a:avLst/>
          </a:prstGeom>
        </p:spPr>
        <p:txBody>
          <a:bodyPr/>
          <a:lstStyle/>
          <a:p>
            <a:pPr marL="234440" indent="-234440">
              <a:buSzPct val="100000"/>
              <a:buAutoNum type="arabicPeriod"/>
            </a:pPr>
            <a:r>
              <a:rPr dirty="0"/>
              <a:t>C</a:t>
            </a:r>
            <a:r>
              <a:rPr lang="en-US" dirty="0"/>
              <a:t>omplainant </a:t>
            </a:r>
            <a:r>
              <a:rPr dirty="0"/>
              <a:t>may be warned not to tell or threatened with </a:t>
            </a:r>
            <a:r>
              <a:rPr lang="en-US" dirty="0"/>
              <a:t>academic consequences. </a:t>
            </a:r>
            <a:r>
              <a:rPr dirty="0"/>
              <a:t>will be taken away from family or perp will go to jail.  </a:t>
            </a:r>
            <a:r>
              <a:rPr lang="en-US" dirty="0"/>
              <a:t>Complainant</a:t>
            </a:r>
            <a:r>
              <a:rPr dirty="0"/>
              <a:t> may have been tricked or convinced that SA was a game.</a:t>
            </a:r>
          </a:p>
          <a:p>
            <a:pPr marL="234440" indent="-234440">
              <a:buSzPct val="100000"/>
              <a:buAutoNum type="arabicPeriod" startAt="2"/>
            </a:pPr>
            <a:endParaRPr lang="en-US" dirty="0"/>
          </a:p>
          <a:p>
            <a:pPr marL="234440" indent="-234440">
              <a:buSzPct val="100000"/>
              <a:buAutoNum type="arabicPeriod" startAt="2"/>
            </a:pPr>
            <a:r>
              <a:rPr dirty="0"/>
              <a:t>C</a:t>
            </a:r>
            <a:r>
              <a:rPr lang="en-US" dirty="0"/>
              <a:t>omplainant</a:t>
            </a:r>
            <a:r>
              <a:rPr dirty="0"/>
              <a:t> feels helpless, has no choice but to go along with it, taught to obey adults</a:t>
            </a:r>
            <a:r>
              <a:rPr lang="en-US" dirty="0"/>
              <a:t> and/or authority figures</a:t>
            </a:r>
            <a:r>
              <a:rPr dirty="0"/>
              <a:t>.  May have told before but the SA didn’t stop (some pretend to be asleep).</a:t>
            </a:r>
            <a:endParaRPr lang="en-US" dirty="0"/>
          </a:p>
          <a:p>
            <a:pPr marL="234440" indent="-234440">
              <a:buSzPct val="100000"/>
              <a:buAutoNum type="arabicPeriod" startAt="2"/>
            </a:pPr>
            <a:endParaRPr dirty="0"/>
          </a:p>
          <a:p>
            <a:pPr marL="234440" indent="-234440">
              <a:spcBef>
                <a:spcPts val="303"/>
              </a:spcBef>
              <a:defRPr sz="900"/>
            </a:pPr>
            <a:r>
              <a:rPr dirty="0"/>
              <a:t>	Victim told by perpetrator if she told.  He would go to jail.  Family would be homeless and hungry.  Another victim told by perpetrator if she told no one would believe her.  C</a:t>
            </a:r>
            <a:r>
              <a:rPr lang="en-US" dirty="0"/>
              <a:t>omplainant</a:t>
            </a:r>
            <a:r>
              <a:rPr dirty="0"/>
              <a:t> told mother in past and mother didn’t believe her.  Another victim pretended to be asleep.  She said, “There was nothing I could do.  I just gave in.”  </a:t>
            </a:r>
          </a:p>
          <a:p>
            <a:pPr marL="234440" indent="-234440">
              <a:buSzPct val="100000"/>
              <a:buAutoNum type="arabicPeriod" startAt="3"/>
            </a:pPr>
            <a:endParaRPr lang="en-US" dirty="0"/>
          </a:p>
          <a:p>
            <a:pPr marL="234440" indent="-234440">
              <a:buSzPct val="100000"/>
              <a:buAutoNum type="arabicPeriod" startAt="3"/>
            </a:pPr>
            <a:r>
              <a:rPr dirty="0"/>
              <a:t>Becomes a pattern – submit, accept, survive.</a:t>
            </a:r>
          </a:p>
          <a:p>
            <a:pPr marL="234440" indent="-234440">
              <a:spcBef>
                <a:spcPts val="303"/>
              </a:spcBef>
              <a:defRPr sz="900"/>
            </a:pPr>
            <a:r>
              <a:rPr dirty="0"/>
              <a:t>	Girl on sleepover at a friend’s house.  Girls are talking about boys.  Girl discloses sexual contact with father to her friend.  Girl did not know was abuse because  had been happening as long as she could remember.</a:t>
            </a:r>
          </a:p>
          <a:p>
            <a:pPr marL="234440" indent="-234440">
              <a:buSzPct val="100000"/>
              <a:buAutoNum type="arabicPeriod" startAt="4"/>
            </a:pPr>
            <a:endParaRPr lang="en-US" dirty="0"/>
          </a:p>
          <a:p>
            <a:pPr marL="234440" indent="-234440">
              <a:buSzPct val="100000"/>
              <a:buAutoNum type="arabicPeriod" startAt="4"/>
            </a:pPr>
            <a:r>
              <a:rPr dirty="0"/>
              <a:t>Especially for boys who are </a:t>
            </a:r>
            <a:r>
              <a:rPr dirty="0" err="1"/>
              <a:t>perped</a:t>
            </a:r>
            <a:r>
              <a:rPr dirty="0"/>
              <a:t> on by other males.</a:t>
            </a:r>
          </a:p>
          <a:p>
            <a:pPr marL="234440" indent="-234440">
              <a:spcBef>
                <a:spcPts val="303"/>
              </a:spcBef>
              <a:defRPr sz="900"/>
            </a:pPr>
            <a:r>
              <a:rPr dirty="0"/>
              <a:t>	Teenage boy was grabbed by an adult male in store.  Embarrassed to disclose what happened to him.</a:t>
            </a:r>
          </a:p>
          <a:p>
            <a:pPr marL="234440" indent="-234440">
              <a:buSzPct val="100000"/>
              <a:buAutoNum type="arabicPeriod" startAt="5"/>
            </a:pPr>
            <a:endParaRPr lang="en-US" dirty="0"/>
          </a:p>
          <a:p>
            <a:pPr marL="234440" indent="-234440">
              <a:buSzPct val="100000"/>
              <a:buAutoNum type="arabicPeriod" startAt="5"/>
            </a:pPr>
            <a:r>
              <a:rPr dirty="0"/>
              <a:t>Child believes he/she is bad  and that’s why SA.  Perp convinces child that they want it.  Child is confused because he/she is willing &amp; it may feel good.</a:t>
            </a:r>
          </a:p>
          <a:p>
            <a:pPr marL="234440" indent="-234440">
              <a:spcBef>
                <a:spcPts val="303"/>
              </a:spcBef>
              <a:defRPr sz="900"/>
            </a:pPr>
            <a:r>
              <a:rPr dirty="0"/>
              <a:t>	Teenage boy was grabbed by an adult male in store.  Difficult to talk about because he felt he should have physically prevented the assault.  He should have “punched” the guy.</a:t>
            </a:r>
          </a:p>
          <a:p>
            <a:pPr marL="234440" indent="-234440">
              <a:buSzPct val="100000"/>
              <a:buAutoNum type="arabicPeriod" startAt="6"/>
            </a:pPr>
            <a:endParaRPr lang="en-US" dirty="0"/>
          </a:p>
          <a:p>
            <a:pPr marL="234440" indent="-234440">
              <a:buSzPct val="100000"/>
              <a:buAutoNum type="arabicPeriod" startAt="6"/>
            </a:pPr>
            <a:r>
              <a:rPr dirty="0"/>
              <a:t>Financial impact on family.  Child feels responsible to not destroy family.  Want to protect mom, sibs &amp; perp sometimes before self.</a:t>
            </a:r>
          </a:p>
          <a:p>
            <a:pPr marL="234440" indent="-234440">
              <a:spcBef>
                <a:spcPts val="303"/>
              </a:spcBef>
              <a:defRPr sz="900"/>
            </a:pPr>
            <a:r>
              <a:rPr dirty="0"/>
              <a:t>	Girl does not disclose because perpetrator told her if she told – he would abuse her younger sibling.</a:t>
            </a:r>
          </a:p>
          <a:p>
            <a:pPr marL="234440" indent="-234440">
              <a:buSzPct val="100000"/>
              <a:buAutoNum type="arabicPeriod" startAt="7"/>
            </a:pPr>
            <a:endParaRPr lang="en-US" dirty="0"/>
          </a:p>
          <a:p>
            <a:pPr marL="234440" indent="-234440">
              <a:buSzPct val="100000"/>
              <a:buAutoNum type="arabicPeriod" startAt="7"/>
            </a:pPr>
            <a:r>
              <a:rPr dirty="0"/>
              <a:t>Terminology is difficult, repeated acts may become foggy.  This may be particularly true with children whose primary language is not English.  Even if they speak English well – they may not have the capacity to describe what happened in English.</a:t>
            </a:r>
          </a:p>
          <a:p>
            <a:pPr marL="234440" indent="-234440"/>
            <a:endParaRPr lang="en-US" dirty="0"/>
          </a:p>
          <a:p>
            <a:pPr marL="234440" indent="-234440"/>
            <a:r>
              <a:rPr dirty="0"/>
              <a:t>****If child does not like the reaction of parents, perp, system due to these &amp; other factors may RECANT.</a:t>
            </a:r>
          </a:p>
          <a:p>
            <a:pPr marL="234440" indent="-234440">
              <a:defRPr sz="1000" b="1"/>
            </a:pPr>
            <a:endParaRPr lang="en-US" dirty="0"/>
          </a:p>
          <a:p>
            <a:pPr marL="234440" indent="-234440">
              <a:defRPr sz="1000" b="1"/>
            </a:pPr>
            <a:r>
              <a:rPr lang="en-US" dirty="0"/>
              <a:t>We have found that the circumstances of the students prior life before University / College lend to the possibility of continued abuse after leaving home.  It is important to understand the difficulty in disclosing abuse because the pattern of delayed disclosure is also prevalent in the academic setting.</a:t>
            </a:r>
            <a:endParaRPr dirty="0"/>
          </a:p>
          <a:p>
            <a:pPr marL="234440" indent="-234440">
              <a:defRPr sz="1000"/>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this part of the Guidelines are reached, the interview becomes less structured.  The open ended questions, cued recall, and facilitators are used as appropriate.</a:t>
            </a:r>
          </a:p>
        </p:txBody>
      </p:sp>
    </p:spTree>
    <p:extLst>
      <p:ext uri="{BB962C8B-B14F-4D97-AF65-F5344CB8AC3E}">
        <p14:creationId xmlns:p14="http://schemas.microsoft.com/office/powerpoint/2010/main" val="6955307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587497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the class a break at this time</a:t>
            </a:r>
          </a:p>
        </p:txBody>
      </p:sp>
    </p:spTree>
    <p:extLst>
      <p:ext uri="{BB962C8B-B14F-4D97-AF65-F5344CB8AC3E}">
        <p14:creationId xmlns:p14="http://schemas.microsoft.com/office/powerpoint/2010/main" val="39210748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importance of the “Break” cannot be understated.  This is important for the interviewer to regain focus.  The person also needs some time to organize their thoughts to continue with the interview.</a:t>
            </a:r>
          </a:p>
        </p:txBody>
      </p:sp>
    </p:spTree>
    <p:extLst>
      <p:ext uri="{BB962C8B-B14F-4D97-AF65-F5344CB8AC3E}">
        <p14:creationId xmlns:p14="http://schemas.microsoft.com/office/powerpoint/2010/main" val="39033500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 posing questions are most appropriately used after the break</a:t>
            </a:r>
          </a:p>
        </p:txBody>
      </p:sp>
    </p:spTree>
    <p:extLst>
      <p:ext uri="{BB962C8B-B14F-4D97-AF65-F5344CB8AC3E}">
        <p14:creationId xmlns:p14="http://schemas.microsoft.com/office/powerpoint/2010/main" val="12194848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may be more direct questions.  It is very important to follow up any direct question with an open ended question.</a:t>
            </a:r>
          </a:p>
        </p:txBody>
      </p:sp>
    </p:spTree>
    <p:extLst>
      <p:ext uri="{BB962C8B-B14F-4D97-AF65-F5344CB8AC3E}">
        <p14:creationId xmlns:p14="http://schemas.microsoft.com/office/powerpoint/2010/main" val="5156408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is self explanatory</a:t>
            </a:r>
          </a:p>
        </p:txBody>
      </p:sp>
    </p:spTree>
    <p:extLst>
      <p:ext uri="{BB962C8B-B14F-4D97-AF65-F5344CB8AC3E}">
        <p14:creationId xmlns:p14="http://schemas.microsoft.com/office/powerpoint/2010/main" val="29323142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Shape 681"/>
          <p:cNvSpPr>
            <a:spLocks noGrp="1" noRot="1" noChangeAspect="1"/>
          </p:cNvSpPr>
          <p:nvPr>
            <p:ph type="sldImg"/>
          </p:nvPr>
        </p:nvSpPr>
        <p:spPr>
          <a:prstGeom prst="rect">
            <a:avLst/>
          </a:prstGeom>
        </p:spPr>
        <p:txBody>
          <a:bodyPr/>
          <a:lstStyle/>
          <a:p>
            <a:endParaRPr/>
          </a:p>
        </p:txBody>
      </p:sp>
      <p:sp>
        <p:nvSpPr>
          <p:cNvPr id="682" name="Shape 682"/>
          <p:cNvSpPr>
            <a:spLocks noGrp="1"/>
          </p:cNvSpPr>
          <p:nvPr>
            <p:ph type="body" sz="quarter" idx="1"/>
          </p:nvPr>
        </p:nvSpPr>
        <p:spPr>
          <a:prstGeom prst="rect">
            <a:avLst/>
          </a:prstGeom>
        </p:spPr>
        <p:txBody>
          <a:bodyPr/>
          <a:lstStyle/>
          <a:p>
            <a:r>
              <a:rPr dirty="0"/>
              <a:t>We shouldn’t get too caught up on whether or not</a:t>
            </a:r>
            <a:r>
              <a:rPr lang="en-US" dirty="0"/>
              <a:t> the person</a:t>
            </a:r>
            <a:r>
              <a:rPr dirty="0"/>
              <a:t> remember</a:t>
            </a:r>
            <a:r>
              <a:rPr lang="en-US" dirty="0"/>
              <a:t>s</a:t>
            </a:r>
            <a:r>
              <a:rPr dirty="0"/>
              <a:t> it</a:t>
            </a:r>
            <a:r>
              <a:rPr lang="en-US" dirty="0"/>
              <a:t>,</a:t>
            </a:r>
            <a:r>
              <a:rPr dirty="0"/>
              <a:t> instead we should focus more on how we ask questions and if the </a:t>
            </a:r>
            <a:r>
              <a:rPr lang="en-US" dirty="0"/>
              <a:t>person</a:t>
            </a:r>
            <a:r>
              <a:rPr dirty="0"/>
              <a:t> can or wants to tell us.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811829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Shape 705"/>
          <p:cNvSpPr>
            <a:spLocks noGrp="1" noRot="1" noChangeAspect="1"/>
          </p:cNvSpPr>
          <p:nvPr>
            <p:ph type="sldImg"/>
          </p:nvPr>
        </p:nvSpPr>
        <p:spPr>
          <a:prstGeom prst="rect">
            <a:avLst/>
          </a:prstGeom>
        </p:spPr>
        <p:txBody>
          <a:bodyPr/>
          <a:lstStyle/>
          <a:p>
            <a:endParaRPr/>
          </a:p>
        </p:txBody>
      </p:sp>
      <p:sp>
        <p:nvSpPr>
          <p:cNvPr id="706" name="Shape 706"/>
          <p:cNvSpPr>
            <a:spLocks noGrp="1"/>
          </p:cNvSpPr>
          <p:nvPr>
            <p:ph type="body" sz="quarter" idx="1"/>
          </p:nvPr>
        </p:nvSpPr>
        <p:spPr>
          <a:prstGeom prst="rect">
            <a:avLst/>
          </a:prstGeom>
        </p:spPr>
        <p:txBody>
          <a:bodyPr/>
          <a:lstStyle/>
          <a:p>
            <a:r>
              <a:rPr dirty="0"/>
              <a:t>Traumatic events trigger the attachment system.  The more securely attached the </a:t>
            </a:r>
            <a:r>
              <a:rPr lang="en-US" dirty="0"/>
              <a:t>person,</a:t>
            </a:r>
            <a:r>
              <a:rPr dirty="0"/>
              <a:t> the more emotion regulation strategies they have which helps them process negative (abuse) events = better memory for stressful events AND more resistant to suggestion.</a:t>
            </a:r>
          </a:p>
          <a:p>
            <a:endParaRPr dirty="0"/>
          </a:p>
          <a:p>
            <a:r>
              <a:rPr dirty="0"/>
              <a:t>On the other hand, less securely attached </a:t>
            </a:r>
            <a:r>
              <a:rPr lang="en-US" dirty="0"/>
              <a:t>people</a:t>
            </a:r>
            <a:r>
              <a:rPr dirty="0"/>
              <a:t> (unmet needs and lack or nurturing by caretakers) = more avoidant tendencies means a decreased memory for negative events because those memories are weaker that </a:t>
            </a:r>
            <a:r>
              <a:rPr lang="en-US" dirty="0"/>
              <a:t>person</a:t>
            </a:r>
            <a:r>
              <a:rPr dirty="0"/>
              <a:t> is less resistant to suggestion.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a:spLocks noGrp="1" noRot="1" noChangeAspect="1"/>
          </p:cNvSpPr>
          <p:nvPr>
            <p:ph type="sldImg"/>
          </p:nvPr>
        </p:nvSpPr>
        <p:spPr>
          <a:prstGeom prst="rect">
            <a:avLst/>
          </a:prstGeom>
        </p:spPr>
        <p:txBody>
          <a:bodyPr/>
          <a:lstStyle/>
          <a:p>
            <a:endParaRPr/>
          </a:p>
        </p:txBody>
      </p:sp>
      <p:sp>
        <p:nvSpPr>
          <p:cNvPr id="93" name="Shape 93"/>
          <p:cNvSpPr>
            <a:spLocks noGrp="1"/>
          </p:cNvSpPr>
          <p:nvPr>
            <p:ph type="body" sz="quarter" idx="1"/>
          </p:nvPr>
        </p:nvSpPr>
        <p:spPr>
          <a:prstGeom prst="rect">
            <a:avLst/>
          </a:prstGeom>
        </p:spPr>
        <p:txBody>
          <a:bodyPr/>
          <a:lstStyle/>
          <a:p>
            <a:pPr marL="195902" indent="-195902">
              <a:spcBef>
                <a:spcPts val="303"/>
              </a:spcBef>
              <a:defRPr sz="1000" b="1"/>
            </a:pPr>
            <a:r>
              <a:rPr dirty="0"/>
              <a:t>Accidental Disclosure</a:t>
            </a:r>
            <a:endParaRPr lang="en-US" dirty="0"/>
          </a:p>
          <a:p>
            <a:pPr marL="195902" indent="-195902">
              <a:spcBef>
                <a:spcPts val="303"/>
              </a:spcBef>
              <a:defRPr sz="1000" b="1"/>
            </a:pPr>
            <a:endParaRPr lang="en-US" dirty="0"/>
          </a:p>
          <a:p>
            <a:pPr marL="195902" indent="-195902">
              <a:spcBef>
                <a:spcPts val="303"/>
              </a:spcBef>
              <a:defRPr sz="1000" b="1"/>
            </a:pPr>
            <a:r>
              <a:rPr lang="en-US" b="0" dirty="0"/>
              <a:t>A complainant makes a statement to someone else that then reports, for example.</a:t>
            </a:r>
            <a:endParaRPr b="0" dirty="0"/>
          </a:p>
          <a:p>
            <a:pPr marL="195902" indent="-195902">
              <a:defRPr sz="1000" b="1"/>
            </a:pPr>
            <a:endParaRPr dirty="0"/>
          </a:p>
          <a:p>
            <a:pPr marL="195902" indent="-195902">
              <a:spcBef>
                <a:spcPts val="303"/>
              </a:spcBef>
              <a:defRPr sz="1000" b="1"/>
            </a:pPr>
            <a:r>
              <a:rPr dirty="0"/>
              <a:t>Purposeful Disclosure</a:t>
            </a:r>
            <a:endParaRPr lang="en-US" dirty="0"/>
          </a:p>
          <a:p>
            <a:pPr marL="195902" indent="-195902">
              <a:spcBef>
                <a:spcPts val="303"/>
              </a:spcBef>
              <a:defRPr sz="1000" b="1"/>
            </a:pPr>
            <a:endParaRPr dirty="0"/>
          </a:p>
          <a:p>
            <a:pPr marL="195902" indent="-195902">
              <a:spcBef>
                <a:spcPts val="303"/>
              </a:spcBef>
              <a:defRPr sz="1000"/>
            </a:pPr>
            <a:r>
              <a:rPr dirty="0"/>
              <a:t>C</a:t>
            </a:r>
            <a:r>
              <a:rPr lang="en-US" dirty="0"/>
              <a:t>omplainant</a:t>
            </a:r>
            <a:r>
              <a:rPr dirty="0"/>
              <a:t> is thinking about consequences of telling.  “should I tell or should I not tell.” Think about pros &amp; cons of telling &amp; make decision to tell. </a:t>
            </a:r>
          </a:p>
          <a:p>
            <a:pPr marL="195902" indent="-195902">
              <a:spcBef>
                <a:spcPts val="303"/>
              </a:spcBef>
              <a:defRPr sz="1000"/>
            </a:pPr>
            <a:r>
              <a:rPr dirty="0"/>
              <a:t>"Denial is not a door that victims exit; it is a line that victims walk back and forth many times before moving forward.“  Dr. Anna Salter</a:t>
            </a:r>
          </a:p>
          <a:p>
            <a:pPr marL="195902" indent="-195902">
              <a:defRPr sz="1000" b="1"/>
            </a:pPr>
            <a:endParaRPr dirty="0"/>
          </a:p>
          <a:p>
            <a:pPr marL="195902" indent="-195902">
              <a:spcBef>
                <a:spcPts val="303"/>
              </a:spcBef>
              <a:defRPr sz="1000" b="1"/>
            </a:pPr>
            <a:r>
              <a:rPr dirty="0"/>
              <a:t>Other Triggers for Purposeful Disclosure</a:t>
            </a:r>
            <a:endParaRPr lang="en-US" dirty="0"/>
          </a:p>
          <a:p>
            <a:pPr marL="195902" indent="-195902">
              <a:spcBef>
                <a:spcPts val="303"/>
              </a:spcBef>
              <a:defRPr sz="1000" b="1"/>
            </a:pPr>
            <a:endParaRPr dirty="0"/>
          </a:p>
          <a:p>
            <a:pPr marL="195902" indent="-195902">
              <a:spcBef>
                <a:spcPts val="303"/>
              </a:spcBef>
              <a:defRPr sz="1000"/>
            </a:pPr>
            <a:r>
              <a:rPr dirty="0"/>
              <a:t>Exposure to abuse education – either formally or via peers – child learns that abuse does not occur in all homes/to all kids.</a:t>
            </a:r>
          </a:p>
          <a:p>
            <a:pPr marL="195902" indent="-195902">
              <a:defRPr sz="1000"/>
            </a:pPr>
            <a:endParaRPr dirty="0"/>
          </a:p>
          <a:p>
            <a:pPr marL="195902" indent="-195902">
              <a:spcBef>
                <a:spcPts val="303"/>
              </a:spcBef>
              <a:defRPr sz="1000"/>
            </a:pPr>
            <a:r>
              <a:rPr dirty="0"/>
              <a:t>Gail Goodman’s findings = When kids are ready to disclose to their parents they are likely to disclose to investigators.</a:t>
            </a:r>
          </a:p>
          <a:p>
            <a:pPr marL="195902" indent="-195902">
              <a:defRPr sz="1000"/>
            </a:pP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982984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Shape 717"/>
          <p:cNvSpPr>
            <a:spLocks noGrp="1" noRot="1" noChangeAspect="1"/>
          </p:cNvSpPr>
          <p:nvPr>
            <p:ph type="sldImg"/>
          </p:nvPr>
        </p:nvSpPr>
        <p:spPr>
          <a:prstGeom prst="rect">
            <a:avLst/>
          </a:prstGeom>
        </p:spPr>
        <p:txBody>
          <a:bodyPr/>
          <a:lstStyle/>
          <a:p>
            <a:endParaRPr/>
          </a:p>
        </p:txBody>
      </p:sp>
      <p:sp>
        <p:nvSpPr>
          <p:cNvPr id="718" name="Shape 718"/>
          <p:cNvSpPr>
            <a:spLocks noGrp="1"/>
          </p:cNvSpPr>
          <p:nvPr>
            <p:ph type="body" sz="quarter" idx="1"/>
          </p:nvPr>
        </p:nvSpPr>
        <p:spPr>
          <a:prstGeom prst="rect">
            <a:avLst/>
          </a:prstGeom>
        </p:spPr>
        <p:txBody>
          <a:bodyPr/>
          <a:lstStyle/>
          <a:p>
            <a:r>
              <a:rPr dirty="0"/>
              <a:t>Refer to Memory &amp; Suggestibility Research Handout (next page) for description of each study.</a:t>
            </a:r>
          </a:p>
          <a:p>
            <a:endParaRPr dirty="0"/>
          </a:p>
          <a:p>
            <a:r>
              <a:rPr dirty="0"/>
              <a:t>Children asked </a:t>
            </a:r>
            <a:r>
              <a:rPr b="1" dirty="0"/>
              <a:t>repeatedly</a:t>
            </a:r>
            <a:r>
              <a:rPr dirty="0"/>
              <a:t> to </a:t>
            </a:r>
            <a:r>
              <a:rPr b="1" dirty="0"/>
              <a:t>imagine</a:t>
            </a:r>
            <a:r>
              <a:rPr dirty="0"/>
              <a:t> experiencing a fictitious event (e.g. getting their finger caught in a mousetrap and going to the hospital).  Many children later claimed to have experienced these events and even after debriefing some children refused to accept that these events were only imagined.  Young children sometimes have difficulty distinguishing fantasy from reality and are suggestible in part because they tend to confuse the sources of or origins of their knowledge.</a:t>
            </a:r>
          </a:p>
          <a:p>
            <a:endParaRPr dirty="0"/>
          </a:p>
          <a:p>
            <a:r>
              <a:rPr dirty="0"/>
              <a:t>When Sam Stone ripped the book, did he do it because he was angry or by mistake?  Makes it more difficult for children to deny the misinformation (that the book was ripped) because interviewer adds so much content and treats the ripped book as factual.</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464251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46152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4ACBF0-3A76-7247-AFBF-403D25070EFD}" type="slidenum">
              <a:rPr lang="en-US" smtClean="0"/>
              <a:t>80</a:t>
            </a:fld>
            <a:endParaRPr lang="en-US"/>
          </a:p>
        </p:txBody>
      </p:sp>
    </p:spTree>
    <p:extLst>
      <p:ext uri="{BB962C8B-B14F-4D97-AF65-F5344CB8AC3E}">
        <p14:creationId xmlns:p14="http://schemas.microsoft.com/office/powerpoint/2010/main" val="30255837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Shape 759"/>
          <p:cNvSpPr>
            <a:spLocks noGrp="1" noRot="1" noChangeAspect="1"/>
          </p:cNvSpPr>
          <p:nvPr>
            <p:ph type="sldImg"/>
          </p:nvPr>
        </p:nvSpPr>
        <p:spPr>
          <a:prstGeom prst="rect">
            <a:avLst/>
          </a:prstGeom>
        </p:spPr>
        <p:txBody>
          <a:bodyPr/>
          <a:lstStyle/>
          <a:p>
            <a:endParaRPr/>
          </a:p>
        </p:txBody>
      </p:sp>
      <p:sp>
        <p:nvSpPr>
          <p:cNvPr id="760" name="Shape 760"/>
          <p:cNvSpPr>
            <a:spLocks noGrp="1"/>
          </p:cNvSpPr>
          <p:nvPr>
            <p:ph type="body" sz="quarter" idx="1"/>
          </p:nvPr>
        </p:nvSpPr>
        <p:spPr>
          <a:prstGeom prst="rect">
            <a:avLst/>
          </a:prstGeom>
        </p:spPr>
        <p:txBody>
          <a:bodyPr/>
          <a:lstStyle/>
          <a:p>
            <a:r>
              <a:t>Answer #1:</a:t>
            </a:r>
          </a:p>
          <a:p>
            <a:r>
              <a:t>Tell me everything about that nasty thing.</a:t>
            </a:r>
          </a:p>
          <a:p>
            <a:r>
              <a:t>Tell me everything about that.  </a:t>
            </a:r>
          </a:p>
          <a:p>
            <a:endParaRPr/>
          </a:p>
          <a:p>
            <a:r>
              <a:t>If a child discloses – you move forward with “investigating the incidents”.</a:t>
            </a:r>
          </a:p>
          <a:p>
            <a:r>
              <a:t>Do not go back to rapport building, ground rules, or episodic memory training.</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 name="Shape 766"/>
          <p:cNvSpPr>
            <a:spLocks noGrp="1" noRot="1" noChangeAspect="1"/>
          </p:cNvSpPr>
          <p:nvPr>
            <p:ph type="sldImg"/>
          </p:nvPr>
        </p:nvSpPr>
        <p:spPr>
          <a:prstGeom prst="rect">
            <a:avLst/>
          </a:prstGeom>
        </p:spPr>
        <p:txBody>
          <a:bodyPr/>
          <a:lstStyle/>
          <a:p>
            <a:endParaRPr/>
          </a:p>
        </p:txBody>
      </p:sp>
      <p:sp>
        <p:nvSpPr>
          <p:cNvPr id="767" name="Shape 767"/>
          <p:cNvSpPr>
            <a:spLocks noGrp="1"/>
          </p:cNvSpPr>
          <p:nvPr>
            <p:ph type="body" sz="quarter" idx="1"/>
          </p:nvPr>
        </p:nvSpPr>
        <p:spPr>
          <a:prstGeom prst="rect">
            <a:avLst/>
          </a:prstGeom>
        </p:spPr>
        <p:txBody>
          <a:bodyPr/>
          <a:lstStyle/>
          <a:p>
            <a:r>
              <a:t>Answer #2:</a:t>
            </a:r>
          </a:p>
          <a:p>
            <a:r>
              <a:t>As I told you, my job is to talk to kids about things that might have happened to them.  It is very important that you tell me why you are here.  Tell me why you think your mom brought you here today.</a:t>
            </a:r>
          </a:p>
          <a:p>
            <a:endParaRPr/>
          </a:p>
          <a:p>
            <a:r>
              <a:t>Keep progressing down the list of questions in the “getting an allegation” section – using those that apply.</a:t>
            </a:r>
          </a:p>
          <a:p>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Shape 773"/>
          <p:cNvSpPr>
            <a:spLocks noGrp="1" noRot="1" noChangeAspect="1"/>
          </p:cNvSpPr>
          <p:nvPr>
            <p:ph type="sldImg"/>
          </p:nvPr>
        </p:nvSpPr>
        <p:spPr>
          <a:prstGeom prst="rect">
            <a:avLst/>
          </a:prstGeom>
        </p:spPr>
        <p:txBody>
          <a:bodyPr/>
          <a:lstStyle/>
          <a:p>
            <a:endParaRPr/>
          </a:p>
        </p:txBody>
      </p:sp>
      <p:sp>
        <p:nvSpPr>
          <p:cNvPr id="774" name="Shape 774"/>
          <p:cNvSpPr>
            <a:spLocks noGrp="1"/>
          </p:cNvSpPr>
          <p:nvPr>
            <p:ph type="body" sz="quarter" idx="1"/>
          </p:nvPr>
        </p:nvSpPr>
        <p:spPr>
          <a:prstGeom prst="rect">
            <a:avLst/>
          </a:prstGeom>
        </p:spPr>
        <p:txBody>
          <a:bodyPr/>
          <a:lstStyle/>
          <a:p>
            <a:r>
              <a:t>Answer #3:</a:t>
            </a:r>
          </a:p>
          <a:p>
            <a:r>
              <a:t>As I told you, my job is to talk to kids about things that might have happened to them.  It is very important that you tell me why you are here.  Tell me why you think your mom brought you here today.</a:t>
            </a:r>
          </a:p>
          <a:p>
            <a:endParaRPr/>
          </a:p>
          <a:p>
            <a:r>
              <a:t>Keep progressing down the list of questions in the “getting an allegation” section – using those that apply.  </a:t>
            </a:r>
          </a:p>
          <a:p>
            <a:endParaRPr/>
          </a:p>
          <a:p>
            <a:r>
              <a:t>You may want to acknowledge – “I understand you’re shy/nervous, but it’s very important that I understand why you are here today.  Tell me why you think your mom brought you here today.”</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 name="Shape 788"/>
          <p:cNvSpPr>
            <a:spLocks noGrp="1" noRot="1" noChangeAspect="1"/>
          </p:cNvSpPr>
          <p:nvPr>
            <p:ph type="sldImg"/>
          </p:nvPr>
        </p:nvSpPr>
        <p:spPr>
          <a:prstGeom prst="rect">
            <a:avLst/>
          </a:prstGeom>
        </p:spPr>
        <p:txBody>
          <a:bodyPr/>
          <a:lstStyle/>
          <a:p>
            <a:endParaRPr/>
          </a:p>
        </p:txBody>
      </p:sp>
      <p:sp>
        <p:nvSpPr>
          <p:cNvPr id="789" name="Shape 789"/>
          <p:cNvSpPr>
            <a:spLocks noGrp="1"/>
          </p:cNvSpPr>
          <p:nvPr>
            <p:ph type="body" sz="quarter" idx="1"/>
          </p:nvPr>
        </p:nvSpPr>
        <p:spPr>
          <a:prstGeom prst="rect">
            <a:avLst/>
          </a:prstGeom>
        </p:spPr>
        <p:txBody>
          <a:bodyPr/>
          <a:lstStyle/>
          <a:p>
            <a:r>
              <a:t>Answer #5:</a:t>
            </a:r>
          </a:p>
          <a:p>
            <a:r>
              <a:t>Okay.</a:t>
            </a:r>
          </a:p>
          <a:p>
            <a:endParaRPr/>
          </a:p>
          <a:p>
            <a:r>
              <a:t>Tell me everything about your friend’s dad playing with his dick.</a:t>
            </a:r>
          </a:p>
          <a:p>
            <a:endParaRPr/>
          </a:p>
          <a:p>
            <a:r>
              <a:t>He was playing with his dick, and then what happened?</a:t>
            </a:r>
          </a:p>
          <a:p>
            <a:endParaRPr/>
          </a:p>
          <a:p>
            <a:r>
              <a:t>Any other ideas?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Shape 795"/>
          <p:cNvSpPr>
            <a:spLocks noGrp="1" noRot="1" noChangeAspect="1"/>
          </p:cNvSpPr>
          <p:nvPr>
            <p:ph type="sldImg"/>
          </p:nvPr>
        </p:nvSpPr>
        <p:spPr>
          <a:prstGeom prst="rect">
            <a:avLst/>
          </a:prstGeom>
        </p:spPr>
        <p:txBody>
          <a:bodyPr/>
          <a:lstStyle/>
          <a:p>
            <a:endParaRPr/>
          </a:p>
        </p:txBody>
      </p:sp>
      <p:sp>
        <p:nvSpPr>
          <p:cNvPr id="796" name="Shape 796"/>
          <p:cNvSpPr>
            <a:spLocks noGrp="1"/>
          </p:cNvSpPr>
          <p:nvPr>
            <p:ph type="body" sz="quarter" idx="1"/>
          </p:nvPr>
        </p:nvSpPr>
        <p:spPr>
          <a:prstGeom prst="rect">
            <a:avLst/>
          </a:prstGeom>
        </p:spPr>
        <p:txBody>
          <a:bodyPr/>
          <a:lstStyle/>
          <a:p>
            <a:r>
              <a:t>Answer #6:</a:t>
            </a:r>
          </a:p>
          <a:p>
            <a:r>
              <a:t>Tell me everything about them licking your pussy.</a:t>
            </a:r>
          </a:p>
          <a:p>
            <a:endParaRPr/>
          </a:p>
          <a:p>
            <a:r>
              <a:t>Tell me everything that happened from the time they were trying to lay on top of you until they licked your pussy.</a:t>
            </a:r>
          </a:p>
          <a:p>
            <a:endParaRPr/>
          </a:p>
          <a:p>
            <a:r>
              <a:t>Any other ideas?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prstGeom prst="rect">
            <a:avLst/>
          </a:prstGeom>
        </p:spPr>
        <p:txBody>
          <a:bodyPr/>
          <a:lstStyle/>
          <a:p>
            <a:endParaRPr/>
          </a:p>
        </p:txBody>
      </p:sp>
      <p:sp>
        <p:nvSpPr>
          <p:cNvPr id="101" name="Shape 101"/>
          <p:cNvSpPr>
            <a:spLocks noGrp="1"/>
          </p:cNvSpPr>
          <p:nvPr>
            <p:ph type="body" sz="quarter" idx="1"/>
          </p:nvPr>
        </p:nvSpPr>
        <p:spPr>
          <a:prstGeom prst="rect">
            <a:avLst/>
          </a:prstGeom>
        </p:spPr>
        <p:txBody>
          <a:bodyPr/>
          <a:lstStyle/>
          <a:p>
            <a:pPr marL="195902" indent="-195902"/>
            <a:r>
              <a:rPr dirty="0"/>
              <a:t>Based on Gail Goodman’s research:</a:t>
            </a:r>
          </a:p>
          <a:p>
            <a:pPr marL="195902" indent="-195902">
              <a:spcBef>
                <a:spcPts val="303"/>
              </a:spcBef>
              <a:defRPr sz="1000" b="1"/>
            </a:pPr>
            <a:r>
              <a:rPr dirty="0"/>
              <a:t>Relationship to suspect</a:t>
            </a:r>
          </a:p>
          <a:p>
            <a:pPr marL="195902" indent="-195902">
              <a:spcBef>
                <a:spcPts val="303"/>
              </a:spcBef>
              <a:defRPr sz="1000"/>
            </a:pPr>
            <a:r>
              <a:rPr dirty="0"/>
              <a:t>The stronger the emotional bond the longer it takes for child</a:t>
            </a:r>
            <a:r>
              <a:rPr lang="en-US" dirty="0"/>
              <a:t>/complainant</a:t>
            </a:r>
            <a:r>
              <a:rPr dirty="0"/>
              <a:t> to disclose.</a:t>
            </a:r>
          </a:p>
          <a:p>
            <a:pPr marL="195902" indent="-195902">
              <a:defRPr sz="1000"/>
            </a:pPr>
            <a:endParaRPr dirty="0"/>
          </a:p>
          <a:p>
            <a:pPr marL="195902" indent="-195902">
              <a:spcBef>
                <a:spcPts val="303"/>
              </a:spcBef>
              <a:defRPr sz="1000" b="1"/>
            </a:pPr>
            <a:r>
              <a:rPr dirty="0"/>
              <a:t>Fear of Negative Consequences</a:t>
            </a:r>
          </a:p>
          <a:p>
            <a:pPr marL="195902" indent="-195902">
              <a:spcBef>
                <a:spcPts val="303"/>
              </a:spcBef>
              <a:defRPr sz="1000"/>
            </a:pPr>
            <a:r>
              <a:rPr dirty="0"/>
              <a:t>C</a:t>
            </a:r>
            <a:r>
              <a:rPr lang="en-US" dirty="0"/>
              <a:t>omplainant is</a:t>
            </a:r>
            <a:r>
              <a:rPr dirty="0"/>
              <a:t> often worried more about negative consequences to mom, siblings, or the perpetrator more than self.</a:t>
            </a:r>
          </a:p>
          <a:p>
            <a:pPr marL="195902" indent="-195902">
              <a:defRPr sz="1000"/>
            </a:pPr>
            <a:endParaRPr dirty="0"/>
          </a:p>
          <a:p>
            <a:pPr marL="195902" indent="-195902">
              <a:spcBef>
                <a:spcPts val="303"/>
              </a:spcBef>
              <a:defRPr sz="1000" b="1"/>
            </a:pPr>
            <a:r>
              <a:rPr dirty="0"/>
              <a:t>Pre-Abuse Grooming</a:t>
            </a:r>
          </a:p>
          <a:p>
            <a:pPr marL="195902" indent="-195902">
              <a:spcBef>
                <a:spcPts val="303"/>
              </a:spcBef>
              <a:defRPr sz="1000"/>
            </a:pPr>
            <a:r>
              <a:rPr dirty="0"/>
              <a:t>C</a:t>
            </a:r>
            <a:r>
              <a:rPr lang="en-US" dirty="0"/>
              <a:t>omplainant</a:t>
            </a:r>
            <a:r>
              <a:rPr dirty="0"/>
              <a:t> thinks what is happening is okay and normal.</a:t>
            </a:r>
          </a:p>
          <a:p>
            <a:pPr marL="195902" indent="-195902">
              <a:spcBef>
                <a:spcPts val="303"/>
              </a:spcBef>
              <a:defRPr sz="1000"/>
            </a:pPr>
            <a:r>
              <a:rPr dirty="0"/>
              <a:t>C</a:t>
            </a:r>
            <a:r>
              <a:rPr lang="en-US" dirty="0"/>
              <a:t>omplainant</a:t>
            </a:r>
            <a:r>
              <a:rPr dirty="0"/>
              <a:t> is less likely to disclose if thinks he is a willing participant or did nothing to stop it.</a:t>
            </a:r>
          </a:p>
          <a:p>
            <a:pPr marL="195902" indent="-195902">
              <a:spcBef>
                <a:spcPts val="303"/>
              </a:spcBef>
              <a:defRPr sz="1000"/>
            </a:pPr>
            <a:r>
              <a:rPr dirty="0"/>
              <a:t>Perpetrators can use sophisticated grooming techniques (ex.  Suspect godfather to boy with minimal parental involvement.  Befriended boy.  Began by showing pornography – evolved to touching, sodomy, intercourse.  Had boy bring other young boys over – same process.  Suspect videotaped abuse.</a:t>
            </a:r>
          </a:p>
          <a:p>
            <a:pPr marL="195902" indent="-195902">
              <a:defRPr sz="1000"/>
            </a:pPr>
            <a:endParaRPr dirty="0"/>
          </a:p>
          <a:p>
            <a:pPr marL="195902" indent="-195902">
              <a:spcBef>
                <a:spcPts val="303"/>
              </a:spcBef>
              <a:defRPr sz="1000" b="1"/>
            </a:pPr>
            <a:r>
              <a:rPr dirty="0"/>
              <a:t>Lack of Maternal </a:t>
            </a:r>
            <a:r>
              <a:rPr lang="en-US" dirty="0"/>
              <a:t>/ Peer </a:t>
            </a:r>
            <a:r>
              <a:rPr dirty="0"/>
              <a:t>Support</a:t>
            </a:r>
          </a:p>
          <a:p>
            <a:pPr marL="195902" indent="-195902">
              <a:spcBef>
                <a:spcPts val="303"/>
              </a:spcBef>
              <a:defRPr sz="1000"/>
            </a:pPr>
            <a:r>
              <a:rPr dirty="0"/>
              <a:t>Important to consider family dynamics.  </a:t>
            </a:r>
          </a:p>
          <a:p>
            <a:pPr marL="195902" indent="-195902">
              <a:spcBef>
                <a:spcPts val="303"/>
              </a:spcBef>
              <a:defRPr sz="1000"/>
            </a:pPr>
            <a:r>
              <a:rPr dirty="0"/>
              <a:t>Kids are targeted for lack of parental supervision</a:t>
            </a:r>
          </a:p>
          <a:p>
            <a:pPr marL="195902" indent="-195902">
              <a:spcBef>
                <a:spcPts val="303"/>
              </a:spcBef>
              <a:defRPr sz="1000"/>
            </a:pPr>
            <a:r>
              <a:rPr dirty="0"/>
              <a:t>Lack of maternal support is huge factor for recantations.</a:t>
            </a:r>
            <a:endParaRPr lang="en-US" dirty="0"/>
          </a:p>
          <a:p>
            <a:pPr marL="195902" indent="-195902">
              <a:spcBef>
                <a:spcPts val="303"/>
              </a:spcBef>
              <a:defRPr sz="1000"/>
            </a:pPr>
            <a:endParaRPr lang="en-US" dirty="0"/>
          </a:p>
          <a:p>
            <a:pPr marL="195902" indent="-195902">
              <a:spcBef>
                <a:spcPts val="303"/>
              </a:spcBef>
              <a:defRPr sz="1000"/>
            </a:pPr>
            <a:r>
              <a:rPr lang="en-US" dirty="0"/>
              <a:t>These predicators will carry over to the academic arena.  </a:t>
            </a:r>
            <a:endParaRPr dirty="0"/>
          </a:p>
          <a:p>
            <a:pPr marL="195902" indent="-195902">
              <a:defRPr sz="1000"/>
            </a:pPr>
            <a:endParaRPr dirty="0"/>
          </a:p>
          <a:p>
            <a:pPr marL="195902" indent="-195902">
              <a:defRPr sz="1000"/>
            </a:pPr>
            <a:endParaRPr dirty="0"/>
          </a:p>
          <a:p>
            <a:pPr marL="195902" indent="-195902">
              <a:defRPr sz="1000"/>
            </a:pPr>
            <a:endParaRP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 name="Shape 802"/>
          <p:cNvSpPr>
            <a:spLocks noGrp="1" noRot="1" noChangeAspect="1"/>
          </p:cNvSpPr>
          <p:nvPr>
            <p:ph type="sldImg"/>
          </p:nvPr>
        </p:nvSpPr>
        <p:spPr>
          <a:prstGeom prst="rect">
            <a:avLst/>
          </a:prstGeom>
        </p:spPr>
        <p:txBody>
          <a:bodyPr/>
          <a:lstStyle/>
          <a:p>
            <a:endParaRPr/>
          </a:p>
        </p:txBody>
      </p:sp>
      <p:sp>
        <p:nvSpPr>
          <p:cNvPr id="803" name="Shape 803"/>
          <p:cNvSpPr>
            <a:spLocks noGrp="1"/>
          </p:cNvSpPr>
          <p:nvPr>
            <p:ph type="body" sz="quarter" idx="1"/>
          </p:nvPr>
        </p:nvSpPr>
        <p:spPr>
          <a:prstGeom prst="rect">
            <a:avLst/>
          </a:prstGeom>
        </p:spPr>
        <p:txBody>
          <a:bodyPr/>
          <a:lstStyle/>
          <a:p>
            <a:r>
              <a:t>Answer #7:</a:t>
            </a:r>
          </a:p>
          <a:p>
            <a:r>
              <a:t>Tell me everything about bleeding from your front.</a:t>
            </a:r>
          </a:p>
          <a:p>
            <a:endParaRPr/>
          </a:p>
          <a:p>
            <a:r>
              <a:t>Think back to that day and tell me everything about bleeding from you front.</a:t>
            </a:r>
          </a:p>
          <a:p>
            <a:endParaRPr/>
          </a:p>
          <a:p>
            <a:r>
              <a:t>Any other ideas?</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Shape 809"/>
          <p:cNvSpPr>
            <a:spLocks noGrp="1" noRot="1" noChangeAspect="1"/>
          </p:cNvSpPr>
          <p:nvPr>
            <p:ph type="sldImg"/>
          </p:nvPr>
        </p:nvSpPr>
        <p:spPr>
          <a:prstGeom prst="rect">
            <a:avLst/>
          </a:prstGeom>
        </p:spPr>
        <p:txBody>
          <a:bodyPr/>
          <a:lstStyle/>
          <a:p>
            <a:endParaRPr/>
          </a:p>
        </p:txBody>
      </p:sp>
      <p:sp>
        <p:nvSpPr>
          <p:cNvPr id="810" name="Shape 810"/>
          <p:cNvSpPr>
            <a:spLocks noGrp="1"/>
          </p:cNvSpPr>
          <p:nvPr>
            <p:ph type="body" sz="quarter" idx="1"/>
          </p:nvPr>
        </p:nvSpPr>
        <p:spPr>
          <a:prstGeom prst="rect">
            <a:avLst/>
          </a:prstGeom>
        </p:spPr>
        <p:txBody>
          <a:bodyPr/>
          <a:lstStyle/>
          <a:p>
            <a:r>
              <a:t>Answer #8:</a:t>
            </a:r>
          </a:p>
          <a:p>
            <a:r>
              <a:t>Think back to the last time he made you suck on his wee wee.  Tell me everything about the last time he made you suck on his wee wee.</a:t>
            </a:r>
          </a:p>
          <a:p>
            <a:endParaRPr/>
          </a:p>
          <a:p>
            <a:r>
              <a:t>Tell me everything about the first time he made you suck on his wee wee.</a:t>
            </a:r>
          </a:p>
          <a:p>
            <a:endParaRPr/>
          </a:p>
          <a:p>
            <a:r>
              <a:t>Any other ideas?</a:t>
            </a:r>
          </a:p>
          <a:p>
            <a:endParaRPr/>
          </a:p>
          <a:p>
            <a:r>
              <a:t>Answer #9:</a:t>
            </a:r>
          </a:p>
          <a:p>
            <a:r>
              <a:t>Tell me everything about the time Justin licked your privates in the living room (bedroom, basement).</a:t>
            </a:r>
          </a:p>
          <a:p>
            <a:endParaRPr/>
          </a:p>
          <a:p>
            <a:r>
              <a:t>Any other ideas?</a:t>
            </a:r>
          </a:p>
          <a:p>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 name="Shape 817"/>
          <p:cNvSpPr>
            <a:spLocks noGrp="1" noRot="1" noChangeAspect="1"/>
          </p:cNvSpPr>
          <p:nvPr>
            <p:ph type="sldImg"/>
          </p:nvPr>
        </p:nvSpPr>
        <p:spPr>
          <a:prstGeom prst="rect">
            <a:avLst/>
          </a:prstGeom>
        </p:spPr>
        <p:txBody>
          <a:bodyPr/>
          <a:lstStyle/>
          <a:p>
            <a:endParaRPr/>
          </a:p>
        </p:txBody>
      </p:sp>
      <p:sp>
        <p:nvSpPr>
          <p:cNvPr id="818" name="Shape 818"/>
          <p:cNvSpPr>
            <a:spLocks noGrp="1"/>
          </p:cNvSpPr>
          <p:nvPr>
            <p:ph type="body" sz="quarter" idx="1"/>
          </p:nvPr>
        </p:nvSpPr>
        <p:spPr>
          <a:prstGeom prst="rect">
            <a:avLst/>
          </a:prstGeom>
        </p:spPr>
        <p:txBody>
          <a:bodyPr/>
          <a:lstStyle/>
          <a:p>
            <a:r>
              <a:t>Answer:</a:t>
            </a:r>
          </a:p>
          <a:p>
            <a:r>
              <a:t>You said “his private.”  Tell me everything about his private.</a:t>
            </a:r>
          </a:p>
          <a:p>
            <a:endParaRPr/>
          </a:p>
          <a:p>
            <a:r>
              <a:t>Any other ideas?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 name="Shape 824"/>
          <p:cNvSpPr>
            <a:spLocks noGrp="1" noRot="1" noChangeAspect="1"/>
          </p:cNvSpPr>
          <p:nvPr>
            <p:ph type="sldImg"/>
          </p:nvPr>
        </p:nvSpPr>
        <p:spPr>
          <a:prstGeom prst="rect">
            <a:avLst/>
          </a:prstGeom>
        </p:spPr>
        <p:txBody>
          <a:bodyPr/>
          <a:lstStyle/>
          <a:p>
            <a:endParaRPr/>
          </a:p>
        </p:txBody>
      </p:sp>
      <p:sp>
        <p:nvSpPr>
          <p:cNvPr id="825" name="Shape 825"/>
          <p:cNvSpPr>
            <a:spLocks noGrp="1"/>
          </p:cNvSpPr>
          <p:nvPr>
            <p:ph type="body" sz="quarter" idx="1"/>
          </p:nvPr>
        </p:nvSpPr>
        <p:spPr>
          <a:prstGeom prst="rect">
            <a:avLst/>
          </a:prstGeom>
        </p:spPr>
        <p:txBody>
          <a:bodyPr/>
          <a:lstStyle/>
          <a:p>
            <a:r>
              <a:rPr dirty="0"/>
              <a:t>Answer:</a:t>
            </a:r>
          </a:p>
          <a:p>
            <a:r>
              <a:rPr dirty="0"/>
              <a:t>I:  Tell me what “it” is.</a:t>
            </a:r>
          </a:p>
          <a:p>
            <a:r>
              <a:rPr dirty="0"/>
              <a:t>C:  Um.</a:t>
            </a:r>
          </a:p>
          <a:p>
            <a:r>
              <a:rPr dirty="0"/>
              <a:t>I:  pause</a:t>
            </a:r>
          </a:p>
          <a:p>
            <a:r>
              <a:rPr dirty="0"/>
              <a:t>Or</a:t>
            </a:r>
          </a:p>
          <a:p>
            <a:r>
              <a:rPr dirty="0"/>
              <a:t>I:  Is there another name for “it,”</a:t>
            </a:r>
          </a:p>
          <a:p>
            <a:r>
              <a:rPr dirty="0"/>
              <a:t>Or</a:t>
            </a:r>
          </a:p>
          <a:p>
            <a:r>
              <a:rPr dirty="0"/>
              <a:t>I:  What is “it” used for.</a:t>
            </a:r>
          </a:p>
          <a:p>
            <a:endParaRPr dirty="0"/>
          </a:p>
          <a:p>
            <a:r>
              <a:rPr dirty="0"/>
              <a:t>Any other ideas?</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Shape 831"/>
          <p:cNvSpPr>
            <a:spLocks noGrp="1" noRot="1" noChangeAspect="1"/>
          </p:cNvSpPr>
          <p:nvPr>
            <p:ph type="sldImg"/>
          </p:nvPr>
        </p:nvSpPr>
        <p:spPr>
          <a:prstGeom prst="rect">
            <a:avLst/>
          </a:prstGeom>
        </p:spPr>
        <p:txBody>
          <a:bodyPr/>
          <a:lstStyle/>
          <a:p>
            <a:endParaRPr/>
          </a:p>
        </p:txBody>
      </p:sp>
      <p:sp>
        <p:nvSpPr>
          <p:cNvPr id="832" name="Shape 832"/>
          <p:cNvSpPr>
            <a:spLocks noGrp="1"/>
          </p:cNvSpPr>
          <p:nvPr>
            <p:ph type="body" sz="quarter" idx="1"/>
          </p:nvPr>
        </p:nvSpPr>
        <p:spPr>
          <a:prstGeom prst="rect">
            <a:avLst/>
          </a:prstGeom>
        </p:spPr>
        <p:txBody>
          <a:bodyPr/>
          <a:lstStyle/>
          <a:p>
            <a:r>
              <a:rPr dirty="0"/>
              <a:t>Answer:</a:t>
            </a:r>
          </a:p>
          <a:p>
            <a:r>
              <a:rPr dirty="0"/>
              <a:t>C:  I know.  Bruises on my butt.</a:t>
            </a:r>
          </a:p>
          <a:p>
            <a:r>
              <a:rPr dirty="0"/>
              <a:t>I:  Tell me everything about the bruises.</a:t>
            </a:r>
          </a:p>
          <a:p>
            <a:endParaRPr dirty="0"/>
          </a:p>
          <a:p>
            <a:r>
              <a:rPr dirty="0"/>
              <a:t>Any other ideas? </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 name="Shape 838"/>
          <p:cNvSpPr>
            <a:spLocks noGrp="1" noRot="1" noChangeAspect="1"/>
          </p:cNvSpPr>
          <p:nvPr>
            <p:ph type="sldImg"/>
          </p:nvPr>
        </p:nvSpPr>
        <p:spPr>
          <a:prstGeom prst="rect">
            <a:avLst/>
          </a:prstGeom>
        </p:spPr>
        <p:txBody>
          <a:bodyPr/>
          <a:lstStyle/>
          <a:p>
            <a:endParaRPr/>
          </a:p>
        </p:txBody>
      </p:sp>
      <p:sp>
        <p:nvSpPr>
          <p:cNvPr id="839" name="Shape 839"/>
          <p:cNvSpPr>
            <a:spLocks noGrp="1"/>
          </p:cNvSpPr>
          <p:nvPr>
            <p:ph type="body" sz="quarter" idx="1"/>
          </p:nvPr>
        </p:nvSpPr>
        <p:spPr>
          <a:prstGeom prst="rect">
            <a:avLst/>
          </a:prstGeom>
        </p:spPr>
        <p:txBody>
          <a:bodyPr/>
          <a:lstStyle/>
          <a:p>
            <a:r>
              <a:rPr dirty="0"/>
              <a:t>Answer:</a:t>
            </a:r>
          </a:p>
          <a:p>
            <a:r>
              <a:rPr dirty="0"/>
              <a:t>C:  My </a:t>
            </a:r>
            <a:r>
              <a:rPr lang="en-US" dirty="0"/>
              <a:t>lab partner</a:t>
            </a:r>
            <a:r>
              <a:rPr dirty="0"/>
              <a:t> had a hole in his swimming suit and his penis was sticking out, then Heidi touched it.</a:t>
            </a:r>
          </a:p>
          <a:p>
            <a:r>
              <a:rPr dirty="0"/>
              <a:t>I:  Tell me everything about Heidi touching it.</a:t>
            </a:r>
          </a:p>
          <a:p>
            <a:endParaRPr dirty="0"/>
          </a:p>
          <a:p>
            <a:r>
              <a:rPr dirty="0"/>
              <a:t>Any other ideas?</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Shape 845"/>
          <p:cNvSpPr>
            <a:spLocks noGrp="1" noRot="1" noChangeAspect="1"/>
          </p:cNvSpPr>
          <p:nvPr>
            <p:ph type="sldImg"/>
          </p:nvPr>
        </p:nvSpPr>
        <p:spPr>
          <a:prstGeom prst="rect">
            <a:avLst/>
          </a:prstGeom>
        </p:spPr>
        <p:txBody>
          <a:bodyPr/>
          <a:lstStyle/>
          <a:p>
            <a:endParaRPr/>
          </a:p>
        </p:txBody>
      </p:sp>
      <p:sp>
        <p:nvSpPr>
          <p:cNvPr id="846" name="Shape 846"/>
          <p:cNvSpPr>
            <a:spLocks noGrp="1"/>
          </p:cNvSpPr>
          <p:nvPr>
            <p:ph type="body" sz="quarter" idx="1"/>
          </p:nvPr>
        </p:nvSpPr>
        <p:spPr>
          <a:prstGeom prst="rect">
            <a:avLst/>
          </a:prstGeom>
        </p:spPr>
        <p:txBody>
          <a:bodyPr/>
          <a:lstStyle/>
          <a:p>
            <a:r>
              <a:t>Answer:</a:t>
            </a:r>
          </a:p>
          <a:p>
            <a:r>
              <a:t>C:  Kevin pulled down his pants.</a:t>
            </a:r>
          </a:p>
          <a:p>
            <a:r>
              <a:t>I:  Okay</a:t>
            </a:r>
          </a:p>
          <a:p>
            <a:r>
              <a:t>Or</a:t>
            </a:r>
          </a:p>
          <a:p>
            <a:r>
              <a:t>I: And then what happened.</a:t>
            </a:r>
          </a:p>
          <a:p>
            <a:endParaRPr/>
          </a:p>
          <a:p>
            <a:endParaRPr/>
          </a:p>
          <a:p>
            <a:r>
              <a:t>Any other ideas?</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Shape 852"/>
          <p:cNvSpPr>
            <a:spLocks noGrp="1" noRot="1" noChangeAspect="1"/>
          </p:cNvSpPr>
          <p:nvPr>
            <p:ph type="sldImg"/>
          </p:nvPr>
        </p:nvSpPr>
        <p:spPr>
          <a:prstGeom prst="rect">
            <a:avLst/>
          </a:prstGeom>
        </p:spPr>
        <p:txBody>
          <a:bodyPr/>
          <a:lstStyle/>
          <a:p>
            <a:endParaRPr/>
          </a:p>
        </p:txBody>
      </p:sp>
      <p:sp>
        <p:nvSpPr>
          <p:cNvPr id="853" name="Shape 853"/>
          <p:cNvSpPr>
            <a:spLocks noGrp="1"/>
          </p:cNvSpPr>
          <p:nvPr>
            <p:ph type="body" sz="quarter" idx="1"/>
          </p:nvPr>
        </p:nvSpPr>
        <p:spPr>
          <a:prstGeom prst="rect">
            <a:avLst/>
          </a:prstGeom>
        </p:spPr>
        <p:txBody>
          <a:bodyPr/>
          <a:lstStyle/>
          <a:p>
            <a:r>
              <a:t>Answer:</a:t>
            </a:r>
          </a:p>
          <a:p>
            <a:r>
              <a:t>C:  He had sex with me.</a:t>
            </a:r>
          </a:p>
          <a:p>
            <a:r>
              <a:t>I:  Tell me everything about him having sex with you.</a:t>
            </a:r>
          </a:p>
          <a:p>
            <a:r>
              <a:t>Or</a:t>
            </a:r>
          </a:p>
          <a:p>
            <a:r>
              <a:t>I:  Tell me everything that happened from the time he started having sex with you until he stopped having sex with you.</a:t>
            </a:r>
          </a:p>
          <a:p>
            <a:endParaRPr/>
          </a:p>
          <a:p>
            <a:r>
              <a:t>Any other ideas?</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Shape 859"/>
          <p:cNvSpPr>
            <a:spLocks noGrp="1" noRot="1" noChangeAspect="1"/>
          </p:cNvSpPr>
          <p:nvPr>
            <p:ph type="sldImg"/>
          </p:nvPr>
        </p:nvSpPr>
        <p:spPr>
          <a:prstGeom prst="rect">
            <a:avLst/>
          </a:prstGeom>
        </p:spPr>
        <p:txBody>
          <a:bodyPr/>
          <a:lstStyle/>
          <a:p>
            <a:endParaRPr/>
          </a:p>
        </p:txBody>
      </p:sp>
      <p:sp>
        <p:nvSpPr>
          <p:cNvPr id="860" name="Shape 860"/>
          <p:cNvSpPr>
            <a:spLocks noGrp="1"/>
          </p:cNvSpPr>
          <p:nvPr>
            <p:ph type="body" sz="quarter" idx="1"/>
          </p:nvPr>
        </p:nvSpPr>
        <p:spPr>
          <a:prstGeom prst="rect">
            <a:avLst/>
          </a:prstGeom>
        </p:spPr>
        <p:txBody>
          <a:bodyPr/>
          <a:lstStyle/>
          <a:p>
            <a:r>
              <a:t>Answer:</a:t>
            </a:r>
          </a:p>
          <a:p>
            <a:r>
              <a:t>I:  You said earlier that he would touch you with his fingers, tell me everything about that.</a:t>
            </a:r>
          </a:p>
          <a:p>
            <a:endParaRPr/>
          </a:p>
          <a:p>
            <a:endParaRPr/>
          </a:p>
          <a:p>
            <a:r>
              <a:t>Any other ideas?</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 name="Shape 866"/>
          <p:cNvSpPr>
            <a:spLocks noGrp="1" noRot="1" noChangeAspect="1"/>
          </p:cNvSpPr>
          <p:nvPr>
            <p:ph type="sldImg"/>
          </p:nvPr>
        </p:nvSpPr>
        <p:spPr>
          <a:prstGeom prst="rect">
            <a:avLst/>
          </a:prstGeom>
        </p:spPr>
        <p:txBody>
          <a:bodyPr/>
          <a:lstStyle/>
          <a:p>
            <a:endParaRPr/>
          </a:p>
        </p:txBody>
      </p:sp>
      <p:sp>
        <p:nvSpPr>
          <p:cNvPr id="867" name="Shape 867"/>
          <p:cNvSpPr>
            <a:spLocks noGrp="1"/>
          </p:cNvSpPr>
          <p:nvPr>
            <p:ph type="body" sz="quarter" idx="1"/>
          </p:nvPr>
        </p:nvSpPr>
        <p:spPr>
          <a:prstGeom prst="rect">
            <a:avLst/>
          </a:prstGeom>
        </p:spPr>
        <p:txBody>
          <a:bodyPr/>
          <a:lstStyle/>
          <a:p>
            <a:r>
              <a:t>Answer:</a:t>
            </a:r>
          </a:p>
          <a:p>
            <a:r>
              <a:t>I:  You said you played the privacy game…</a:t>
            </a:r>
          </a:p>
          <a:p>
            <a:r>
              <a:t>C:</a:t>
            </a:r>
          </a:p>
          <a:p>
            <a:r>
              <a:t>I:  Tell me everything about playing the privacy game.</a:t>
            </a:r>
          </a:p>
          <a:p>
            <a:r>
              <a:t>Or</a:t>
            </a:r>
          </a:p>
          <a:p>
            <a:r>
              <a:t>I:  Think back to the last time you played the privacy game – tell me everything about that.</a:t>
            </a:r>
          </a:p>
          <a:p>
            <a:endParaRPr/>
          </a:p>
          <a:p>
            <a:r>
              <a:t>Any other ideas?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rPr dirty="0"/>
              <a:t>Exercise</a:t>
            </a:r>
          </a:p>
          <a:p>
            <a:endParaRPr dirty="0"/>
          </a:p>
          <a:p>
            <a:r>
              <a:rPr dirty="0"/>
              <a:t>These examples are taken from recent child interviews in Utah.</a:t>
            </a:r>
          </a:p>
          <a:p>
            <a:endParaRPr dirty="0"/>
          </a:p>
          <a:p>
            <a:r>
              <a:rPr dirty="0"/>
              <a:t>Have students offer a simple and child friendly alternative for the underlined words.</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83100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 name="Shape 922"/>
          <p:cNvSpPr>
            <a:spLocks noGrp="1" noRot="1" noChangeAspect="1"/>
          </p:cNvSpPr>
          <p:nvPr>
            <p:ph type="sldImg"/>
          </p:nvPr>
        </p:nvSpPr>
        <p:spPr>
          <a:prstGeom prst="rect">
            <a:avLst/>
          </a:prstGeom>
        </p:spPr>
        <p:txBody>
          <a:bodyPr/>
          <a:lstStyle/>
          <a:p>
            <a:endParaRPr/>
          </a:p>
        </p:txBody>
      </p:sp>
      <p:sp>
        <p:nvSpPr>
          <p:cNvPr id="923" name="Shape 923"/>
          <p:cNvSpPr>
            <a:spLocks noGrp="1"/>
          </p:cNvSpPr>
          <p:nvPr>
            <p:ph type="body" sz="quarter" idx="1"/>
          </p:nvPr>
        </p:nvSpPr>
        <p:spPr>
          <a:prstGeom prst="rect">
            <a:avLst/>
          </a:prstGeom>
        </p:spPr>
        <p:txBody>
          <a:bodyPr/>
          <a:lstStyle/>
          <a:p>
            <a:r>
              <a:t>As we’re wrapping up the training.  We wanted to give you a few reminders.  We believe these three things are critical in helping you conduct good interviews with children.</a:t>
            </a:r>
          </a:p>
          <a:p>
            <a:endParaRPr/>
          </a:p>
          <a:p>
            <a:r>
              <a:t>Follow the guidelines</a:t>
            </a:r>
          </a:p>
          <a:p>
            <a:r>
              <a:t>Be patient and practice</a:t>
            </a:r>
          </a:p>
          <a:p>
            <a:r>
              <a:t>Get feedback</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 name="Shape 929"/>
          <p:cNvSpPr>
            <a:spLocks noGrp="1" noRot="1" noChangeAspect="1"/>
          </p:cNvSpPr>
          <p:nvPr>
            <p:ph type="sldImg"/>
          </p:nvPr>
        </p:nvSpPr>
        <p:spPr>
          <a:prstGeom prst="rect">
            <a:avLst/>
          </a:prstGeom>
        </p:spPr>
        <p:txBody>
          <a:bodyPr/>
          <a:lstStyle/>
          <a:p>
            <a:endParaRPr/>
          </a:p>
        </p:txBody>
      </p:sp>
      <p:sp>
        <p:nvSpPr>
          <p:cNvPr id="930" name="Shape 930"/>
          <p:cNvSpPr>
            <a:spLocks noGrp="1"/>
          </p:cNvSpPr>
          <p:nvPr>
            <p:ph type="body" sz="quarter" idx="1"/>
          </p:nvPr>
        </p:nvSpPr>
        <p:spPr>
          <a:prstGeom prst="rect">
            <a:avLst/>
          </a:prstGeom>
        </p:spPr>
        <p:txBody>
          <a:bodyPr/>
          <a:lstStyle/>
          <a:p>
            <a:r>
              <a:rPr dirty="0"/>
              <a:t>We also wanted to provide you with some encouragement to commit to and practice using these techniques.</a:t>
            </a:r>
          </a:p>
          <a:p>
            <a:endParaRPr dirty="0"/>
          </a:p>
          <a:p>
            <a:r>
              <a:rPr dirty="0"/>
              <a:t>When you use these guidelines as intended you will</a:t>
            </a:r>
          </a:p>
          <a:p>
            <a:endParaRPr dirty="0"/>
          </a:p>
          <a:p>
            <a:r>
              <a:rPr dirty="0"/>
              <a:t>Give each </a:t>
            </a:r>
            <a:r>
              <a:rPr lang="en-US" dirty="0"/>
              <a:t>person</a:t>
            </a:r>
            <a:r>
              <a:rPr dirty="0"/>
              <a:t> an equal opportunity to disclose</a:t>
            </a:r>
          </a:p>
          <a:p>
            <a:endParaRPr dirty="0"/>
          </a:p>
          <a:p>
            <a:r>
              <a:rPr dirty="0"/>
              <a:t>Dramatically improve the accuracy of the information you obtain</a:t>
            </a:r>
          </a:p>
          <a:p>
            <a:endParaRPr dirty="0"/>
          </a:p>
          <a:p>
            <a:r>
              <a:rPr dirty="0"/>
              <a:t>Be better able to defend your interview </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 name="Shape 935"/>
          <p:cNvSpPr>
            <a:spLocks noGrp="1" noRot="1" noChangeAspect="1"/>
          </p:cNvSpPr>
          <p:nvPr>
            <p:ph type="sldImg"/>
          </p:nvPr>
        </p:nvSpPr>
        <p:spPr>
          <a:prstGeom prst="rect">
            <a:avLst/>
          </a:prstGeom>
        </p:spPr>
        <p:txBody>
          <a:bodyPr/>
          <a:lstStyle/>
          <a:p>
            <a:endParaRPr/>
          </a:p>
        </p:txBody>
      </p:sp>
      <p:sp>
        <p:nvSpPr>
          <p:cNvPr id="936" name="Shape 936"/>
          <p:cNvSpPr>
            <a:spLocks noGrp="1"/>
          </p:cNvSpPr>
          <p:nvPr>
            <p:ph type="body" sz="quarter" idx="1"/>
          </p:nvPr>
        </p:nvSpPr>
        <p:spPr>
          <a:prstGeom prst="rect">
            <a:avLst/>
          </a:prstGeom>
        </p:spPr>
        <p:txBody>
          <a:bodyPr/>
          <a:lstStyle/>
          <a:p>
            <a:r>
              <a:t>South Valley CJC staff came out and found this thank you left by a young child after being interviewed.</a:t>
            </a:r>
          </a:p>
          <a:p>
            <a:endParaRPr/>
          </a:p>
          <a:p>
            <a:r>
              <a:t>We pass this  thanks on to you.  </a:t>
            </a:r>
          </a:p>
          <a:p>
            <a:endParaRPr/>
          </a:p>
          <a:p>
            <a:r>
              <a:t>We believe that as  you study, use, and practice these techniques you will conduct child-friendly, easily defensible, non-suggestive interviews with children – allowing their voices to be heard.</a:t>
            </a:r>
          </a:p>
          <a:p>
            <a:endParaRPr/>
          </a:p>
          <a:p>
            <a:r>
              <a:t>Thanks</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 name="Shape 943"/>
          <p:cNvSpPr>
            <a:spLocks noGrp="1" noRot="1" noChangeAspect="1"/>
          </p:cNvSpPr>
          <p:nvPr>
            <p:ph type="sldImg"/>
          </p:nvPr>
        </p:nvSpPr>
        <p:spPr>
          <a:prstGeom prst="rect">
            <a:avLst/>
          </a:prstGeom>
        </p:spPr>
        <p:txBody>
          <a:bodyPr/>
          <a:lstStyle/>
          <a:p>
            <a:endParaRPr/>
          </a:p>
        </p:txBody>
      </p:sp>
      <p:sp>
        <p:nvSpPr>
          <p:cNvPr id="944" name="Shape 944"/>
          <p:cNvSpPr>
            <a:spLocks noGrp="1"/>
          </p:cNvSpPr>
          <p:nvPr>
            <p:ph type="body" sz="quarter" idx="1"/>
          </p:nvPr>
        </p:nvSpPr>
        <p:spPr>
          <a:prstGeom prst="rect">
            <a:avLst/>
          </a:prstGeom>
        </p:spPr>
        <p:txBody>
          <a:bodyPr/>
          <a:lstStyle/>
          <a:p>
            <a:r>
              <a:t>Please contact us with any questions.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 “Pause”  The pause is proven to be an effective tactic to illicit a response from the person being interviewed.  The pause also helps the interviewer maintain control of the interview.</a:t>
            </a:r>
          </a:p>
        </p:txBody>
      </p:sp>
    </p:spTree>
    <p:extLst>
      <p:ext uri="{BB962C8B-B14F-4D97-AF65-F5344CB8AC3E}">
        <p14:creationId xmlns:p14="http://schemas.microsoft.com/office/powerpoint/2010/main" val="3747936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3DC7AE-23D7-3646-81A3-897E24855424}" type="datetime1">
              <a:rPr lang="en-US" smtClean="0"/>
              <a:t>9/1/2020</a:t>
            </a:fld>
            <a:endParaRPr lang="en-US" dirty="0"/>
          </a:p>
        </p:txBody>
      </p:sp>
      <p:sp>
        <p:nvSpPr>
          <p:cNvPr id="5" name="Footer Placeholder 4"/>
          <p:cNvSpPr>
            <a:spLocks noGrp="1"/>
          </p:cNvSpPr>
          <p:nvPr>
            <p:ph type="ftr" sz="quarter" idx="11"/>
          </p:nvPr>
        </p:nvSpPr>
        <p:spPr/>
        <p:txBody>
          <a:bodyPr/>
          <a:lstStyle/>
          <a:p>
            <a:r>
              <a:rPr lang="en-US"/>
              <a:t>© 2020 Mike Bleak Title IX Investigation</a:t>
            </a:r>
          </a:p>
          <a:p>
            <a:r>
              <a:rPr lang="en-US"/>
              <a:t>
</a:t>
            </a:r>
            <a:endParaRPr lang="en-US" dirty="0"/>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556701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9C24F01-E047-3746-9EDD-BE9ED37BA546}" type="datetime1">
              <a:rPr lang="en-US" smtClean="0"/>
              <a:t>9/1/2020</a:t>
            </a:fld>
            <a:endParaRPr lang="en-US" dirty="0"/>
          </a:p>
        </p:txBody>
      </p:sp>
      <p:sp>
        <p:nvSpPr>
          <p:cNvPr id="5" name="Footer Placeholder 4"/>
          <p:cNvSpPr>
            <a:spLocks noGrp="1"/>
          </p:cNvSpPr>
          <p:nvPr>
            <p:ph type="ftr" sz="quarter" idx="11"/>
          </p:nvPr>
        </p:nvSpPr>
        <p:spPr/>
        <p:txBody>
          <a:bodyPr/>
          <a:lstStyle/>
          <a:p>
            <a:r>
              <a:rPr lang="en-US"/>
              <a:t>© 2020 Mike Bleak Title IX Investigation</a:t>
            </a:r>
          </a:p>
          <a:p>
            <a:r>
              <a:rPr lang="en-US"/>
              <a:t>
</a:t>
            </a:r>
            <a:endParaRPr lang="en-US" dirty="0"/>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034115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34D022-611A-4C49-9454-E66F4F7C4BA4}" type="datetime1">
              <a:rPr lang="en-US" smtClean="0"/>
              <a:t>9/1/2020</a:t>
            </a:fld>
            <a:endParaRPr lang="en-US" dirty="0"/>
          </a:p>
        </p:txBody>
      </p:sp>
      <p:sp>
        <p:nvSpPr>
          <p:cNvPr id="5" name="Footer Placeholder 4"/>
          <p:cNvSpPr>
            <a:spLocks noGrp="1"/>
          </p:cNvSpPr>
          <p:nvPr>
            <p:ph type="ftr" sz="quarter" idx="11"/>
          </p:nvPr>
        </p:nvSpPr>
        <p:spPr/>
        <p:txBody>
          <a:bodyPr/>
          <a:lstStyle/>
          <a:p>
            <a:r>
              <a:rPr lang="en-US"/>
              <a:t>© 2020 Mike Bleak Title IX Investigation</a:t>
            </a:r>
          </a:p>
          <a:p>
            <a:r>
              <a:rPr lang="en-US"/>
              <a:t>
</a:t>
            </a:r>
            <a:endParaRPr lang="en-US" dirty="0"/>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86CB4B4D-7CA3-9044-876B-883B54F8677D}" type="slidenum">
              <a:rPr lang="en-US" smtClean="0"/>
              <a:t>‹#›</a:t>
            </a:fld>
            <a:endParaRPr 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66956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7B86AC76-422B-A447-8B50-BF99F5DE5159}" type="datetime1">
              <a:rPr lang="en-US" smtClean="0"/>
              <a:t>9/1/2020</a:t>
            </a:fld>
            <a:endParaRPr lang="en-US" dirty="0"/>
          </a:p>
        </p:txBody>
      </p:sp>
      <p:sp>
        <p:nvSpPr>
          <p:cNvPr id="6" name="Footer Placeholder 5"/>
          <p:cNvSpPr>
            <a:spLocks noGrp="1"/>
          </p:cNvSpPr>
          <p:nvPr>
            <p:ph type="ftr" sz="quarter" idx="11"/>
          </p:nvPr>
        </p:nvSpPr>
        <p:spPr/>
        <p:txBody>
          <a:bodyPr/>
          <a:lstStyle/>
          <a:p>
            <a:r>
              <a:rPr lang="en-US"/>
              <a:t>© 2020 Mike Bleak Title IX Investigation</a:t>
            </a:r>
          </a:p>
          <a:p>
            <a:r>
              <a:rPr lang="en-US"/>
              <a:t>
</a:t>
            </a:r>
            <a:endParaRPr lang="en-US" dirty="0"/>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707440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4461C0FC-B378-EB44-AEA3-FFACD37EB10C}" type="datetime1">
              <a:rPr lang="en-US" smtClean="0"/>
              <a:t>9/1/2020</a:t>
            </a:fld>
            <a:endParaRPr lang="en-US" dirty="0"/>
          </a:p>
        </p:txBody>
      </p:sp>
      <p:sp>
        <p:nvSpPr>
          <p:cNvPr id="6" name="Footer Placeholder 5"/>
          <p:cNvSpPr>
            <a:spLocks noGrp="1"/>
          </p:cNvSpPr>
          <p:nvPr>
            <p:ph type="ftr" sz="quarter" idx="11"/>
          </p:nvPr>
        </p:nvSpPr>
        <p:spPr/>
        <p:txBody>
          <a:bodyPr/>
          <a:lstStyle/>
          <a:p>
            <a:r>
              <a:rPr lang="en-US"/>
              <a:t>© 2020 Mike Bleak Title IX Investigation</a:t>
            </a:r>
          </a:p>
          <a:p>
            <a:r>
              <a:rPr lang="en-US"/>
              <a:t>
</a:t>
            </a:r>
            <a:endParaRPr lang="en-US" dirty="0"/>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86CB4B4D-7CA3-9044-876B-883B54F8677D}" type="slidenum">
              <a:rPr lang="en-US" smtClean="0"/>
              <a:t>‹#›</a:t>
            </a:fld>
            <a:endParaRPr 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91813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1AC6FF0-3239-3B46-8686-B263DB41BAF1}" type="datetime1">
              <a:rPr lang="en-US" smtClean="0"/>
              <a:t>9/1/2020</a:t>
            </a:fld>
            <a:endParaRPr lang="en-US" dirty="0"/>
          </a:p>
        </p:txBody>
      </p:sp>
      <p:sp>
        <p:nvSpPr>
          <p:cNvPr id="6" name="Footer Placeholder 5"/>
          <p:cNvSpPr>
            <a:spLocks noGrp="1"/>
          </p:cNvSpPr>
          <p:nvPr>
            <p:ph type="ftr" sz="quarter" idx="11"/>
          </p:nvPr>
        </p:nvSpPr>
        <p:spPr/>
        <p:txBody>
          <a:bodyPr/>
          <a:lstStyle/>
          <a:p>
            <a:r>
              <a:rPr lang="en-US"/>
              <a:t>© 2020 Mike Bleak Title IX Investigation</a:t>
            </a:r>
          </a:p>
          <a:p>
            <a:r>
              <a:rPr lang="en-US"/>
              <a:t>
</a:t>
            </a:r>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48138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094670-2E6E-4F4C-B762-0ED7F4F9685B}" type="datetime1">
              <a:rPr lang="en-US" smtClean="0"/>
              <a:t>9/1/2020</a:t>
            </a:fld>
            <a:endParaRPr lang="en-US" dirty="0"/>
          </a:p>
        </p:txBody>
      </p:sp>
      <p:sp>
        <p:nvSpPr>
          <p:cNvPr id="5" name="Footer Placeholder 4"/>
          <p:cNvSpPr>
            <a:spLocks noGrp="1"/>
          </p:cNvSpPr>
          <p:nvPr>
            <p:ph type="ftr" sz="quarter" idx="11"/>
          </p:nvPr>
        </p:nvSpPr>
        <p:spPr/>
        <p:txBody>
          <a:bodyPr/>
          <a:lstStyle/>
          <a:p>
            <a:r>
              <a:rPr lang="en-US"/>
              <a:t>© 2020 Mike Bleak Title IX Investigation</a:t>
            </a:r>
          </a:p>
          <a:p>
            <a:r>
              <a:rPr lang="en-US"/>
              <a:t>
</a:t>
            </a:r>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360063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FE660C-F78F-E04A-A46B-96E0881C7BE0}" type="datetime1">
              <a:rPr lang="en-US" smtClean="0"/>
              <a:t>9/1/2020</a:t>
            </a:fld>
            <a:endParaRPr lang="en-US" dirty="0"/>
          </a:p>
        </p:txBody>
      </p:sp>
      <p:sp>
        <p:nvSpPr>
          <p:cNvPr id="5" name="Footer Placeholder 4"/>
          <p:cNvSpPr>
            <a:spLocks noGrp="1"/>
          </p:cNvSpPr>
          <p:nvPr>
            <p:ph type="ftr" sz="quarter" idx="11"/>
          </p:nvPr>
        </p:nvSpPr>
        <p:spPr/>
        <p:txBody>
          <a:bodyPr/>
          <a:lstStyle/>
          <a:p>
            <a:r>
              <a:rPr lang="en-US"/>
              <a:t>© 2020 Mike Bleak Title IX Investigation</a:t>
            </a:r>
          </a:p>
          <a:p>
            <a:r>
              <a:rPr lang="en-US"/>
              <a:t>
</a:t>
            </a:r>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900051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31" name="Slide Number"/>
          <p:cNvSpPr txBox="1">
            <a:spLocks noGrp="1"/>
          </p:cNvSpPr>
          <p:nvPr>
            <p:ph type="sldNum" sz="quarter" idx="2"/>
          </p:nvPr>
        </p:nvSpPr>
        <p:spPr>
          <a:xfrm>
            <a:off x="8226923" y="6546850"/>
            <a:ext cx="231278" cy="2147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7662749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BCD21C-0B73-0740-9858-7B88FE8BCBB2}" type="datetime1">
              <a:rPr lang="en-US" smtClean="0"/>
              <a:t>9/1/2020</a:t>
            </a:fld>
            <a:endParaRPr lang="en-US" dirty="0"/>
          </a:p>
        </p:txBody>
      </p:sp>
      <p:sp>
        <p:nvSpPr>
          <p:cNvPr id="5" name="Footer Placeholder 4"/>
          <p:cNvSpPr>
            <a:spLocks noGrp="1"/>
          </p:cNvSpPr>
          <p:nvPr>
            <p:ph type="ftr" sz="quarter" idx="11"/>
          </p:nvPr>
        </p:nvSpPr>
        <p:spPr/>
        <p:txBody>
          <a:bodyPr/>
          <a:lstStyle/>
          <a:p>
            <a:r>
              <a:rPr lang="en-US"/>
              <a:t>© 2020 Mike Bleak Title IX Investigation</a:t>
            </a:r>
          </a:p>
          <a:p>
            <a:r>
              <a:rPr lang="en-US"/>
              <a:t>
</a:t>
            </a:r>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303171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B66C32-0ECD-1446-93C0-4B8DD059B4AC}" type="datetime1">
              <a:rPr lang="en-US" smtClean="0"/>
              <a:t>9/1/2020</a:t>
            </a:fld>
            <a:endParaRPr lang="en-US" dirty="0"/>
          </a:p>
        </p:txBody>
      </p:sp>
      <p:sp>
        <p:nvSpPr>
          <p:cNvPr id="5" name="Footer Placeholder 4"/>
          <p:cNvSpPr>
            <a:spLocks noGrp="1"/>
          </p:cNvSpPr>
          <p:nvPr>
            <p:ph type="ftr" sz="quarter" idx="11"/>
          </p:nvPr>
        </p:nvSpPr>
        <p:spPr/>
        <p:txBody>
          <a:bodyPr/>
          <a:lstStyle/>
          <a:p>
            <a:r>
              <a:rPr lang="en-US"/>
              <a:t>© 2020 Mike Bleak Title IX Investigation</a:t>
            </a:r>
          </a:p>
          <a:p>
            <a:r>
              <a:rPr lang="en-US"/>
              <a:t>
</a:t>
            </a:r>
            <a:endParaRPr lang="en-US" dirty="0"/>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960491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EDF652-09AE-E74F-8AC8-7554749094FC}" type="datetime1">
              <a:rPr lang="en-US" smtClean="0"/>
              <a:t>9/1/2020</a:t>
            </a:fld>
            <a:endParaRPr lang="en-US" dirty="0"/>
          </a:p>
        </p:txBody>
      </p:sp>
      <p:sp>
        <p:nvSpPr>
          <p:cNvPr id="6" name="Footer Placeholder 5"/>
          <p:cNvSpPr>
            <a:spLocks noGrp="1"/>
          </p:cNvSpPr>
          <p:nvPr>
            <p:ph type="ftr" sz="quarter" idx="11"/>
          </p:nvPr>
        </p:nvSpPr>
        <p:spPr/>
        <p:txBody>
          <a:bodyPr/>
          <a:lstStyle/>
          <a:p>
            <a:r>
              <a:rPr lang="en-US"/>
              <a:t>© 2020 Mike Bleak Title IX Investigation</a:t>
            </a:r>
          </a:p>
          <a:p>
            <a:r>
              <a:rPr lang="en-US"/>
              <a:t>
</a:t>
            </a:r>
            <a:endParaRPr lang="en-US" dirty="0"/>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346225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F034DA-500B-7840-921E-75120DB7D0FE}" type="datetime1">
              <a:rPr lang="en-US" smtClean="0"/>
              <a:t>9/1/2020</a:t>
            </a:fld>
            <a:endParaRPr lang="en-US" dirty="0"/>
          </a:p>
        </p:txBody>
      </p:sp>
      <p:sp>
        <p:nvSpPr>
          <p:cNvPr id="8" name="Footer Placeholder 7"/>
          <p:cNvSpPr>
            <a:spLocks noGrp="1"/>
          </p:cNvSpPr>
          <p:nvPr>
            <p:ph type="ftr" sz="quarter" idx="11"/>
          </p:nvPr>
        </p:nvSpPr>
        <p:spPr/>
        <p:txBody>
          <a:bodyPr/>
          <a:lstStyle/>
          <a:p>
            <a:r>
              <a:rPr lang="en-US"/>
              <a:t>© 2020 Mike Bleak Title IX Investigation</a:t>
            </a:r>
          </a:p>
          <a:p>
            <a:r>
              <a:rPr lang="en-US"/>
              <a:t>
</a:t>
            </a:r>
            <a:endParaRPr lang="en-US" dirty="0"/>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930692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DF4259-A988-AA4C-B863-E19248885B51}" type="datetime1">
              <a:rPr lang="en-US" smtClean="0"/>
              <a:t>9/1/2020</a:t>
            </a:fld>
            <a:endParaRPr lang="en-US" dirty="0"/>
          </a:p>
        </p:txBody>
      </p:sp>
      <p:sp>
        <p:nvSpPr>
          <p:cNvPr id="4" name="Footer Placeholder 3"/>
          <p:cNvSpPr>
            <a:spLocks noGrp="1"/>
          </p:cNvSpPr>
          <p:nvPr>
            <p:ph type="ftr" sz="quarter" idx="11"/>
          </p:nvPr>
        </p:nvSpPr>
        <p:spPr/>
        <p:txBody>
          <a:bodyPr/>
          <a:lstStyle/>
          <a:p>
            <a:r>
              <a:rPr lang="en-US"/>
              <a:t>© 2020 Mike Bleak Title IX Investigation</a:t>
            </a:r>
          </a:p>
          <a:p>
            <a:r>
              <a:rPr lang="en-US"/>
              <a:t>
</a:t>
            </a:r>
            <a:endParaRPr lang="en-US" dirty="0"/>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32143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0B4E0B-FDD4-A048-A814-407510F14E5D}" type="datetime1">
              <a:rPr lang="en-US" smtClean="0"/>
              <a:t>9/1/2020</a:t>
            </a:fld>
            <a:endParaRPr lang="en-US" dirty="0"/>
          </a:p>
        </p:txBody>
      </p:sp>
      <p:sp>
        <p:nvSpPr>
          <p:cNvPr id="3" name="Footer Placeholder 2"/>
          <p:cNvSpPr>
            <a:spLocks noGrp="1"/>
          </p:cNvSpPr>
          <p:nvPr>
            <p:ph type="ftr" sz="quarter" idx="11"/>
          </p:nvPr>
        </p:nvSpPr>
        <p:spPr/>
        <p:txBody>
          <a:bodyPr/>
          <a:lstStyle/>
          <a:p>
            <a:r>
              <a:rPr lang="en-US"/>
              <a:t>© 2020 Mike Bleak Title IX Investigation</a:t>
            </a:r>
          </a:p>
          <a:p>
            <a:r>
              <a:rPr lang="en-US"/>
              <a:t>
</a:t>
            </a:r>
            <a:endParaRPr lang="en-US" dirty="0"/>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088829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99D91C-E00A-C34B-BEE9-0C05E0D40914}" type="datetime1">
              <a:rPr lang="en-US" smtClean="0"/>
              <a:t>9/1/2020</a:t>
            </a:fld>
            <a:endParaRPr lang="en-US" dirty="0"/>
          </a:p>
        </p:txBody>
      </p:sp>
      <p:sp>
        <p:nvSpPr>
          <p:cNvPr id="6" name="Footer Placeholder 5"/>
          <p:cNvSpPr>
            <a:spLocks noGrp="1"/>
          </p:cNvSpPr>
          <p:nvPr>
            <p:ph type="ftr" sz="quarter" idx="11"/>
          </p:nvPr>
        </p:nvSpPr>
        <p:spPr/>
        <p:txBody>
          <a:bodyPr/>
          <a:lstStyle/>
          <a:p>
            <a:r>
              <a:rPr lang="en-US"/>
              <a:t>© 2020 Mike Bleak Title IX Investigation</a:t>
            </a:r>
          </a:p>
          <a:p>
            <a:r>
              <a:rPr lang="en-US"/>
              <a:t>
</a:t>
            </a:r>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51481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0F4FC63-9827-EC4D-800A-0BE347D9997D}" type="datetime1">
              <a:rPr lang="en-US" smtClean="0"/>
              <a:t>9/1/2020</a:t>
            </a:fld>
            <a:endParaRPr lang="en-US" dirty="0"/>
          </a:p>
        </p:txBody>
      </p:sp>
      <p:sp>
        <p:nvSpPr>
          <p:cNvPr id="6" name="Footer Placeholder 5"/>
          <p:cNvSpPr>
            <a:spLocks noGrp="1"/>
          </p:cNvSpPr>
          <p:nvPr>
            <p:ph type="ftr" sz="quarter" idx="11"/>
          </p:nvPr>
        </p:nvSpPr>
        <p:spPr/>
        <p:txBody>
          <a:bodyPr/>
          <a:lstStyle/>
          <a:p>
            <a:r>
              <a:rPr lang="en-US"/>
              <a:t>© 2020 Mike Bleak Title IX Investigation</a:t>
            </a:r>
          </a:p>
          <a:p>
            <a:r>
              <a:rPr lang="en-US"/>
              <a:t>
</a:t>
            </a:r>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858564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1631D981-22D3-2347-BB93-81AE41114094}" type="datetime1">
              <a:rPr lang="en-US" smtClean="0"/>
              <a:t>9/1/2020</a:t>
            </a:fld>
            <a:endParaRPr lang="en-US" dirty="0"/>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2020 Mike Bleak Title IX Investigation</a:t>
            </a:r>
          </a:p>
          <a:p>
            <a:r>
              <a:rPr lang="en-US"/>
              <a:t>
</a:t>
            </a:r>
            <a:endParaRPr lang="en-US" dirty="0"/>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8518280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Lst>
  <p:hf hdr="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mailto:jonesjq@suu.edu" TargetMode="Externa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mailto:psmith@suu.edu" TargetMode="External"/><Relationship Id="rId2" Type="http://schemas.openxmlformats.org/officeDocument/2006/relationships/notesSlide" Target="../notesSlides/notesSlide64.xml"/><Relationship Id="rId1" Type="http://schemas.openxmlformats.org/officeDocument/2006/relationships/slideLayout" Target="../slideLayouts/slideLayout17.xml"/><Relationship Id="rId4" Type="http://schemas.openxmlformats.org/officeDocument/2006/relationships/hyperlink" Target="mailto:jonesjq@suu.edu"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tiff"/><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tiff"/><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tif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58"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9"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60"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61"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62"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63"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4"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5"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6"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7"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8"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9"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71" name="Group 70">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72"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73"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74"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5"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6"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7"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8"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9"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80"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81"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82"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83"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85" name="Rectangle 84">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7"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89" name="Rectangle 88">
            <a:extLst>
              <a:ext uri="{FF2B5EF4-FFF2-40B4-BE49-F238E27FC236}">
                <a16:creationId xmlns:a16="http://schemas.microsoft.com/office/drawing/2014/main" id="{CADF4631-3C8F-45EE-8D19-4D3E8426B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90">
            <a:extLst>
              <a:ext uri="{FF2B5EF4-FFF2-40B4-BE49-F238E27FC236}">
                <a16:creationId xmlns:a16="http://schemas.microsoft.com/office/drawing/2014/main" id="{F291099C-17EE-4E0E-B096-C799750500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92" name="Freeform 11">
              <a:extLst>
                <a:ext uri="{FF2B5EF4-FFF2-40B4-BE49-F238E27FC236}">
                  <a16:creationId xmlns:a16="http://schemas.microsoft.com/office/drawing/2014/main" id="{E21C6221-3E1B-4ABD-8172-FAE995E65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93" name="Freeform 12">
              <a:extLst>
                <a:ext uri="{FF2B5EF4-FFF2-40B4-BE49-F238E27FC236}">
                  <a16:creationId xmlns:a16="http://schemas.microsoft.com/office/drawing/2014/main" id="{D3EF5991-93EA-451F-BB82-1ABC4AC0D2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94" name="Freeform 13">
              <a:extLst>
                <a:ext uri="{FF2B5EF4-FFF2-40B4-BE49-F238E27FC236}">
                  <a16:creationId xmlns:a16="http://schemas.microsoft.com/office/drawing/2014/main" id="{136F96F7-16E6-48A1-A211-0B4A4D0C83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95" name="Freeform 14">
              <a:extLst>
                <a:ext uri="{FF2B5EF4-FFF2-40B4-BE49-F238E27FC236}">
                  <a16:creationId xmlns:a16="http://schemas.microsoft.com/office/drawing/2014/main" id="{5C00D000-7FA5-40C4-AB6A-DE3A61AB8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96" name="Freeform 15">
              <a:extLst>
                <a:ext uri="{FF2B5EF4-FFF2-40B4-BE49-F238E27FC236}">
                  <a16:creationId xmlns:a16="http://schemas.microsoft.com/office/drawing/2014/main" id="{5AAEB880-A03D-4743-9060-D7A846FA6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97" name="Freeform 16">
              <a:extLst>
                <a:ext uri="{FF2B5EF4-FFF2-40B4-BE49-F238E27FC236}">
                  <a16:creationId xmlns:a16="http://schemas.microsoft.com/office/drawing/2014/main" id="{CC64DD68-0B96-4DE9-8FD5-3175E4A3F1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98" name="Freeform 17">
              <a:extLst>
                <a:ext uri="{FF2B5EF4-FFF2-40B4-BE49-F238E27FC236}">
                  <a16:creationId xmlns:a16="http://schemas.microsoft.com/office/drawing/2014/main" id="{69118400-C17B-4068-86D3-93CAE7702C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99" name="Freeform 18">
              <a:extLst>
                <a:ext uri="{FF2B5EF4-FFF2-40B4-BE49-F238E27FC236}">
                  <a16:creationId xmlns:a16="http://schemas.microsoft.com/office/drawing/2014/main" id="{117FA22F-CBA8-4CF5-B8CC-2D169B67E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00" name="Freeform 19">
              <a:extLst>
                <a:ext uri="{FF2B5EF4-FFF2-40B4-BE49-F238E27FC236}">
                  <a16:creationId xmlns:a16="http://schemas.microsoft.com/office/drawing/2014/main" id="{8FB2D443-8598-4CEE-AED2-BEF49AA95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01" name="Freeform 20">
              <a:extLst>
                <a:ext uri="{FF2B5EF4-FFF2-40B4-BE49-F238E27FC236}">
                  <a16:creationId xmlns:a16="http://schemas.microsoft.com/office/drawing/2014/main" id="{92593E33-68AF-485D-99D0-080CEA1971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02" name="Freeform 21">
              <a:extLst>
                <a:ext uri="{FF2B5EF4-FFF2-40B4-BE49-F238E27FC236}">
                  <a16:creationId xmlns:a16="http://schemas.microsoft.com/office/drawing/2014/main" id="{96A28427-575C-4904-AC4B-3DD62801D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03" name="Freeform 22">
              <a:extLst>
                <a:ext uri="{FF2B5EF4-FFF2-40B4-BE49-F238E27FC236}">
                  <a16:creationId xmlns:a16="http://schemas.microsoft.com/office/drawing/2014/main" id="{782FA736-DE89-4D13-B0A7-3906B32CE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sp>
        <p:nvSpPr>
          <p:cNvPr id="3" name="Title 2">
            <a:extLst>
              <a:ext uri="{FF2B5EF4-FFF2-40B4-BE49-F238E27FC236}">
                <a16:creationId xmlns:a16="http://schemas.microsoft.com/office/drawing/2014/main" id="{103A593D-FCF6-A64B-9E2E-EF0EE5382F08}"/>
              </a:ext>
            </a:extLst>
          </p:cNvPr>
          <p:cNvSpPr>
            <a:spLocks noGrp="1"/>
          </p:cNvSpPr>
          <p:nvPr>
            <p:ph type="title"/>
          </p:nvPr>
        </p:nvSpPr>
        <p:spPr>
          <a:xfrm>
            <a:off x="1941909" y="4529540"/>
            <a:ext cx="6686550" cy="1162423"/>
          </a:xfrm>
        </p:spPr>
        <p:txBody>
          <a:bodyPr vert="horz" lIns="91440" tIns="45720" rIns="91440" bIns="45720" rtlCol="0" anchor="b">
            <a:normAutofit/>
          </a:bodyPr>
          <a:lstStyle/>
          <a:p>
            <a:r>
              <a:rPr lang="en-US" sz="5400"/>
              <a:t>Title IX Investigation</a:t>
            </a:r>
          </a:p>
        </p:txBody>
      </p:sp>
      <p:grpSp>
        <p:nvGrpSpPr>
          <p:cNvPr id="105" name="Group 104">
            <a:extLst>
              <a:ext uri="{FF2B5EF4-FFF2-40B4-BE49-F238E27FC236}">
                <a16:creationId xmlns:a16="http://schemas.microsoft.com/office/drawing/2014/main" id="{6A54B62D-FC5C-4E1A-8D8B-279576FE53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106" name="Freeform 27">
              <a:extLst>
                <a:ext uri="{FF2B5EF4-FFF2-40B4-BE49-F238E27FC236}">
                  <a16:creationId xmlns:a16="http://schemas.microsoft.com/office/drawing/2014/main" id="{4706D2CB-CE4C-4F40-B189-FD7BB4466B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07" name="Freeform 28">
              <a:extLst>
                <a:ext uri="{FF2B5EF4-FFF2-40B4-BE49-F238E27FC236}">
                  <a16:creationId xmlns:a16="http://schemas.microsoft.com/office/drawing/2014/main" id="{2714CF7E-2DF6-4F91-8BB2-D62E8B549D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08" name="Freeform 29">
              <a:extLst>
                <a:ext uri="{FF2B5EF4-FFF2-40B4-BE49-F238E27FC236}">
                  <a16:creationId xmlns:a16="http://schemas.microsoft.com/office/drawing/2014/main" id="{F30DCFE1-624D-4D3C-AC61-757C2FF356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09" name="Freeform 30">
              <a:extLst>
                <a:ext uri="{FF2B5EF4-FFF2-40B4-BE49-F238E27FC236}">
                  <a16:creationId xmlns:a16="http://schemas.microsoft.com/office/drawing/2014/main" id="{BF08ABFE-DD31-4F1F-9520-93CC613CD3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10" name="Freeform 31">
              <a:extLst>
                <a:ext uri="{FF2B5EF4-FFF2-40B4-BE49-F238E27FC236}">
                  <a16:creationId xmlns:a16="http://schemas.microsoft.com/office/drawing/2014/main" id="{ADFB2DBD-F00A-4820-876F-4E75F216B1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11" name="Freeform 32">
              <a:extLst>
                <a:ext uri="{FF2B5EF4-FFF2-40B4-BE49-F238E27FC236}">
                  <a16:creationId xmlns:a16="http://schemas.microsoft.com/office/drawing/2014/main" id="{3F85387B-5668-4570-BC5C-AA89417C7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12" name="Freeform 33">
              <a:extLst>
                <a:ext uri="{FF2B5EF4-FFF2-40B4-BE49-F238E27FC236}">
                  <a16:creationId xmlns:a16="http://schemas.microsoft.com/office/drawing/2014/main" id="{FEA70EF6-623D-453D-8360-1B0C142A29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13" name="Freeform 34">
              <a:extLst>
                <a:ext uri="{FF2B5EF4-FFF2-40B4-BE49-F238E27FC236}">
                  <a16:creationId xmlns:a16="http://schemas.microsoft.com/office/drawing/2014/main" id="{FE3B449C-A5FE-44B9-A01C-A115C37D3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14" name="Freeform 35">
              <a:extLst>
                <a:ext uri="{FF2B5EF4-FFF2-40B4-BE49-F238E27FC236}">
                  <a16:creationId xmlns:a16="http://schemas.microsoft.com/office/drawing/2014/main" id="{BD672E89-DAB4-41AE-891D-6B6A52B0EA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15" name="Freeform 36">
              <a:extLst>
                <a:ext uri="{FF2B5EF4-FFF2-40B4-BE49-F238E27FC236}">
                  <a16:creationId xmlns:a16="http://schemas.microsoft.com/office/drawing/2014/main" id="{C69123C3-F0F9-4AA7-BA7B-9E5E0AF27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16" name="Freeform 37">
              <a:extLst>
                <a:ext uri="{FF2B5EF4-FFF2-40B4-BE49-F238E27FC236}">
                  <a16:creationId xmlns:a16="http://schemas.microsoft.com/office/drawing/2014/main" id="{E10779C5-3DD9-489D-9A2D-EF45B7BE30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17" name="Freeform 38">
              <a:extLst>
                <a:ext uri="{FF2B5EF4-FFF2-40B4-BE49-F238E27FC236}">
                  <a16:creationId xmlns:a16="http://schemas.microsoft.com/office/drawing/2014/main" id="{1D3B4B35-2090-4DA8-ADBE-DD888B4E17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19" name="Rectangle 118">
            <a:extLst>
              <a:ext uri="{FF2B5EF4-FFF2-40B4-BE49-F238E27FC236}">
                <a16:creationId xmlns:a16="http://schemas.microsoft.com/office/drawing/2014/main" id="{46FA917F-43A3-4FA3-A085-59D0DC397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355" r="8065"/>
          <a:stretch/>
        </p:blipFill>
        <p:spPr>
          <a:xfrm>
            <a:off x="1941909" y="1800810"/>
            <a:ext cx="6722031" cy="2442006"/>
          </a:xfrm>
          <a:prstGeom prst="rect">
            <a:avLst/>
          </a:prstGeom>
        </p:spPr>
      </p:pic>
      <p:sp>
        <p:nvSpPr>
          <p:cNvPr id="121" name="Freeform 33">
            <a:extLst>
              <a:ext uri="{FF2B5EF4-FFF2-40B4-BE49-F238E27FC236}">
                <a16:creationId xmlns:a16="http://schemas.microsoft.com/office/drawing/2014/main" id="{9CBF007B-8C8C-4F79-B037-9F4C61F9F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753578"/>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41" name="Slide Number"/>
          <p:cNvSpPr txBox="1">
            <a:spLocks noGrp="1"/>
          </p:cNvSpPr>
          <p:nvPr>
            <p:ph type="sldNum" sz="quarter" idx="12"/>
          </p:nvPr>
        </p:nvSpPr>
        <p:spPr>
          <a:xfrm>
            <a:off x="398859" y="4959308"/>
            <a:ext cx="584825" cy="3651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rmAutofit/>
          </a:bodyPr>
          <a:lstStyle/>
          <a:p>
            <a:pPr hangingPunct="1">
              <a:lnSpc>
                <a:spcPct val="90000"/>
              </a:lnSpc>
              <a:spcAft>
                <a:spcPts val="600"/>
              </a:spcAft>
            </a:pPr>
            <a:r>
              <a:rPr lang="en-US" sz="1900" kern="1200" dirty="0">
                <a:latin typeface="+mn-lt"/>
                <a:ea typeface="+mn-ea"/>
                <a:cs typeface="+mn-cs"/>
              </a:rPr>
              <a:t>1</a:t>
            </a:r>
          </a:p>
        </p:txBody>
      </p:sp>
      <p:sp>
        <p:nvSpPr>
          <p:cNvPr id="5" name="Footer Placeholder 4">
            <a:extLst>
              <a:ext uri="{FF2B5EF4-FFF2-40B4-BE49-F238E27FC236}">
                <a16:creationId xmlns:a16="http://schemas.microsoft.com/office/drawing/2014/main" id="{A85B41D6-D6FA-D54B-907C-8B5784587D74}"/>
              </a:ext>
            </a:extLst>
          </p:cNvPr>
          <p:cNvSpPr>
            <a:spLocks noGrp="1"/>
          </p:cNvSpPr>
          <p:nvPr>
            <p:ph type="ftr" sz="quarter" idx="11"/>
          </p:nvPr>
        </p:nvSpPr>
        <p:spPr/>
        <p:txBody>
          <a:bodyPr/>
          <a:lstStyle/>
          <a:p>
            <a:r>
              <a:rPr lang="en-US"/>
              <a:t>© 2020 Mike Bleak Title IX Investigation</a:t>
            </a:r>
          </a:p>
          <a:p>
            <a:r>
              <a:rPr lang="en-US"/>
              <a:t>
</a:t>
            </a:r>
            <a:endParaRPr lang="en-US" dirty="0"/>
          </a:p>
        </p:txBody>
      </p:sp>
      <p:sp>
        <p:nvSpPr>
          <p:cNvPr id="6" name="Date Placeholder 5">
            <a:extLst>
              <a:ext uri="{FF2B5EF4-FFF2-40B4-BE49-F238E27FC236}">
                <a16:creationId xmlns:a16="http://schemas.microsoft.com/office/drawing/2014/main" id="{02285E8F-DA0C-BB4A-9A54-39B70868C303}"/>
              </a:ext>
            </a:extLst>
          </p:cNvPr>
          <p:cNvSpPr>
            <a:spLocks noGrp="1"/>
          </p:cNvSpPr>
          <p:nvPr>
            <p:ph type="dt" sz="half" idx="10"/>
          </p:nvPr>
        </p:nvSpPr>
        <p:spPr/>
        <p:txBody>
          <a:bodyPr/>
          <a:lstStyle/>
          <a:p>
            <a:fld id="{CEBFACC2-2B57-E24C-AB42-D1CF32DC3701}" type="datetime1">
              <a:rPr lang="en-US" smtClean="0"/>
              <a:t>9/1/2020</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98" name="Rectangle 197">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Control"/>
          <p:cNvSpPr txBox="1">
            <a:spLocks noGrp="1"/>
          </p:cNvSpPr>
          <p:nvPr>
            <p:ph type="title"/>
          </p:nvPr>
        </p:nvSpPr>
        <p:spPr>
          <a:xfrm>
            <a:off x="944919" y="3101093"/>
            <a:ext cx="1840539" cy="3029344"/>
          </a:xfrm>
          <a:prstGeom prst="rect">
            <a:avLst/>
          </a:prstGeom>
        </p:spPr>
        <p:txBody>
          <a:bodyPr>
            <a:normAutofit/>
          </a:bodyPr>
          <a:lstStyle/>
          <a:p>
            <a:r>
              <a:rPr lang="en-US" sz="2800">
                <a:solidFill>
                  <a:schemeClr val="bg1"/>
                </a:solidFill>
              </a:rPr>
              <a:t>Control</a:t>
            </a:r>
          </a:p>
        </p:txBody>
      </p:sp>
      <p:sp>
        <p:nvSpPr>
          <p:cNvPr id="200"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190" name="Slide Number"/>
          <p:cNvSpPr txBox="1">
            <a:spLocks noGrp="1"/>
          </p:cNvSpPr>
          <p:nvPr>
            <p:ph type="sldNum" sz="quarter" idx="12"/>
          </p:nvPr>
        </p:nvSpPr>
        <p:spPr>
          <a:xfrm>
            <a:off x="28888" y="3259287"/>
            <a:ext cx="584825"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solidFill>
                  <a:srgbClr val="FFFFFF"/>
                </a:solidFill>
              </a:rPr>
              <a:t>10</a:t>
            </a:r>
            <a:endParaRPr sz="1900" dirty="0">
              <a:solidFill>
                <a:srgbClr val="FFFFFF"/>
              </a:solidFill>
            </a:endParaRPr>
          </a:p>
        </p:txBody>
      </p:sp>
      <p:sp useBgFill="1">
        <p:nvSpPr>
          <p:cNvPr id="202" name="Rectangle 201">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7E7DE1F7-6513-C74F-B02C-D4F759AD297F}"/>
              </a:ext>
            </a:extLst>
          </p:cNvPr>
          <p:cNvSpPr>
            <a:spLocks noGrp="1"/>
          </p:cNvSpPr>
          <p:nvPr>
            <p:ph type="ftr" sz="quarter" idx="11"/>
          </p:nvPr>
        </p:nvSpPr>
        <p:spPr>
          <a:xfrm>
            <a:off x="3529934" y="6135808"/>
            <a:ext cx="4126973" cy="365125"/>
          </a:xfrm>
          <a:prstGeom prst="rect">
            <a:avLst/>
          </a:prstGeom>
        </p:spPr>
        <p:txBody>
          <a:bodyPr anchor="ct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sp>
        <p:nvSpPr>
          <p:cNvPr id="3" name="Date Placeholder 2">
            <a:extLst>
              <a:ext uri="{FF2B5EF4-FFF2-40B4-BE49-F238E27FC236}">
                <a16:creationId xmlns:a16="http://schemas.microsoft.com/office/drawing/2014/main" id="{31C0D8DE-AF59-3E46-AE18-27F4C5C117E4}"/>
              </a:ext>
            </a:extLst>
          </p:cNvPr>
          <p:cNvSpPr>
            <a:spLocks noGrp="1"/>
          </p:cNvSpPr>
          <p:nvPr>
            <p:ph type="dt" sz="half" idx="10"/>
          </p:nvPr>
        </p:nvSpPr>
        <p:spPr>
          <a:xfrm>
            <a:off x="7771209" y="6130437"/>
            <a:ext cx="859712" cy="370396"/>
          </a:xfrm>
          <a:prstGeom prst="rect">
            <a:avLst/>
          </a:prstGeom>
        </p:spPr>
        <p:txBody>
          <a:bodyPr anchor="ctr">
            <a:normAutofit/>
          </a:bodyPr>
          <a:lstStyle/>
          <a:p>
            <a:pPr>
              <a:spcAft>
                <a:spcPts val="600"/>
              </a:spcAft>
            </a:pPr>
            <a:fld id="{B002EBDA-7A98-0C43-8A96-3D6DC08552CE}" type="datetime1">
              <a:rPr lang="en-US" smtClean="0"/>
              <a:pPr>
                <a:spcAft>
                  <a:spcPts val="600"/>
                </a:spcAft>
              </a:pPr>
              <a:t>9/1/2020</a:t>
            </a:fld>
            <a:endParaRPr lang="en-US"/>
          </a:p>
        </p:txBody>
      </p:sp>
      <p:graphicFrame>
        <p:nvGraphicFramePr>
          <p:cNvPr id="194" name="Give the child choices while maintaining control of the interview…">
            <a:extLst>
              <a:ext uri="{FF2B5EF4-FFF2-40B4-BE49-F238E27FC236}">
                <a16:creationId xmlns:a16="http://schemas.microsoft.com/office/drawing/2014/main" id="{FFD9EB03-68C8-45A4-B6AD-9A2D7F43EC2B}"/>
              </a:ext>
            </a:extLst>
          </p:cNvPr>
          <p:cNvGraphicFramePr>
            <a:graphicFrameLocks noGrp="1"/>
          </p:cNvGraphicFramePr>
          <p:nvPr>
            <p:ph idx="1"/>
            <p:extLst>
              <p:ext uri="{D42A27DB-BD31-4B8C-83A1-F6EECF244321}">
                <p14:modId xmlns:p14="http://schemas.microsoft.com/office/powerpoint/2010/main" val="3281706547"/>
              </p:ext>
            </p:extLst>
          </p:nvPr>
        </p:nvGraphicFramePr>
        <p:xfrm>
          <a:off x="3534858" y="641551"/>
          <a:ext cx="5124159"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65ECB-1981-654B-A551-CB4EEA03AAB5}"/>
              </a:ext>
            </a:extLst>
          </p:cNvPr>
          <p:cNvSpPr>
            <a:spLocks noGrp="1"/>
          </p:cNvSpPr>
          <p:nvPr>
            <p:ph type="title"/>
          </p:nvPr>
        </p:nvSpPr>
        <p:spPr/>
        <p:txBody>
          <a:bodyPr/>
          <a:lstStyle/>
          <a:p>
            <a:r>
              <a:rPr lang="en-US" dirty="0"/>
              <a:t>Describing Interview Rooms</a:t>
            </a:r>
          </a:p>
        </p:txBody>
      </p:sp>
      <p:sp>
        <p:nvSpPr>
          <p:cNvPr id="3" name="Content Placeholder 2">
            <a:extLst>
              <a:ext uri="{FF2B5EF4-FFF2-40B4-BE49-F238E27FC236}">
                <a16:creationId xmlns:a16="http://schemas.microsoft.com/office/drawing/2014/main" id="{AB78E679-A420-0448-BECB-1A0760A43DA7}"/>
              </a:ext>
            </a:extLst>
          </p:cNvPr>
          <p:cNvSpPr>
            <a:spLocks noGrp="1"/>
          </p:cNvSpPr>
          <p:nvPr>
            <p:ph sz="half" idx="1"/>
          </p:nvPr>
        </p:nvSpPr>
        <p:spPr/>
        <p:txBody>
          <a:bodyPr>
            <a:normAutofit/>
          </a:bodyPr>
          <a:lstStyle/>
          <a:p>
            <a:pPr marL="0" indent="0">
              <a:buNone/>
            </a:pPr>
            <a:r>
              <a:rPr lang="en-US" sz="1600" dirty="0"/>
              <a:t>“I know that beyond the walls and the floor and the paint and all that, that it’s not just a surface, cosmetic, superficial approach. It’s beyond that.  It’s really a paradigm shift from ’Just the facts ma’am’ sort of personality to a trauma informed approach”</a:t>
            </a:r>
          </a:p>
          <a:p>
            <a:pPr marL="0" indent="0">
              <a:buNone/>
            </a:pPr>
            <a:r>
              <a:rPr lang="en-US" sz="1400" dirty="0"/>
              <a:t>			</a:t>
            </a:r>
            <a:r>
              <a:rPr lang="en-US" sz="1100" dirty="0"/>
              <a:t>Rebecca Sarver</a:t>
            </a:r>
          </a:p>
          <a:p>
            <a:pPr marL="0" indent="0">
              <a:buNone/>
            </a:pPr>
            <a:r>
              <a:rPr lang="en-US" sz="1100" dirty="0"/>
              <a:t>			Title IX Coordinator</a:t>
            </a:r>
          </a:p>
          <a:p>
            <a:pPr marL="0" indent="0">
              <a:buNone/>
            </a:pPr>
            <a:r>
              <a:rPr lang="en-US" sz="1100" dirty="0"/>
              <a:t>			New College of Florida</a:t>
            </a:r>
          </a:p>
        </p:txBody>
      </p:sp>
      <p:sp>
        <p:nvSpPr>
          <p:cNvPr id="4" name="Content Placeholder 3">
            <a:extLst>
              <a:ext uri="{FF2B5EF4-FFF2-40B4-BE49-F238E27FC236}">
                <a16:creationId xmlns:a16="http://schemas.microsoft.com/office/drawing/2014/main" id="{22A77862-94BE-2048-9ECF-45141B681EAD}"/>
              </a:ext>
            </a:extLst>
          </p:cNvPr>
          <p:cNvSpPr>
            <a:spLocks noGrp="1"/>
          </p:cNvSpPr>
          <p:nvPr>
            <p:ph sz="half" idx="2"/>
          </p:nvPr>
        </p:nvSpPr>
        <p:spPr/>
        <p:txBody>
          <a:bodyPr/>
          <a:lstStyle/>
          <a:p>
            <a:pPr marL="0" indent="0">
              <a:buNone/>
            </a:pPr>
            <a:r>
              <a:rPr lang="en-US" dirty="0"/>
              <a:t>“I think the more at ease we can put a victim, or a witness, or anybody in need, the more they are going to tell us, and the more we’re going to learn so that we can better help them.”</a:t>
            </a:r>
          </a:p>
          <a:p>
            <a:pPr marL="457200" lvl="1" indent="0">
              <a:buNone/>
            </a:pPr>
            <a:r>
              <a:rPr lang="en-US" sz="1200" dirty="0"/>
              <a:t>		Officer Bridget </a:t>
            </a:r>
            <a:r>
              <a:rPr lang="en-US" sz="1200" dirty="0" err="1"/>
              <a:t>Coit</a:t>
            </a:r>
            <a:endParaRPr lang="en-US" sz="1200" dirty="0"/>
          </a:p>
          <a:p>
            <a:pPr marL="457200" lvl="1" indent="0">
              <a:buNone/>
            </a:pPr>
            <a:r>
              <a:rPr lang="en-US" sz="1200" dirty="0"/>
              <a:t>		</a:t>
            </a:r>
            <a:r>
              <a:rPr lang="en-US" sz="1200" dirty="0" err="1"/>
              <a:t>Eau</a:t>
            </a:r>
            <a:r>
              <a:rPr lang="en-US" sz="1200" dirty="0"/>
              <a:t> Claire PD</a:t>
            </a:r>
          </a:p>
        </p:txBody>
      </p:sp>
      <p:sp>
        <p:nvSpPr>
          <p:cNvPr id="5" name="Date Placeholder 4">
            <a:extLst>
              <a:ext uri="{FF2B5EF4-FFF2-40B4-BE49-F238E27FC236}">
                <a16:creationId xmlns:a16="http://schemas.microsoft.com/office/drawing/2014/main" id="{1AA0D220-92A3-0141-96DA-AC3E1B0EF6AE}"/>
              </a:ext>
            </a:extLst>
          </p:cNvPr>
          <p:cNvSpPr>
            <a:spLocks noGrp="1"/>
          </p:cNvSpPr>
          <p:nvPr>
            <p:ph type="dt" sz="half" idx="10"/>
          </p:nvPr>
        </p:nvSpPr>
        <p:spPr/>
        <p:txBody>
          <a:bodyPr/>
          <a:lstStyle/>
          <a:p>
            <a:fld id="{42EDF652-09AE-E74F-8AC8-7554749094FC}" type="datetime1">
              <a:rPr lang="en-US" smtClean="0"/>
              <a:t>9/1/2020</a:t>
            </a:fld>
            <a:endParaRPr lang="en-US" dirty="0"/>
          </a:p>
        </p:txBody>
      </p:sp>
      <p:sp>
        <p:nvSpPr>
          <p:cNvPr id="6" name="Footer Placeholder 5">
            <a:extLst>
              <a:ext uri="{FF2B5EF4-FFF2-40B4-BE49-F238E27FC236}">
                <a16:creationId xmlns:a16="http://schemas.microsoft.com/office/drawing/2014/main" id="{D32E17B5-9237-4740-B986-767E2E14BA06}"/>
              </a:ext>
            </a:extLst>
          </p:cNvPr>
          <p:cNvSpPr>
            <a:spLocks noGrp="1"/>
          </p:cNvSpPr>
          <p:nvPr>
            <p:ph type="ftr" sz="quarter" idx="11"/>
          </p:nvPr>
        </p:nvSpPr>
        <p:spPr/>
        <p:txBody>
          <a:bodyPr/>
          <a:lstStyle/>
          <a:p>
            <a:r>
              <a:rPr lang="en-US" dirty="0"/>
              <a:t>© 2020 Mike Bleak Title IX Investigation</a:t>
            </a:r>
          </a:p>
          <a:p>
            <a:r>
              <a:rPr lang="en-US" dirty="0"/>
              <a:t>
</a:t>
            </a:r>
          </a:p>
        </p:txBody>
      </p:sp>
      <p:sp>
        <p:nvSpPr>
          <p:cNvPr id="7" name="Slide Number Placeholder 6">
            <a:extLst>
              <a:ext uri="{FF2B5EF4-FFF2-40B4-BE49-F238E27FC236}">
                <a16:creationId xmlns:a16="http://schemas.microsoft.com/office/drawing/2014/main" id="{D5649665-8574-2843-ABDD-D56AFCDF5B00}"/>
              </a:ext>
            </a:extLst>
          </p:cNvPr>
          <p:cNvSpPr>
            <a:spLocks noGrp="1"/>
          </p:cNvSpPr>
          <p:nvPr>
            <p:ph type="sldNum" sz="quarter" idx="12"/>
          </p:nvPr>
        </p:nvSpPr>
        <p:spPr>
          <a:xfrm>
            <a:off x="511228" y="787783"/>
            <a:ext cx="737280" cy="365125"/>
          </a:xfrm>
        </p:spPr>
        <p:txBody>
          <a:bodyPr/>
          <a:lstStyle/>
          <a:p>
            <a:fld id="{86CB4B4D-7CA3-9044-876B-883B54F8677D}" type="slidenum">
              <a:rPr lang="en-US" smtClean="0"/>
              <a:t>100</a:t>
            </a:fld>
            <a:endParaRPr lang="en-US"/>
          </a:p>
        </p:txBody>
      </p:sp>
    </p:spTree>
    <p:extLst>
      <p:ext uri="{BB962C8B-B14F-4D97-AF65-F5344CB8AC3E}">
        <p14:creationId xmlns:p14="http://schemas.microsoft.com/office/powerpoint/2010/main" val="7306117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08CB8-DAE2-5B44-8086-BC1FF5D204AF}"/>
              </a:ext>
            </a:extLst>
          </p:cNvPr>
          <p:cNvSpPr>
            <a:spLocks noGrp="1"/>
          </p:cNvSpPr>
          <p:nvPr>
            <p:ph type="title"/>
          </p:nvPr>
        </p:nvSpPr>
        <p:spPr/>
        <p:txBody>
          <a:bodyPr/>
          <a:lstStyle/>
          <a:p>
            <a:r>
              <a:rPr lang="en-US" dirty="0"/>
              <a:t>Multi Department Use</a:t>
            </a:r>
          </a:p>
        </p:txBody>
      </p:sp>
      <p:sp>
        <p:nvSpPr>
          <p:cNvPr id="3" name="Content Placeholder 2">
            <a:extLst>
              <a:ext uri="{FF2B5EF4-FFF2-40B4-BE49-F238E27FC236}">
                <a16:creationId xmlns:a16="http://schemas.microsoft.com/office/drawing/2014/main" id="{CFA06540-0DF1-7841-AE37-916823CE94A6}"/>
              </a:ext>
            </a:extLst>
          </p:cNvPr>
          <p:cNvSpPr>
            <a:spLocks noGrp="1"/>
          </p:cNvSpPr>
          <p:nvPr>
            <p:ph sz="half" idx="1"/>
          </p:nvPr>
        </p:nvSpPr>
        <p:spPr/>
        <p:txBody>
          <a:bodyPr/>
          <a:lstStyle/>
          <a:p>
            <a:r>
              <a:rPr lang="en-US" dirty="0"/>
              <a:t>Title IX Office</a:t>
            </a:r>
          </a:p>
          <a:p>
            <a:endParaRPr lang="en-US" dirty="0"/>
          </a:p>
          <a:p>
            <a:pPr lvl="1"/>
            <a:r>
              <a:rPr lang="en-US" dirty="0"/>
              <a:t>Mandated interviews of Complainant and Respondent </a:t>
            </a:r>
          </a:p>
          <a:p>
            <a:pPr lvl="1"/>
            <a:r>
              <a:rPr lang="en-US" dirty="0"/>
              <a:t>Witnesses </a:t>
            </a:r>
          </a:p>
          <a:p>
            <a:pPr lvl="1"/>
            <a:r>
              <a:rPr lang="en-US" dirty="0"/>
              <a:t>“Neutral Ground”</a:t>
            </a:r>
          </a:p>
        </p:txBody>
      </p:sp>
      <p:sp>
        <p:nvSpPr>
          <p:cNvPr id="4" name="Content Placeholder 3">
            <a:extLst>
              <a:ext uri="{FF2B5EF4-FFF2-40B4-BE49-F238E27FC236}">
                <a16:creationId xmlns:a16="http://schemas.microsoft.com/office/drawing/2014/main" id="{B07C42AA-3919-9D46-91D8-024C9297BBA6}"/>
              </a:ext>
            </a:extLst>
          </p:cNvPr>
          <p:cNvSpPr>
            <a:spLocks noGrp="1"/>
          </p:cNvSpPr>
          <p:nvPr>
            <p:ph sz="half" idx="2"/>
          </p:nvPr>
        </p:nvSpPr>
        <p:spPr/>
        <p:txBody>
          <a:bodyPr/>
          <a:lstStyle/>
          <a:p>
            <a:r>
              <a:rPr lang="en-US" dirty="0"/>
              <a:t>Law Enforcement</a:t>
            </a:r>
          </a:p>
          <a:p>
            <a:endParaRPr lang="en-US" dirty="0"/>
          </a:p>
          <a:p>
            <a:pPr lvl="1"/>
            <a:r>
              <a:rPr lang="en-US" dirty="0"/>
              <a:t>Soft interviews</a:t>
            </a:r>
          </a:p>
          <a:p>
            <a:pPr lvl="1"/>
            <a:r>
              <a:rPr lang="en-US" dirty="0"/>
              <a:t>Victims of rape, sexual assault, Domestic Violence etc.</a:t>
            </a:r>
          </a:p>
          <a:p>
            <a:pPr lvl="1"/>
            <a:r>
              <a:rPr lang="en-US" dirty="0"/>
              <a:t>Witnesses</a:t>
            </a:r>
          </a:p>
          <a:p>
            <a:pPr lvl="1"/>
            <a:r>
              <a:rPr lang="en-US" dirty="0"/>
              <a:t>Victims of Violent Crime</a:t>
            </a:r>
          </a:p>
          <a:p>
            <a:pPr marL="457200" lvl="1" indent="0">
              <a:buNone/>
            </a:pPr>
            <a:endParaRPr lang="en-US" dirty="0"/>
          </a:p>
          <a:p>
            <a:pPr lvl="1"/>
            <a:endParaRPr lang="en-US" dirty="0"/>
          </a:p>
        </p:txBody>
      </p:sp>
      <p:sp>
        <p:nvSpPr>
          <p:cNvPr id="5" name="Date Placeholder 4">
            <a:extLst>
              <a:ext uri="{FF2B5EF4-FFF2-40B4-BE49-F238E27FC236}">
                <a16:creationId xmlns:a16="http://schemas.microsoft.com/office/drawing/2014/main" id="{16DDE022-E5FE-8C43-88C5-2D850DA2CCEE}"/>
              </a:ext>
            </a:extLst>
          </p:cNvPr>
          <p:cNvSpPr>
            <a:spLocks noGrp="1"/>
          </p:cNvSpPr>
          <p:nvPr>
            <p:ph type="dt" sz="half" idx="10"/>
          </p:nvPr>
        </p:nvSpPr>
        <p:spPr/>
        <p:txBody>
          <a:bodyPr/>
          <a:lstStyle/>
          <a:p>
            <a:fld id="{42EDF652-09AE-E74F-8AC8-7554749094FC}" type="datetime1">
              <a:rPr lang="en-US" smtClean="0"/>
              <a:t>9/1/2020</a:t>
            </a:fld>
            <a:endParaRPr lang="en-US" dirty="0"/>
          </a:p>
        </p:txBody>
      </p:sp>
      <p:sp>
        <p:nvSpPr>
          <p:cNvPr id="6" name="Footer Placeholder 5">
            <a:extLst>
              <a:ext uri="{FF2B5EF4-FFF2-40B4-BE49-F238E27FC236}">
                <a16:creationId xmlns:a16="http://schemas.microsoft.com/office/drawing/2014/main" id="{7932487E-AFE0-7348-A7E9-711D8F64EA04}"/>
              </a:ext>
            </a:extLst>
          </p:cNvPr>
          <p:cNvSpPr>
            <a:spLocks noGrp="1"/>
          </p:cNvSpPr>
          <p:nvPr>
            <p:ph type="ftr" sz="quarter" idx="11"/>
          </p:nvPr>
        </p:nvSpPr>
        <p:spPr/>
        <p:txBody>
          <a:bodyPr/>
          <a:lstStyle/>
          <a:p>
            <a:r>
              <a:rPr lang="en-US" dirty="0"/>
              <a:t>© 2020 Mike Bleak Title IX Investigation</a:t>
            </a:r>
          </a:p>
          <a:p>
            <a:r>
              <a:rPr lang="en-US" dirty="0"/>
              <a:t>
</a:t>
            </a:r>
          </a:p>
        </p:txBody>
      </p:sp>
      <p:sp>
        <p:nvSpPr>
          <p:cNvPr id="7" name="Slide Number Placeholder 6">
            <a:extLst>
              <a:ext uri="{FF2B5EF4-FFF2-40B4-BE49-F238E27FC236}">
                <a16:creationId xmlns:a16="http://schemas.microsoft.com/office/drawing/2014/main" id="{98DB2BCD-68D1-B14B-B8BD-C8D191E26211}"/>
              </a:ext>
            </a:extLst>
          </p:cNvPr>
          <p:cNvSpPr>
            <a:spLocks noGrp="1"/>
          </p:cNvSpPr>
          <p:nvPr>
            <p:ph type="sldNum" sz="quarter" idx="12"/>
          </p:nvPr>
        </p:nvSpPr>
        <p:spPr>
          <a:xfrm>
            <a:off x="511228" y="787783"/>
            <a:ext cx="754864" cy="365125"/>
          </a:xfrm>
        </p:spPr>
        <p:txBody>
          <a:bodyPr/>
          <a:lstStyle/>
          <a:p>
            <a:fld id="{86CB4B4D-7CA3-9044-876B-883B54F8677D}" type="slidenum">
              <a:rPr lang="en-US" smtClean="0"/>
              <a:t>101</a:t>
            </a:fld>
            <a:endParaRPr lang="en-US" dirty="0"/>
          </a:p>
        </p:txBody>
      </p:sp>
    </p:spTree>
    <p:extLst>
      <p:ext uri="{BB962C8B-B14F-4D97-AF65-F5344CB8AC3E}">
        <p14:creationId xmlns:p14="http://schemas.microsoft.com/office/powerpoint/2010/main" val="6964820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79" name="Group 12">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14"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5"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6"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7"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8"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9"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0"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1"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2"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3"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4"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5"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0" name="Group 26">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28"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9"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0"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1"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2"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3"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4"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5"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6"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7"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8"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9"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81" name="Rectangle 40">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2"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2" name="Title 1">
            <a:extLst>
              <a:ext uri="{FF2B5EF4-FFF2-40B4-BE49-F238E27FC236}">
                <a16:creationId xmlns:a16="http://schemas.microsoft.com/office/drawing/2014/main" id="{4EB7F5E5-54C3-3A4C-A350-0C88BF894496}"/>
              </a:ext>
            </a:extLst>
          </p:cNvPr>
          <p:cNvSpPr>
            <a:spLocks noGrp="1"/>
          </p:cNvSpPr>
          <p:nvPr>
            <p:ph type="title"/>
          </p:nvPr>
        </p:nvSpPr>
        <p:spPr>
          <a:xfrm>
            <a:off x="1265751" y="624110"/>
            <a:ext cx="3102795" cy="1280890"/>
          </a:xfrm>
        </p:spPr>
        <p:txBody>
          <a:bodyPr vert="horz" lIns="91440" tIns="45720" rIns="91440" bIns="45720" rtlCol="0" anchor="t">
            <a:normAutofit/>
          </a:bodyPr>
          <a:lstStyle/>
          <a:p>
            <a:r>
              <a:rPr lang="en-US" sz="3200" dirty="0"/>
              <a:t>Public Relations Gold</a:t>
            </a:r>
          </a:p>
        </p:txBody>
      </p:sp>
      <p:sp>
        <p:nvSpPr>
          <p:cNvPr id="7" name="Slide Number Placeholder 6">
            <a:extLst>
              <a:ext uri="{FF2B5EF4-FFF2-40B4-BE49-F238E27FC236}">
                <a16:creationId xmlns:a16="http://schemas.microsoft.com/office/drawing/2014/main" id="{C26C1ED2-88A3-AD47-B264-0E8D97A86098}"/>
              </a:ext>
            </a:extLst>
          </p:cNvPr>
          <p:cNvSpPr>
            <a:spLocks noGrp="1"/>
          </p:cNvSpPr>
          <p:nvPr>
            <p:ph type="sldNum" sz="quarter" idx="12"/>
          </p:nvPr>
        </p:nvSpPr>
        <p:spPr>
          <a:xfrm>
            <a:off x="398859" y="787782"/>
            <a:ext cx="584825" cy="365125"/>
          </a:xfrm>
        </p:spPr>
        <p:txBody>
          <a:bodyPr vert="horz" lIns="91440" tIns="45720" rIns="91440" bIns="45720" rtlCol="0" anchor="ctr">
            <a:normAutofit/>
          </a:bodyPr>
          <a:lstStyle/>
          <a:p>
            <a:pPr hangingPunct="1">
              <a:lnSpc>
                <a:spcPct val="90000"/>
              </a:lnSpc>
              <a:spcAft>
                <a:spcPts val="600"/>
              </a:spcAft>
            </a:pPr>
            <a:fld id="{86CB4B4D-7CA3-9044-876B-883B54F8677D}" type="slidenum">
              <a:rPr lang="en-US" sz="1900" kern="1200" smtClean="0">
                <a:latin typeface="+mn-lt"/>
                <a:ea typeface="+mn-ea"/>
                <a:cs typeface="+mn-cs"/>
              </a:rPr>
              <a:pPr hangingPunct="1">
                <a:lnSpc>
                  <a:spcPct val="90000"/>
                </a:lnSpc>
                <a:spcAft>
                  <a:spcPts val="600"/>
                </a:spcAft>
              </a:pPr>
              <a:t>102</a:t>
            </a:fld>
            <a:endParaRPr lang="en-US" sz="1900" kern="1200">
              <a:latin typeface="+mn-lt"/>
              <a:ea typeface="+mn-ea"/>
              <a:cs typeface="+mn-cs"/>
            </a:endParaRPr>
          </a:p>
        </p:txBody>
      </p:sp>
      <p:sp>
        <p:nvSpPr>
          <p:cNvPr id="3" name="Content Placeholder 2">
            <a:extLst>
              <a:ext uri="{FF2B5EF4-FFF2-40B4-BE49-F238E27FC236}">
                <a16:creationId xmlns:a16="http://schemas.microsoft.com/office/drawing/2014/main" id="{31910D8E-DC95-6143-8699-3FF66D07C22B}"/>
              </a:ext>
            </a:extLst>
          </p:cNvPr>
          <p:cNvSpPr>
            <a:spLocks noGrp="1"/>
          </p:cNvSpPr>
          <p:nvPr>
            <p:ph sz="half" idx="1"/>
          </p:nvPr>
        </p:nvSpPr>
        <p:spPr>
          <a:xfrm>
            <a:off x="1262967" y="2133600"/>
            <a:ext cx="3105579" cy="3777622"/>
          </a:xfrm>
        </p:spPr>
        <p:txBody>
          <a:bodyPr vert="horz" lIns="91440" tIns="45720" rIns="91440" bIns="45720" rtlCol="0">
            <a:normAutofit/>
          </a:bodyPr>
          <a:lstStyle/>
          <a:p>
            <a:r>
              <a:rPr lang="en-US" sz="2000" dirty="0">
                <a:solidFill>
                  <a:schemeClr val="tx1"/>
                </a:solidFill>
              </a:rPr>
              <a:t>Publicize the creation of the interview space as a collaboration between the Title IX and Police Departments to better serve the students on campus equally</a:t>
            </a:r>
          </a:p>
        </p:txBody>
      </p:sp>
      <p:pic>
        <p:nvPicPr>
          <p:cNvPr id="8" name="Content Placeholder 7">
            <a:extLst>
              <a:ext uri="{FF2B5EF4-FFF2-40B4-BE49-F238E27FC236}">
                <a16:creationId xmlns:a16="http://schemas.microsoft.com/office/drawing/2014/main" id="{AC704F3B-BEBE-2E40-9790-E29C40C843E2}"/>
              </a:ext>
            </a:extLst>
          </p:cNvPr>
          <p:cNvPicPr>
            <a:picLocks noGrp="1" noChangeAspect="1"/>
          </p:cNvPicPr>
          <p:nvPr>
            <p:ph sz="half" idx="2"/>
          </p:nvPr>
        </p:nvPicPr>
        <p:blipFill rotWithShape="1">
          <a:blip r:embed="rId3"/>
          <a:srcRect t="692" r="-2" b="-2"/>
          <a:stretch/>
        </p:blipFill>
        <p:spPr>
          <a:xfrm>
            <a:off x="4568937" y="10"/>
            <a:ext cx="4575063" cy="6857990"/>
          </a:xfrm>
          <a:prstGeom prst="rect">
            <a:avLst/>
          </a:prstGeom>
        </p:spPr>
      </p:pic>
      <p:sp>
        <p:nvSpPr>
          <p:cNvPr id="6" name="Footer Placeholder 5">
            <a:extLst>
              <a:ext uri="{FF2B5EF4-FFF2-40B4-BE49-F238E27FC236}">
                <a16:creationId xmlns:a16="http://schemas.microsoft.com/office/drawing/2014/main" id="{DABD6A7A-E4DE-394E-A3F5-6FA605FAE472}"/>
              </a:ext>
            </a:extLst>
          </p:cNvPr>
          <p:cNvSpPr>
            <a:spLocks noGrp="1"/>
          </p:cNvSpPr>
          <p:nvPr>
            <p:ph type="ftr" sz="quarter" idx="11"/>
          </p:nvPr>
        </p:nvSpPr>
        <p:spPr>
          <a:xfrm>
            <a:off x="1941909" y="6135808"/>
            <a:ext cx="5714999" cy="365125"/>
          </a:xfrm>
        </p:spPr>
        <p:txBody>
          <a:bodyPr vert="horz" lIns="91440" tIns="45720" rIns="91440" bIns="45720" rtlCol="0" anchor="ctr">
            <a:normAutofit/>
          </a:bodyPr>
          <a:lstStyle/>
          <a:p>
            <a:pPr hangingPunct="1">
              <a:lnSpc>
                <a:spcPct val="90000"/>
              </a:lnSpc>
              <a:spcAft>
                <a:spcPts val="600"/>
              </a:spcAft>
            </a:pPr>
            <a:r>
              <a:rPr lang="en-US" sz="200" kern="1200">
                <a:solidFill>
                  <a:schemeClr val="tx1">
                    <a:tint val="75000"/>
                  </a:schemeClr>
                </a:solidFill>
                <a:latin typeface="+mn-lt"/>
                <a:ea typeface="+mn-ea"/>
                <a:cs typeface="+mn-cs"/>
              </a:rPr>
              <a:t>© 2020 Mike Bleak Title IX Investigation</a:t>
            </a:r>
          </a:p>
          <a:p>
            <a:pPr hangingPunct="1">
              <a:lnSpc>
                <a:spcPct val="90000"/>
              </a:lnSpc>
              <a:spcAft>
                <a:spcPts val="600"/>
              </a:spcAft>
            </a:pPr>
            <a:r>
              <a:rPr lang="en-US" sz="200" kern="1200">
                <a:solidFill>
                  <a:schemeClr val="tx1">
                    <a:tint val="75000"/>
                  </a:schemeClr>
                </a:solidFill>
                <a:latin typeface="+mn-lt"/>
                <a:ea typeface="+mn-ea"/>
                <a:cs typeface="+mn-cs"/>
              </a:rPr>
              <a:t>
</a:t>
            </a:r>
          </a:p>
        </p:txBody>
      </p:sp>
      <p:sp>
        <p:nvSpPr>
          <p:cNvPr id="5" name="Date Placeholder 4">
            <a:extLst>
              <a:ext uri="{FF2B5EF4-FFF2-40B4-BE49-F238E27FC236}">
                <a16:creationId xmlns:a16="http://schemas.microsoft.com/office/drawing/2014/main" id="{B5BFE726-005D-8F41-BA88-6B197A48EECB}"/>
              </a:ext>
            </a:extLst>
          </p:cNvPr>
          <p:cNvSpPr>
            <a:spLocks noGrp="1"/>
          </p:cNvSpPr>
          <p:nvPr>
            <p:ph type="dt" sz="half" idx="10"/>
          </p:nvPr>
        </p:nvSpPr>
        <p:spPr>
          <a:xfrm>
            <a:off x="7771209" y="6130437"/>
            <a:ext cx="859712" cy="370396"/>
          </a:xfrm>
        </p:spPr>
        <p:txBody>
          <a:bodyPr vert="horz" lIns="91440" tIns="45720" rIns="91440" bIns="45720" rtlCol="0" anchor="ctr">
            <a:normAutofit/>
          </a:bodyPr>
          <a:lstStyle/>
          <a:p>
            <a:pPr hangingPunct="1">
              <a:spcAft>
                <a:spcPts val="600"/>
              </a:spcAft>
            </a:pPr>
            <a:fld id="{42EDF652-09AE-E74F-8AC8-7554749094FC}" type="datetime1">
              <a:rPr lang="en-US" kern="1200">
                <a:solidFill>
                  <a:srgbClr val="FFFFFF"/>
                </a:solidFill>
                <a:latin typeface="+mn-lt"/>
                <a:ea typeface="+mn-ea"/>
                <a:cs typeface="+mn-cs"/>
              </a:rPr>
              <a:pPr hangingPunct="1">
                <a:spcAft>
                  <a:spcPts val="600"/>
                </a:spcAft>
              </a:pPr>
              <a:t>9/1/2020</a:t>
            </a:fld>
            <a:endParaRPr lang="en-US" kern="1200">
              <a:solidFill>
                <a:srgbClr val="FFFFFF"/>
              </a:solidFill>
              <a:latin typeface="+mn-lt"/>
              <a:ea typeface="+mn-ea"/>
              <a:cs typeface="+mn-cs"/>
            </a:endParaRPr>
          </a:p>
        </p:txBody>
      </p:sp>
    </p:spTree>
    <p:extLst>
      <p:ext uri="{BB962C8B-B14F-4D97-AF65-F5344CB8AC3E}">
        <p14:creationId xmlns:p14="http://schemas.microsoft.com/office/powerpoint/2010/main" val="29044613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0" name="Remember To…"/>
          <p:cNvSpPr txBox="1">
            <a:spLocks noGrp="1"/>
          </p:cNvSpPr>
          <p:nvPr>
            <p:ph type="title"/>
          </p:nvPr>
        </p:nvSpPr>
        <p:spPr>
          <a:xfrm>
            <a:off x="944919" y="3101093"/>
            <a:ext cx="1840539" cy="3029344"/>
          </a:xfrm>
          <a:prstGeom prst="rect">
            <a:avLst/>
          </a:prstGeom>
        </p:spPr>
        <p:txBody>
          <a:bodyPr>
            <a:normAutofit/>
          </a:bodyPr>
          <a:lstStyle/>
          <a:p>
            <a:r>
              <a:rPr lang="en-US" sz="2400">
                <a:solidFill>
                  <a:schemeClr val="bg1"/>
                </a:solidFill>
              </a:rPr>
              <a:t>Remember To…</a:t>
            </a:r>
          </a:p>
        </p:txBody>
      </p:sp>
      <p:sp>
        <p:nvSpPr>
          <p:cNvPr id="96"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919" name="Slide Number"/>
          <p:cNvSpPr txBox="1">
            <a:spLocks noGrp="1"/>
          </p:cNvSpPr>
          <p:nvPr>
            <p:ph type="sldNum" sz="quarter" idx="12"/>
          </p:nvPr>
        </p:nvSpPr>
        <p:spPr>
          <a:xfrm>
            <a:off x="28888" y="3259287"/>
            <a:ext cx="657179"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solidFill>
                  <a:srgbClr val="FFFFFF"/>
                </a:solidFill>
              </a:rPr>
              <a:t>103</a:t>
            </a:r>
            <a:endParaRPr sz="1900" dirty="0">
              <a:solidFill>
                <a:srgbClr val="FFFFFF"/>
              </a:solidFill>
            </a:endParaRPr>
          </a:p>
        </p:txBody>
      </p:sp>
      <p:sp useBgFill="1">
        <p:nvSpPr>
          <p:cNvPr id="98" name="Rectangle 97">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 name="Follow the Guidelines…"/>
          <p:cNvSpPr txBox="1">
            <a:spLocks noGrp="1"/>
          </p:cNvSpPr>
          <p:nvPr>
            <p:ph idx="1"/>
          </p:nvPr>
        </p:nvSpPr>
        <p:spPr>
          <a:xfrm>
            <a:off x="3529933" y="589722"/>
            <a:ext cx="5098525" cy="5321500"/>
          </a:xfrm>
          <a:prstGeom prst="rect">
            <a:avLst/>
          </a:prstGeom>
        </p:spPr>
        <p:txBody>
          <a:bodyPr anchor="ctr">
            <a:normAutofit/>
          </a:bodyPr>
          <a:lstStyle/>
          <a:p>
            <a:pPr>
              <a:lnSpc>
                <a:spcPct val="90000"/>
              </a:lnSpc>
              <a:spcBef>
                <a:spcPts val="500"/>
              </a:spcBef>
              <a:buSzTx/>
              <a:buNone/>
              <a:defRPr sz="2400" b="1"/>
            </a:pPr>
            <a:r>
              <a:rPr dirty="0"/>
              <a:t>Follow the Guidelines</a:t>
            </a:r>
            <a:endParaRPr lang="en-US"/>
          </a:p>
          <a:p>
            <a:pPr>
              <a:lnSpc>
                <a:spcPct val="90000"/>
              </a:lnSpc>
              <a:spcBef>
                <a:spcPts val="500"/>
              </a:spcBef>
              <a:buChar char="•"/>
              <a:defRPr sz="2200"/>
            </a:pPr>
            <a:r>
              <a:rPr dirty="0"/>
              <a:t>After </a:t>
            </a:r>
            <a:r>
              <a:rPr lang="en-US" dirty="0"/>
              <a:t>18</a:t>
            </a:r>
            <a:r>
              <a:rPr dirty="0"/>
              <a:t> years, some investigators still take the guidelines into every interview</a:t>
            </a:r>
            <a:endParaRPr lang="en-US"/>
          </a:p>
          <a:p>
            <a:pPr>
              <a:lnSpc>
                <a:spcPct val="90000"/>
              </a:lnSpc>
              <a:spcBef>
                <a:spcPts val="500"/>
              </a:spcBef>
              <a:buSzTx/>
              <a:buNone/>
              <a:defRPr sz="2400" b="1"/>
            </a:pPr>
            <a:r>
              <a:rPr dirty="0"/>
              <a:t>Be Patient and Practice</a:t>
            </a:r>
            <a:endParaRPr lang="en-US"/>
          </a:p>
          <a:p>
            <a:pPr>
              <a:lnSpc>
                <a:spcPct val="90000"/>
              </a:lnSpc>
              <a:spcBef>
                <a:spcPts val="500"/>
              </a:spcBef>
              <a:buChar char="•"/>
              <a:defRPr sz="2200"/>
            </a:pPr>
            <a:r>
              <a:rPr dirty="0"/>
              <a:t>Like learning any new skill, mastering these techniques requires patience and practice</a:t>
            </a:r>
            <a:endParaRPr lang="en-US"/>
          </a:p>
          <a:p>
            <a:pPr>
              <a:lnSpc>
                <a:spcPct val="90000"/>
              </a:lnSpc>
              <a:spcBef>
                <a:spcPts val="500"/>
              </a:spcBef>
              <a:buSzTx/>
              <a:buNone/>
              <a:defRPr sz="2400" b="1"/>
            </a:pPr>
            <a:r>
              <a:rPr dirty="0"/>
              <a:t>Get Feedback</a:t>
            </a:r>
            <a:endParaRPr lang="en-US"/>
          </a:p>
          <a:p>
            <a:pPr>
              <a:lnSpc>
                <a:spcPct val="90000"/>
              </a:lnSpc>
              <a:spcBef>
                <a:spcPts val="500"/>
              </a:spcBef>
              <a:buChar char="•"/>
              <a:defRPr sz="2200"/>
            </a:pPr>
            <a:r>
              <a:rPr dirty="0"/>
              <a:t>Ongoing feedback is vital to proper use of these guidelines. Consult your trainer, do peer review with </a:t>
            </a:r>
            <a:r>
              <a:rPr lang="en-US" dirty="0"/>
              <a:t>team</a:t>
            </a:r>
            <a:r>
              <a:rPr dirty="0"/>
              <a:t> members who’ve received this training, review your 	own work</a:t>
            </a:r>
            <a:endParaRPr lang="en-US"/>
          </a:p>
        </p:txBody>
      </p:sp>
      <p:sp>
        <p:nvSpPr>
          <p:cNvPr id="2" name="Footer Placeholder 1">
            <a:extLst>
              <a:ext uri="{FF2B5EF4-FFF2-40B4-BE49-F238E27FC236}">
                <a16:creationId xmlns:a16="http://schemas.microsoft.com/office/drawing/2014/main" id="{A952B071-9C71-9E4A-8256-605906263FA4}"/>
              </a:ext>
            </a:extLst>
          </p:cNvPr>
          <p:cNvSpPr>
            <a:spLocks noGrp="1"/>
          </p:cNvSpPr>
          <p:nvPr>
            <p:ph type="ftr" sz="quarter" idx="11"/>
          </p:nvPr>
        </p:nvSpPr>
        <p:spPr>
          <a:xfrm>
            <a:off x="3529934" y="6135808"/>
            <a:ext cx="4126973" cy="365125"/>
          </a:xfrm>
          <a:prstGeom prst="rect">
            <a:avLst/>
          </a:prstGeom>
        </p:spPr>
        <p:txBody>
          <a:bodyPr anchor="ct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sp>
        <p:nvSpPr>
          <p:cNvPr id="3" name="Date Placeholder 2">
            <a:extLst>
              <a:ext uri="{FF2B5EF4-FFF2-40B4-BE49-F238E27FC236}">
                <a16:creationId xmlns:a16="http://schemas.microsoft.com/office/drawing/2014/main" id="{E2D76D19-81F3-DE46-9B01-8741BD7E8674}"/>
              </a:ext>
            </a:extLst>
          </p:cNvPr>
          <p:cNvSpPr>
            <a:spLocks noGrp="1"/>
          </p:cNvSpPr>
          <p:nvPr>
            <p:ph type="dt" sz="half" idx="10"/>
          </p:nvPr>
        </p:nvSpPr>
        <p:spPr>
          <a:xfrm>
            <a:off x="7771209" y="6130437"/>
            <a:ext cx="859712" cy="370396"/>
          </a:xfrm>
          <a:prstGeom prst="rect">
            <a:avLst/>
          </a:prstGeom>
        </p:spPr>
        <p:txBody>
          <a:bodyPr anchor="ctr">
            <a:normAutofit/>
          </a:bodyPr>
          <a:lstStyle/>
          <a:p>
            <a:pPr>
              <a:spcAft>
                <a:spcPts val="600"/>
              </a:spcAft>
            </a:pPr>
            <a:fld id="{B7F4BD44-D0BE-3247-8201-762279E7EF8B}" type="datetime1">
              <a:rPr lang="en-US" smtClean="0"/>
              <a:pPr>
                <a:spcAft>
                  <a:spcPts val="600"/>
                </a:spcAft>
              </a:pPr>
              <a:t>9/1/2020</a:t>
            </a:fld>
            <a:endParaRPr 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2" name="Rectangle 101">
            <a:extLst>
              <a:ext uri="{FF2B5EF4-FFF2-40B4-BE49-F238E27FC236}">
                <a16:creationId xmlns:a16="http://schemas.microsoft.com/office/drawing/2014/main" id="{BF7E8610-2DF7-4AF0-B876-0F3B7882A6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C1C8C023-62A6-4DA0-8DF4-3F4EA9409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3066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27" name="When you use the guidelines as intended you will…"/>
          <p:cNvSpPr txBox="1">
            <a:spLocks noGrp="1"/>
          </p:cNvSpPr>
          <p:nvPr>
            <p:ph type="title"/>
          </p:nvPr>
        </p:nvSpPr>
        <p:spPr>
          <a:xfrm>
            <a:off x="1382543" y="624110"/>
            <a:ext cx="7037556" cy="1280890"/>
          </a:xfrm>
          <a:prstGeom prst="rect">
            <a:avLst/>
          </a:prstGeom>
        </p:spPr>
        <p:txBody>
          <a:bodyPr>
            <a:normAutofit/>
          </a:bodyPr>
          <a:lstStyle/>
          <a:p>
            <a:r>
              <a:rPr lang="en-US">
                <a:solidFill>
                  <a:schemeClr val="bg1"/>
                </a:solidFill>
              </a:rPr>
              <a:t>When you use the guidelines as intended you will…</a:t>
            </a:r>
          </a:p>
        </p:txBody>
      </p:sp>
      <p:sp>
        <p:nvSpPr>
          <p:cNvPr id="106" name="Freeform 11">
            <a:extLst>
              <a:ext uri="{FF2B5EF4-FFF2-40B4-BE49-F238E27FC236}">
                <a16:creationId xmlns:a16="http://schemas.microsoft.com/office/drawing/2014/main" id="{26B9FE07-322E-43FB-8707-C9826BD90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926" name="Slide Number"/>
          <p:cNvSpPr txBox="1">
            <a:spLocks noGrp="1"/>
          </p:cNvSpPr>
          <p:nvPr>
            <p:ph type="sldNum" sz="quarter" idx="12"/>
          </p:nvPr>
        </p:nvSpPr>
        <p:spPr>
          <a:xfrm>
            <a:off x="398859" y="787782"/>
            <a:ext cx="789394"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solidFill>
                  <a:srgbClr val="FFFFFF"/>
                </a:solidFill>
              </a:rPr>
              <a:t>104</a:t>
            </a:r>
            <a:endParaRPr sz="1900" dirty="0">
              <a:solidFill>
                <a:srgbClr val="FFFFFF"/>
              </a:solidFill>
            </a:endParaRPr>
          </a:p>
        </p:txBody>
      </p:sp>
      <p:sp>
        <p:nvSpPr>
          <p:cNvPr id="2" name="Footer Placeholder 1">
            <a:extLst>
              <a:ext uri="{FF2B5EF4-FFF2-40B4-BE49-F238E27FC236}">
                <a16:creationId xmlns:a16="http://schemas.microsoft.com/office/drawing/2014/main" id="{9DFAB985-666D-234E-A3F2-982E85DAC789}"/>
              </a:ext>
            </a:extLst>
          </p:cNvPr>
          <p:cNvSpPr>
            <a:spLocks noGrp="1"/>
          </p:cNvSpPr>
          <p:nvPr>
            <p:ph type="ftr" sz="quarter" idx="11"/>
          </p:nvPr>
        </p:nvSpPr>
        <p:spPr>
          <a:xfrm>
            <a:off x="513078" y="6135808"/>
            <a:ext cx="7143830" cy="365125"/>
          </a:xfrm>
          <a:prstGeom prst="rect">
            <a:avLst/>
          </a:prstGeom>
        </p:spPr>
        <p:txBody>
          <a:bodyPr anchor="ct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sp>
        <p:nvSpPr>
          <p:cNvPr id="3" name="Date Placeholder 2">
            <a:extLst>
              <a:ext uri="{FF2B5EF4-FFF2-40B4-BE49-F238E27FC236}">
                <a16:creationId xmlns:a16="http://schemas.microsoft.com/office/drawing/2014/main" id="{7B8744F3-76FE-8547-B07B-41344E3CC674}"/>
              </a:ext>
            </a:extLst>
          </p:cNvPr>
          <p:cNvSpPr>
            <a:spLocks noGrp="1"/>
          </p:cNvSpPr>
          <p:nvPr>
            <p:ph type="dt" sz="half" idx="10"/>
          </p:nvPr>
        </p:nvSpPr>
        <p:spPr>
          <a:xfrm>
            <a:off x="7771209" y="6130437"/>
            <a:ext cx="859712" cy="370396"/>
          </a:xfrm>
          <a:prstGeom prst="rect">
            <a:avLst/>
          </a:prstGeom>
        </p:spPr>
        <p:txBody>
          <a:bodyPr anchor="ctr">
            <a:normAutofit/>
          </a:bodyPr>
          <a:lstStyle/>
          <a:p>
            <a:pPr>
              <a:spcAft>
                <a:spcPts val="600"/>
              </a:spcAft>
            </a:pPr>
            <a:fld id="{512D905C-EBB4-4D4E-9E28-8C1AFDB8BEFD}" type="datetime1">
              <a:rPr lang="en-US" smtClean="0"/>
              <a:pPr>
                <a:spcAft>
                  <a:spcPts val="600"/>
                </a:spcAft>
              </a:pPr>
              <a:t>9/1/2020</a:t>
            </a:fld>
            <a:endParaRPr lang="en-US"/>
          </a:p>
        </p:txBody>
      </p:sp>
      <p:graphicFrame>
        <p:nvGraphicFramePr>
          <p:cNvPr id="930" name="Give every child an equal opportunity and the best possible opportunity to  disclose…">
            <a:extLst>
              <a:ext uri="{FF2B5EF4-FFF2-40B4-BE49-F238E27FC236}">
                <a16:creationId xmlns:a16="http://schemas.microsoft.com/office/drawing/2014/main" id="{118DE028-23A1-44BD-B6C8-FE021E04CD99}"/>
              </a:ext>
            </a:extLst>
          </p:cNvPr>
          <p:cNvGraphicFramePr>
            <a:graphicFrameLocks noGrp="1"/>
          </p:cNvGraphicFramePr>
          <p:nvPr>
            <p:ph idx="1"/>
            <p:extLst>
              <p:ext uri="{D42A27DB-BD31-4B8C-83A1-F6EECF244321}">
                <p14:modId xmlns:p14="http://schemas.microsoft.com/office/powerpoint/2010/main" val="258512438"/>
              </p:ext>
            </p:extLst>
          </p:nvPr>
        </p:nvGraphicFramePr>
        <p:xfrm>
          <a:off x="720759" y="2930805"/>
          <a:ext cx="7699339" cy="29619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3" name="Slide Number"/>
          <p:cNvSpPr txBox="1">
            <a:spLocks noGrp="1"/>
          </p:cNvSpPr>
          <p:nvPr>
            <p:ph type="sldNum" sz="quarter" idx="12"/>
          </p:nvPr>
        </p:nvSpPr>
        <p:spPr>
          <a:xfrm>
            <a:off x="511228" y="787783"/>
            <a:ext cx="682572"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105</a:t>
            </a:fld>
            <a:endParaRPr dirty="0"/>
          </a:p>
        </p:txBody>
      </p:sp>
      <p:pic>
        <p:nvPicPr>
          <p:cNvPr id="934" name="Listen 2" descr="Listen 2"/>
          <p:cNvPicPr>
            <a:picLocks noChangeAspect="1"/>
          </p:cNvPicPr>
          <p:nvPr/>
        </p:nvPicPr>
        <p:blipFill>
          <a:blip r:embed="rId3"/>
          <a:stretch>
            <a:fillRect/>
          </a:stretch>
        </p:blipFill>
        <p:spPr>
          <a:xfrm>
            <a:off x="1527943" y="1429722"/>
            <a:ext cx="6843713" cy="4270376"/>
          </a:xfrm>
          <a:prstGeom prst="rect">
            <a:avLst/>
          </a:prstGeom>
          <a:ln w="12700">
            <a:miter lim="400000"/>
          </a:ln>
        </p:spPr>
      </p:pic>
      <p:sp>
        <p:nvSpPr>
          <p:cNvPr id="4" name="Footer Placeholder 3">
            <a:extLst>
              <a:ext uri="{FF2B5EF4-FFF2-40B4-BE49-F238E27FC236}">
                <a16:creationId xmlns:a16="http://schemas.microsoft.com/office/drawing/2014/main" id="{526EBB3E-97DC-D749-A53B-07ED7C99DCCC}"/>
              </a:ext>
            </a:extLst>
          </p:cNvPr>
          <p:cNvSpPr>
            <a:spLocks noGrp="1"/>
          </p:cNvSpPr>
          <p:nvPr>
            <p:ph type="ftr" sz="quarter" idx="11"/>
          </p:nvPr>
        </p:nvSpPr>
        <p:spPr/>
        <p:txBody>
          <a:bodyPr/>
          <a:lstStyle/>
          <a:p>
            <a:r>
              <a:rPr lang="en-US"/>
              <a:t>© 2020 Mike Bleak Title IX Investigation</a:t>
            </a:r>
          </a:p>
          <a:p>
            <a:r>
              <a:rPr lang="en-US"/>
              <a:t>
</a:t>
            </a:r>
            <a:endParaRPr lang="en-US" dirty="0"/>
          </a:p>
        </p:txBody>
      </p:sp>
      <p:sp>
        <p:nvSpPr>
          <p:cNvPr id="5" name="Date Placeholder 4">
            <a:extLst>
              <a:ext uri="{FF2B5EF4-FFF2-40B4-BE49-F238E27FC236}">
                <a16:creationId xmlns:a16="http://schemas.microsoft.com/office/drawing/2014/main" id="{A30BFDDD-8A24-FE46-9432-6FFE647DC222}"/>
              </a:ext>
            </a:extLst>
          </p:cNvPr>
          <p:cNvSpPr>
            <a:spLocks noGrp="1"/>
          </p:cNvSpPr>
          <p:nvPr>
            <p:ph type="dt" sz="half" idx="10"/>
          </p:nvPr>
        </p:nvSpPr>
        <p:spPr/>
        <p:txBody>
          <a:bodyPr/>
          <a:lstStyle/>
          <a:p>
            <a:fld id="{1BD9CAF9-A32D-EC45-9E48-4B0B0E32D98B}" type="datetime1">
              <a:rPr lang="en-US" smtClean="0"/>
              <a:t>9/1/2020</a:t>
            </a:fld>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3C82-680F-1A47-A455-AC86DFF15B02}"/>
              </a:ext>
            </a:extLst>
          </p:cNvPr>
          <p:cNvSpPr>
            <a:spLocks noGrp="1"/>
          </p:cNvSpPr>
          <p:nvPr>
            <p:ph type="title"/>
          </p:nvPr>
        </p:nvSpPr>
        <p:spPr/>
        <p:txBody>
          <a:bodyPr/>
          <a:lstStyle/>
          <a:p>
            <a:endParaRPr lang="en-US"/>
          </a:p>
        </p:txBody>
      </p:sp>
      <p:sp>
        <p:nvSpPr>
          <p:cNvPr id="939"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106</a:t>
            </a:fld>
            <a:endParaRPr/>
          </a:p>
        </p:txBody>
      </p:sp>
      <p:pic>
        <p:nvPicPr>
          <p:cNvPr id="16386" name="Picture 2" descr="Sample small business thank you letters to get you started - Small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034" y="589936"/>
            <a:ext cx="8160058" cy="5013724"/>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D6D6DB3A-2322-5845-B36D-7EDD2D34DD2F}"/>
              </a:ext>
            </a:extLst>
          </p:cNvPr>
          <p:cNvSpPr>
            <a:spLocks noGrp="1"/>
          </p:cNvSpPr>
          <p:nvPr>
            <p:ph type="ftr" sz="quarter" idx="11"/>
          </p:nvPr>
        </p:nvSpPr>
        <p:spPr/>
        <p:txBody>
          <a:bodyPr/>
          <a:lstStyle/>
          <a:p>
            <a:r>
              <a:rPr lang="en-US"/>
              <a:t>© 2020 Mike Bleak Title IX Investigation</a:t>
            </a:r>
          </a:p>
          <a:p>
            <a:r>
              <a:rPr lang="en-US"/>
              <a:t>
</a:t>
            </a:r>
            <a:endParaRPr lang="en-US" dirty="0"/>
          </a:p>
        </p:txBody>
      </p:sp>
      <p:sp>
        <p:nvSpPr>
          <p:cNvPr id="5" name="Date Placeholder 4">
            <a:extLst>
              <a:ext uri="{FF2B5EF4-FFF2-40B4-BE49-F238E27FC236}">
                <a16:creationId xmlns:a16="http://schemas.microsoft.com/office/drawing/2014/main" id="{145B1D61-0518-BC44-A3E4-9CCA90775A17}"/>
              </a:ext>
            </a:extLst>
          </p:cNvPr>
          <p:cNvSpPr>
            <a:spLocks noGrp="1"/>
          </p:cNvSpPr>
          <p:nvPr>
            <p:ph type="dt" sz="half" idx="10"/>
          </p:nvPr>
        </p:nvSpPr>
        <p:spPr/>
        <p:txBody>
          <a:bodyPr/>
          <a:lstStyle/>
          <a:p>
            <a:fld id="{2270A928-F8F9-8444-AD80-2A3E74DBF24A}" type="datetime1">
              <a:rPr lang="en-US" smtClean="0"/>
              <a:t>9/1/2020</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507495" y="0"/>
            <a:ext cx="4632727" cy="6853245"/>
            <a:chOff x="2487613" y="285750"/>
            <a:chExt cx="2428876" cy="5654676"/>
          </a:xfrm>
          <a:solidFill>
            <a:schemeClr val="accent1">
              <a:alpha val="30000"/>
            </a:schemeClr>
          </a:solidFill>
        </p:grpSpPr>
        <p:sp>
          <p:nvSpPr>
            <p:cNvPr id="79"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80"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81"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82"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83"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84"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85"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86"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87"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88"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89"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90"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198" name="Interviewer Demeanor (Hershkowitz, 2009) and (see Bottoms, Quas &amp; Davis, 2007)"/>
          <p:cNvSpPr txBox="1">
            <a:spLocks noGrp="1"/>
          </p:cNvSpPr>
          <p:nvPr>
            <p:ph type="title"/>
          </p:nvPr>
        </p:nvSpPr>
        <p:spPr>
          <a:xfrm>
            <a:off x="5879817" y="1159566"/>
            <a:ext cx="2747204" cy="4568264"/>
          </a:xfrm>
          <a:prstGeom prst="rect">
            <a:avLst/>
          </a:prstGeom>
        </p:spPr>
        <p:txBody>
          <a:bodyPr anchor="ctr">
            <a:normAutofit/>
          </a:bodyPr>
          <a:lstStyle/>
          <a:p>
            <a:pPr>
              <a:lnSpc>
                <a:spcPct val="90000"/>
              </a:lnSpc>
            </a:pPr>
            <a:r>
              <a:rPr lang="en-US" sz="2000" dirty="0">
                <a:solidFill>
                  <a:schemeClr val="tx1"/>
                </a:solidFill>
              </a:rPr>
              <a:t>Interviewer Demeanor</a:t>
            </a:r>
            <a:br>
              <a:rPr lang="en-US" sz="2000" dirty="0">
                <a:solidFill>
                  <a:schemeClr val="tx1"/>
                </a:solidFill>
              </a:rPr>
            </a:br>
            <a:r>
              <a:rPr lang="en-US" sz="2000" b="0" dirty="0">
                <a:solidFill>
                  <a:schemeClr val="tx1"/>
                </a:solidFill>
              </a:rPr>
              <a:t>(</a:t>
            </a:r>
            <a:r>
              <a:rPr lang="en-US" sz="2000" b="0" dirty="0" err="1">
                <a:solidFill>
                  <a:schemeClr val="tx1"/>
                </a:solidFill>
              </a:rPr>
              <a:t>Hershkowitz</a:t>
            </a:r>
            <a:r>
              <a:rPr lang="en-US" sz="2000" b="0" dirty="0">
                <a:solidFill>
                  <a:schemeClr val="tx1"/>
                </a:solidFill>
              </a:rPr>
              <a:t>, 2009) and (see Bottoms, </a:t>
            </a:r>
            <a:r>
              <a:rPr lang="en-US" sz="2000" b="0" dirty="0" err="1">
                <a:solidFill>
                  <a:schemeClr val="tx1"/>
                </a:solidFill>
              </a:rPr>
              <a:t>Quas</a:t>
            </a:r>
            <a:r>
              <a:rPr lang="en-US" sz="2000" b="0" dirty="0">
                <a:solidFill>
                  <a:schemeClr val="tx1"/>
                </a:solidFill>
              </a:rPr>
              <a:t> &amp; Davis, 2007)</a:t>
            </a:r>
          </a:p>
        </p:txBody>
      </p:sp>
      <p:sp>
        <p:nvSpPr>
          <p:cNvPr id="92"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5670183"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p>
      <p:sp>
        <p:nvSpPr>
          <p:cNvPr id="199" name="Address the child by name…"/>
          <p:cNvSpPr txBox="1">
            <a:spLocks noGrp="1"/>
          </p:cNvSpPr>
          <p:nvPr>
            <p:ph idx="1"/>
          </p:nvPr>
        </p:nvSpPr>
        <p:spPr>
          <a:xfrm>
            <a:off x="477982" y="1286934"/>
            <a:ext cx="3969327" cy="4284134"/>
          </a:xfrm>
          <a:prstGeom prst="rect">
            <a:avLst/>
          </a:prstGeom>
        </p:spPr>
        <p:txBody>
          <a:bodyPr anchor="ctr">
            <a:normAutofit/>
          </a:bodyPr>
          <a:lstStyle/>
          <a:p>
            <a:pPr>
              <a:buChar char="•"/>
            </a:pPr>
            <a:r>
              <a:rPr lang="en-US">
                <a:solidFill>
                  <a:srgbClr val="FFFFFF"/>
                </a:solidFill>
              </a:rPr>
              <a:t>Address them by name</a:t>
            </a:r>
          </a:p>
          <a:p>
            <a:pPr>
              <a:buChar char="•"/>
            </a:pPr>
            <a:r>
              <a:rPr lang="en-US">
                <a:solidFill>
                  <a:srgbClr val="FFFFFF"/>
                </a:solidFill>
              </a:rPr>
              <a:t>Eye contact</a:t>
            </a:r>
          </a:p>
          <a:p>
            <a:pPr>
              <a:buChar char="•"/>
            </a:pPr>
            <a:r>
              <a:rPr lang="en-US">
                <a:solidFill>
                  <a:srgbClr val="FFFFFF"/>
                </a:solidFill>
              </a:rPr>
              <a:t>Relaxed body posture</a:t>
            </a:r>
          </a:p>
          <a:p>
            <a:pPr>
              <a:buChar char="•"/>
            </a:pPr>
            <a:r>
              <a:rPr lang="en-US">
                <a:solidFill>
                  <a:srgbClr val="FFFFFF"/>
                </a:solidFill>
              </a:rPr>
              <a:t>Warm intonation</a:t>
            </a:r>
          </a:p>
          <a:p>
            <a:pPr>
              <a:buChar char="•"/>
            </a:pPr>
            <a:endParaRPr lang="en-US">
              <a:solidFill>
                <a:srgbClr val="FFFFFF"/>
              </a:solidFill>
            </a:endParaRPr>
          </a:p>
          <a:p>
            <a:pPr>
              <a:buSzTx/>
              <a:buNone/>
            </a:pPr>
            <a:r>
              <a:rPr lang="en-US">
                <a:solidFill>
                  <a:srgbClr val="FFFFFF"/>
                </a:solidFill>
              </a:rPr>
              <a:t>	(Shown to help complainant be more resistant to misleading questions and to improve their performance without contaminating their accounts)</a:t>
            </a:r>
          </a:p>
        </p:txBody>
      </p:sp>
      <p:sp>
        <p:nvSpPr>
          <p:cNvPr id="2" name="Footer Placeholder 1">
            <a:extLst>
              <a:ext uri="{FF2B5EF4-FFF2-40B4-BE49-F238E27FC236}">
                <a16:creationId xmlns:a16="http://schemas.microsoft.com/office/drawing/2014/main" id="{6EE3333F-55FD-6B41-8E2D-F60BB5FF8626}"/>
              </a:ext>
            </a:extLst>
          </p:cNvPr>
          <p:cNvSpPr>
            <a:spLocks noGrp="1"/>
          </p:cNvSpPr>
          <p:nvPr>
            <p:ph type="ftr" sz="quarter" idx="11"/>
          </p:nvPr>
        </p:nvSpPr>
        <p:spPr>
          <a:xfrm>
            <a:off x="753341" y="6243440"/>
            <a:ext cx="4761877" cy="365125"/>
          </a:xfrm>
        </p:spPr>
        <p:txBody>
          <a:bodyPr>
            <a:normAutofit/>
          </a:bodyPr>
          <a:lstStyle/>
          <a:p>
            <a:pPr>
              <a:lnSpc>
                <a:spcPct val="90000"/>
              </a:lnSpc>
              <a:spcAft>
                <a:spcPts val="600"/>
              </a:spcAft>
            </a:pPr>
            <a:r>
              <a:rPr lang="en-US" sz="200" dirty="0">
                <a:solidFill>
                  <a:schemeClr val="tx1"/>
                </a:solidFill>
              </a:rPr>
              <a:t>© 2020 Mike Bleak Title IX Investigation</a:t>
            </a:r>
          </a:p>
          <a:p>
            <a:pPr>
              <a:lnSpc>
                <a:spcPct val="90000"/>
              </a:lnSpc>
              <a:spcAft>
                <a:spcPts val="600"/>
              </a:spcAft>
            </a:pPr>
            <a:r>
              <a:rPr lang="en-US" sz="200" dirty="0">
                <a:solidFill>
                  <a:schemeClr val="tx1"/>
                </a:solidFill>
              </a:rPr>
              <a:t>
</a:t>
            </a:r>
          </a:p>
        </p:txBody>
      </p:sp>
      <p:sp>
        <p:nvSpPr>
          <p:cNvPr id="3" name="Date Placeholder 2">
            <a:extLst>
              <a:ext uri="{FF2B5EF4-FFF2-40B4-BE49-F238E27FC236}">
                <a16:creationId xmlns:a16="http://schemas.microsoft.com/office/drawing/2014/main" id="{148FFD5B-5E35-F841-8C15-48951BF327FE}"/>
              </a:ext>
            </a:extLst>
          </p:cNvPr>
          <p:cNvSpPr>
            <a:spLocks noGrp="1"/>
          </p:cNvSpPr>
          <p:nvPr>
            <p:ph type="dt" sz="half" idx="10"/>
          </p:nvPr>
        </p:nvSpPr>
        <p:spPr>
          <a:xfrm>
            <a:off x="5879817" y="6240804"/>
            <a:ext cx="1380309" cy="370396"/>
          </a:xfrm>
        </p:spPr>
        <p:txBody>
          <a:bodyPr>
            <a:normAutofit/>
          </a:bodyPr>
          <a:lstStyle/>
          <a:p>
            <a:pPr algn="l">
              <a:spcAft>
                <a:spcPts val="600"/>
              </a:spcAft>
            </a:pPr>
            <a:fld id="{908B6EDC-F67B-5E4F-BD7E-7714A6FD34FA}" type="datetime1">
              <a:rPr lang="en-US">
                <a:solidFill>
                  <a:schemeClr val="tx1"/>
                </a:solidFill>
              </a:rPr>
              <a:pPr algn="l">
                <a:spcAft>
                  <a:spcPts val="600"/>
                </a:spcAft>
              </a:pPr>
              <a:t>9/1/2020</a:t>
            </a:fld>
            <a:endParaRPr lang="en-US">
              <a:solidFill>
                <a:schemeClr val="tx1"/>
              </a:solidFill>
            </a:endParaRPr>
          </a:p>
        </p:txBody>
      </p:sp>
      <p:sp>
        <p:nvSpPr>
          <p:cNvPr id="197" name="Slide Number"/>
          <p:cNvSpPr txBox="1">
            <a:spLocks noGrp="1"/>
          </p:cNvSpPr>
          <p:nvPr>
            <p:ph type="sldNum" sz="quarter" idx="12"/>
          </p:nvPr>
        </p:nvSpPr>
        <p:spPr>
          <a:xfrm>
            <a:off x="8075310" y="6243440"/>
            <a:ext cx="645996"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solidFill>
                  <a:schemeClr val="tx1"/>
                </a:solidFill>
              </a:rPr>
              <a:t>11</a:t>
            </a:r>
            <a:endParaRPr sz="1900" dirty="0">
              <a:solidFill>
                <a:schemeClr val="tx1"/>
              </a:solidFill>
            </a:endParaRPr>
          </a:p>
        </p:txBody>
      </p:sp>
    </p:spTree>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216" name="Picture 215">
            <a:extLst>
              <a:ext uri="{FF2B5EF4-FFF2-40B4-BE49-F238E27FC236}">
                <a16:creationId xmlns:a16="http://schemas.microsoft.com/office/drawing/2014/main" id="{183C637E-7221-4040-BA78-2E0FB4CD0A1A}"/>
              </a:ext>
            </a:extLst>
          </p:cNvPr>
          <p:cNvPicPr>
            <a:picLocks noChangeAspect="1"/>
          </p:cNvPicPr>
          <p:nvPr/>
        </p:nvPicPr>
        <p:blipFill rotWithShape="1">
          <a:blip r:embed="rId3"/>
          <a:srcRect l="28733" r="15010" b="-1"/>
          <a:stretch/>
        </p:blipFill>
        <p:spPr>
          <a:xfrm>
            <a:off x="3364167" y="10"/>
            <a:ext cx="5779833" cy="6857990"/>
          </a:xfrm>
          <a:prstGeom prst="rect">
            <a:avLst/>
          </a:prstGeom>
        </p:spPr>
      </p:pic>
      <p:sp useBgFill="1">
        <p:nvSpPr>
          <p:cNvPr id="92" name="Freeform: Shape 91">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6127684"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213" name="Truth/Lie (Lyon et al., 2008)"/>
          <p:cNvSpPr txBox="1">
            <a:spLocks noGrp="1"/>
          </p:cNvSpPr>
          <p:nvPr>
            <p:ph type="title"/>
          </p:nvPr>
        </p:nvSpPr>
        <p:spPr>
          <a:xfrm>
            <a:off x="401643" y="624110"/>
            <a:ext cx="3467967" cy="1280890"/>
          </a:xfrm>
          <a:prstGeom prst="rect">
            <a:avLst/>
          </a:prstGeom>
        </p:spPr>
        <p:txBody>
          <a:bodyPr>
            <a:normAutofit/>
          </a:bodyPr>
          <a:lstStyle/>
          <a:p>
            <a:pPr>
              <a:lnSpc>
                <a:spcPct val="90000"/>
              </a:lnSpc>
            </a:pPr>
            <a:r>
              <a:rPr lang="en-US" sz="2800"/>
              <a:t>Truth/Lie</a:t>
            </a:r>
            <a:br>
              <a:rPr lang="en-US" sz="2800"/>
            </a:br>
            <a:r>
              <a:rPr lang="en-US" sz="2800" b="0"/>
              <a:t>(Lyon et al., 2008)</a:t>
            </a:r>
          </a:p>
        </p:txBody>
      </p:sp>
      <p:sp>
        <p:nvSpPr>
          <p:cNvPr id="94" name="Rectangle 93">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14" name="Promise to tell the truth rather than discussion/exercises about truth/lie reduces lying in children…"/>
          <p:cNvSpPr txBox="1">
            <a:spLocks noGrp="1"/>
          </p:cNvSpPr>
          <p:nvPr>
            <p:ph idx="1"/>
          </p:nvPr>
        </p:nvSpPr>
        <p:spPr>
          <a:xfrm>
            <a:off x="398859" y="2133600"/>
            <a:ext cx="3469411" cy="3777622"/>
          </a:xfrm>
          <a:prstGeom prst="rect">
            <a:avLst/>
          </a:prstGeom>
        </p:spPr>
        <p:txBody>
          <a:bodyPr>
            <a:normAutofit/>
          </a:bodyPr>
          <a:lstStyle/>
          <a:p>
            <a:pPr>
              <a:buChar char="•"/>
              <a:defRPr b="1"/>
            </a:pPr>
            <a:r>
              <a:rPr dirty="0"/>
              <a:t>Promise to tell the truth </a:t>
            </a:r>
            <a:r>
              <a:rPr b="0" dirty="0"/>
              <a:t>rather than discussion/exercises about truth/lie reduces lying </a:t>
            </a:r>
          </a:p>
          <a:p>
            <a:pPr>
              <a:buChar char="•"/>
            </a:pPr>
            <a:r>
              <a:rPr dirty="0"/>
              <a:t>Increases honesty without increasing errors, “even among maltreated </a:t>
            </a:r>
            <a:r>
              <a:rPr lang="en-US" dirty="0"/>
              <a:t>people</a:t>
            </a:r>
            <a:r>
              <a:rPr dirty="0"/>
              <a:t> who have been coached to either falsely deny or falsely claim that events occurred.”</a:t>
            </a:r>
          </a:p>
        </p:txBody>
      </p:sp>
      <p:sp>
        <p:nvSpPr>
          <p:cNvPr id="212" name="Slide Number"/>
          <p:cNvSpPr txBox="1">
            <a:spLocks noGrp="1"/>
          </p:cNvSpPr>
          <p:nvPr>
            <p:ph type="sldNum" sz="quarter" idx="12"/>
          </p:nvPr>
        </p:nvSpPr>
        <p:spPr>
          <a:xfrm>
            <a:off x="5186016" y="3190323"/>
            <a:ext cx="584825"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solidFill>
                  <a:schemeClr val="tx1"/>
                </a:solidFill>
              </a:rPr>
              <a:t>12</a:t>
            </a:r>
            <a:endParaRPr sz="1900" dirty="0">
              <a:solidFill>
                <a:schemeClr val="tx1"/>
              </a:solidFill>
            </a:endParaRPr>
          </a:p>
        </p:txBody>
      </p:sp>
      <p:sp>
        <p:nvSpPr>
          <p:cNvPr id="2" name="Footer Placeholder 1">
            <a:extLst>
              <a:ext uri="{FF2B5EF4-FFF2-40B4-BE49-F238E27FC236}">
                <a16:creationId xmlns:a16="http://schemas.microsoft.com/office/drawing/2014/main" id="{C006C0A2-E159-954F-B034-C38E8BA06F81}"/>
              </a:ext>
            </a:extLst>
          </p:cNvPr>
          <p:cNvSpPr>
            <a:spLocks noGrp="1"/>
          </p:cNvSpPr>
          <p:nvPr>
            <p:ph type="ftr" sz="quarter" idx="11"/>
          </p:nvPr>
        </p:nvSpPr>
        <p:spPr>
          <a:xfrm>
            <a:off x="398859" y="6135808"/>
            <a:ext cx="2965308" cy="365125"/>
          </a:xfrm>
        </p:spPr>
        <p:txBody>
          <a:bodyP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sp>
        <p:nvSpPr>
          <p:cNvPr id="3" name="Date Placeholder 2">
            <a:extLst>
              <a:ext uri="{FF2B5EF4-FFF2-40B4-BE49-F238E27FC236}">
                <a16:creationId xmlns:a16="http://schemas.microsoft.com/office/drawing/2014/main" id="{16DB1B7A-7CB5-E44D-ABE3-F7343802094A}"/>
              </a:ext>
            </a:extLst>
          </p:cNvPr>
          <p:cNvSpPr>
            <a:spLocks noGrp="1"/>
          </p:cNvSpPr>
          <p:nvPr>
            <p:ph type="dt" sz="half" idx="10"/>
          </p:nvPr>
        </p:nvSpPr>
        <p:spPr>
          <a:xfrm>
            <a:off x="7771209" y="6130437"/>
            <a:ext cx="859712" cy="370396"/>
          </a:xfrm>
        </p:spPr>
        <p:txBody>
          <a:bodyPr>
            <a:normAutofit/>
          </a:bodyPr>
          <a:lstStyle/>
          <a:p>
            <a:pPr>
              <a:spcAft>
                <a:spcPts val="600"/>
              </a:spcAft>
            </a:pPr>
            <a:fld id="{4E84BAFF-75FF-4346-B142-9FE2B3CAD141}" type="datetime1">
              <a:rPr lang="en-US">
                <a:solidFill>
                  <a:srgbClr val="FFFFFF"/>
                </a:solidFill>
              </a:rPr>
              <a:pPr>
                <a:spcAft>
                  <a:spcPts val="600"/>
                </a:spcAft>
              </a:pPr>
              <a:t>9/1/2020</a:t>
            </a:fld>
            <a:endParaRPr lang="en-US">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4" name="Mispronunciations"/>
          <p:cNvSpPr txBox="1">
            <a:spLocks noGrp="1"/>
          </p:cNvSpPr>
          <p:nvPr>
            <p:ph type="title"/>
          </p:nvPr>
        </p:nvSpPr>
        <p:spPr>
          <a:prstGeom prst="rect">
            <a:avLst/>
          </a:prstGeom>
        </p:spPr>
        <p:txBody>
          <a:bodyPr>
            <a:normAutofit/>
          </a:bodyPr>
          <a:lstStyle/>
          <a:p>
            <a:r>
              <a:t>Mispronunciations</a:t>
            </a:r>
          </a:p>
        </p:txBody>
      </p:sp>
      <p:sp>
        <p:nvSpPr>
          <p:cNvPr id="235" name="Avoid introducing your own interpretation of what was said…"/>
          <p:cNvSpPr txBox="1">
            <a:spLocks noGrp="1"/>
          </p:cNvSpPr>
          <p:nvPr>
            <p:ph idx="1"/>
          </p:nvPr>
        </p:nvSpPr>
        <p:spPr>
          <a:xfrm>
            <a:off x="1942415" y="1513114"/>
            <a:ext cx="6591985" cy="3777622"/>
          </a:xfrm>
          <a:prstGeom prst="rect">
            <a:avLst/>
          </a:prstGeom>
        </p:spPr>
        <p:txBody>
          <a:bodyPr>
            <a:normAutofit fontScale="92500" lnSpcReduction="10000"/>
          </a:bodyPr>
          <a:lstStyle/>
          <a:p>
            <a:pPr>
              <a:spcBef>
                <a:spcPts val="500"/>
              </a:spcBef>
              <a:buChar char="•"/>
              <a:defRPr sz="2200"/>
            </a:pPr>
            <a:r>
              <a:rPr dirty="0"/>
              <a:t>Avoid introducing your own interpretation of what was said</a:t>
            </a:r>
          </a:p>
          <a:p>
            <a:pPr>
              <a:buSzTx/>
              <a:buNone/>
              <a:defRPr sz="1000"/>
            </a:pPr>
            <a:endParaRPr dirty="0"/>
          </a:p>
          <a:p>
            <a:pPr>
              <a:spcBef>
                <a:spcPts val="500"/>
              </a:spcBef>
              <a:buChar char="•"/>
              <a:defRPr sz="2200"/>
            </a:pPr>
            <a:r>
              <a:rPr dirty="0"/>
              <a:t>Avoid repeating</a:t>
            </a:r>
            <a:r>
              <a:rPr lang="en-US" dirty="0"/>
              <a:t> </a:t>
            </a:r>
            <a:r>
              <a:rPr dirty="0"/>
              <a:t>what you heard</a:t>
            </a:r>
            <a:r>
              <a:rPr lang="en-US" dirty="0"/>
              <a:t>, people </a:t>
            </a:r>
            <a:r>
              <a:rPr dirty="0"/>
              <a:t>can recognize the difference between the correct pronunciation and the mispronunciation</a:t>
            </a:r>
          </a:p>
          <a:p>
            <a:pPr>
              <a:buSzTx/>
              <a:buNone/>
              <a:defRPr sz="1000"/>
            </a:pPr>
            <a:endParaRPr dirty="0"/>
          </a:p>
          <a:p>
            <a:pPr>
              <a:spcBef>
                <a:spcPts val="500"/>
              </a:spcBef>
              <a:buChar char="•"/>
              <a:defRPr sz="2200"/>
            </a:pPr>
            <a:r>
              <a:rPr dirty="0"/>
              <a:t>Do – ask the </a:t>
            </a:r>
            <a:r>
              <a:rPr lang="en-US" dirty="0"/>
              <a:t>person </a:t>
            </a:r>
            <a:r>
              <a:rPr dirty="0"/>
              <a:t>to repeat what they just said and write it down phonetically</a:t>
            </a:r>
          </a:p>
          <a:p>
            <a:pPr>
              <a:buSzTx/>
              <a:buNone/>
              <a:defRPr sz="1000"/>
            </a:pPr>
            <a:endParaRPr dirty="0"/>
          </a:p>
          <a:p>
            <a:pPr>
              <a:spcBef>
                <a:spcPts val="500"/>
              </a:spcBef>
              <a:buChar char="•"/>
              <a:defRPr sz="2200"/>
            </a:pPr>
            <a:r>
              <a:rPr dirty="0"/>
              <a:t>Do – follow up with clarifying questions such as, “tell me more about that” and “I don’t know that word, tell me what it is?”</a:t>
            </a:r>
          </a:p>
        </p:txBody>
      </p:sp>
      <p:sp>
        <p:nvSpPr>
          <p:cNvPr id="233"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236" name="Source: Debra A. Poole and Michael E. Lamb, Investigative Interviews of Children, American Psychological Association, Washington D.C., 1999, pp. 159-160."/>
          <p:cNvSpPr txBox="1"/>
          <p:nvPr/>
        </p:nvSpPr>
        <p:spPr>
          <a:xfrm>
            <a:off x="1849437" y="5607726"/>
            <a:ext cx="6935788" cy="442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a:lvl1pPr>
          </a:lstStyle>
          <a:p>
            <a:r>
              <a:rPr dirty="0"/>
              <a:t>Source: Debra A. Poole and Michael E. Lamb, Investigative Interviews of Children, American Psychological Association, Washington D.C., 1999, pp. 159-160.</a:t>
            </a:r>
          </a:p>
        </p:txBody>
      </p:sp>
      <p:sp>
        <p:nvSpPr>
          <p:cNvPr id="2" name="Footer Placeholder 1">
            <a:extLst>
              <a:ext uri="{FF2B5EF4-FFF2-40B4-BE49-F238E27FC236}">
                <a16:creationId xmlns:a16="http://schemas.microsoft.com/office/drawing/2014/main" id="{F609C2CC-06B1-124A-A7B7-9929139B8796}"/>
              </a:ext>
            </a:extLst>
          </p:cNvPr>
          <p:cNvSpPr>
            <a:spLocks noGrp="1"/>
          </p:cNvSpPr>
          <p:nvPr>
            <p:ph type="ftr" sz="quarter" idx="11"/>
          </p:nvPr>
        </p:nvSpPr>
        <p:spPr/>
        <p:txBody>
          <a:bodyPr/>
          <a:lstStyle/>
          <a:p>
            <a:r>
              <a:rPr lang="en-US"/>
              <a:t>© 2020 Mike Bleak Title IX Investigation</a:t>
            </a:r>
          </a:p>
          <a:p>
            <a:r>
              <a:rPr lang="en-US"/>
              <a:t>
</a:t>
            </a:r>
            <a:endParaRPr lang="en-US" dirty="0"/>
          </a:p>
        </p:txBody>
      </p:sp>
      <p:sp>
        <p:nvSpPr>
          <p:cNvPr id="3" name="Date Placeholder 2">
            <a:extLst>
              <a:ext uri="{FF2B5EF4-FFF2-40B4-BE49-F238E27FC236}">
                <a16:creationId xmlns:a16="http://schemas.microsoft.com/office/drawing/2014/main" id="{F4646B01-2D91-9D48-8A0D-9C162BB74302}"/>
              </a:ext>
            </a:extLst>
          </p:cNvPr>
          <p:cNvSpPr>
            <a:spLocks noGrp="1"/>
          </p:cNvSpPr>
          <p:nvPr>
            <p:ph type="dt" sz="half" idx="10"/>
          </p:nvPr>
        </p:nvSpPr>
        <p:spPr/>
        <p:txBody>
          <a:bodyPr/>
          <a:lstStyle/>
          <a:p>
            <a:fld id="{18EF384A-D70C-834F-AF70-E2D97E65D81C}" type="datetime1">
              <a:rPr lang="en-US" smtClean="0"/>
              <a:t>9/1/2020</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2" name="Inconsistencies"/>
          <p:cNvSpPr txBox="1">
            <a:spLocks noGrp="1"/>
          </p:cNvSpPr>
          <p:nvPr>
            <p:ph type="title"/>
          </p:nvPr>
        </p:nvSpPr>
        <p:spPr>
          <a:prstGeom prst="rect">
            <a:avLst/>
          </a:prstGeom>
        </p:spPr>
        <p:txBody>
          <a:bodyPr>
            <a:normAutofit/>
          </a:bodyPr>
          <a:lstStyle/>
          <a:p>
            <a:r>
              <a:t>Inconsistencies	</a:t>
            </a:r>
          </a:p>
        </p:txBody>
      </p:sp>
      <p:sp>
        <p:nvSpPr>
          <p:cNvPr id="243" name="Don’t assume that inconsistencies in a child’s statement indicate deception…"/>
          <p:cNvSpPr txBox="1">
            <a:spLocks noGrp="1"/>
          </p:cNvSpPr>
          <p:nvPr>
            <p:ph idx="1"/>
          </p:nvPr>
        </p:nvSpPr>
        <p:spPr>
          <a:xfrm>
            <a:off x="1942415" y="1333497"/>
            <a:ext cx="6591985" cy="3777622"/>
          </a:xfrm>
          <a:prstGeom prst="rect">
            <a:avLst/>
          </a:prstGeom>
        </p:spPr>
        <p:txBody>
          <a:bodyPr>
            <a:normAutofit/>
          </a:bodyPr>
          <a:lstStyle/>
          <a:p>
            <a:pPr>
              <a:lnSpc>
                <a:spcPct val="95000"/>
              </a:lnSpc>
              <a:spcBef>
                <a:spcPts val="500"/>
              </a:spcBef>
              <a:buChar char="•"/>
              <a:defRPr sz="2200"/>
            </a:pPr>
            <a:r>
              <a:rPr dirty="0"/>
              <a:t>Don’t assume that inconsistencies in a </a:t>
            </a:r>
            <a:r>
              <a:rPr lang="en-US" dirty="0"/>
              <a:t>person’s</a:t>
            </a:r>
            <a:r>
              <a:rPr dirty="0"/>
              <a:t> statement indicate deception</a:t>
            </a:r>
          </a:p>
          <a:p>
            <a:pPr>
              <a:lnSpc>
                <a:spcPct val="95000"/>
              </a:lnSpc>
              <a:spcBef>
                <a:spcPts val="500"/>
              </a:spcBef>
              <a:buChar char="•"/>
              <a:defRPr sz="2200"/>
            </a:pPr>
            <a:r>
              <a:rPr dirty="0"/>
              <a:t>If a </a:t>
            </a:r>
            <a:r>
              <a:rPr lang="en-US" dirty="0"/>
              <a:t>person’s</a:t>
            </a:r>
            <a:r>
              <a:rPr dirty="0"/>
              <a:t> answers are inconsistent, ask yourself if:</a:t>
            </a:r>
          </a:p>
          <a:p>
            <a:pPr marL="692150" lvl="1" indent="-290512">
              <a:lnSpc>
                <a:spcPct val="95000"/>
              </a:lnSpc>
              <a:spcBef>
                <a:spcPts val="0"/>
              </a:spcBef>
              <a:buSzPct val="50000"/>
              <a:buBlip>
                <a:blip r:embed="rId3"/>
              </a:buBlip>
              <a:defRPr sz="2000"/>
            </a:pPr>
            <a:r>
              <a:rPr dirty="0"/>
              <a:t>You, or someone else, have asked the same question repeatedly?</a:t>
            </a:r>
          </a:p>
          <a:p>
            <a:pPr marL="692150" lvl="1" indent="-290512">
              <a:lnSpc>
                <a:spcPct val="95000"/>
              </a:lnSpc>
              <a:spcBef>
                <a:spcPts val="0"/>
              </a:spcBef>
              <a:buSzPct val="50000"/>
              <a:buBlip>
                <a:blip r:embed="rId3"/>
              </a:buBlip>
              <a:defRPr sz="2000"/>
            </a:pPr>
            <a:r>
              <a:rPr dirty="0"/>
              <a:t>You have changed the wording of a question previously asked?</a:t>
            </a:r>
          </a:p>
          <a:p>
            <a:pPr marL="692150" lvl="1" indent="-290512">
              <a:lnSpc>
                <a:spcPct val="95000"/>
              </a:lnSpc>
              <a:spcBef>
                <a:spcPts val="0"/>
              </a:spcBef>
              <a:buSzPct val="50000"/>
              <a:buBlip>
                <a:blip r:embed="rId3"/>
              </a:buBlip>
              <a:defRPr sz="2000"/>
            </a:pPr>
            <a:r>
              <a:rPr dirty="0"/>
              <a:t>You are forgetting that </a:t>
            </a:r>
            <a:r>
              <a:rPr lang="en-US" dirty="0" err="1"/>
              <a:t>peopel</a:t>
            </a:r>
            <a:r>
              <a:rPr dirty="0"/>
              <a:t> can be very literal in their interpretation of language?</a:t>
            </a:r>
          </a:p>
          <a:p>
            <a:pPr marL="692150" lvl="1" indent="-290512">
              <a:lnSpc>
                <a:spcPct val="95000"/>
              </a:lnSpc>
              <a:spcBef>
                <a:spcPts val="0"/>
              </a:spcBef>
              <a:buSzPct val="50000"/>
              <a:buBlip>
                <a:blip r:embed="rId3"/>
              </a:buBlip>
              <a:defRPr sz="2000"/>
            </a:pPr>
            <a:r>
              <a:rPr dirty="0"/>
              <a:t>The </a:t>
            </a:r>
            <a:r>
              <a:rPr lang="en-US" dirty="0"/>
              <a:t>person’s </a:t>
            </a:r>
            <a:r>
              <a:rPr dirty="0"/>
              <a:t>processing of language might not be as mature as yours?</a:t>
            </a:r>
          </a:p>
        </p:txBody>
      </p:sp>
      <p:sp>
        <p:nvSpPr>
          <p:cNvPr id="241"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244" name="Sources: Anne Graffam Walker, Handbook on Questioning Children:  A Linguistic Perspective, 2d ed., ABA Center on Children and the Law, Washington D.C., 1999, pp. 77-84, 88…"/>
          <p:cNvSpPr txBox="1"/>
          <p:nvPr/>
        </p:nvSpPr>
        <p:spPr>
          <a:xfrm>
            <a:off x="1878012" y="5263464"/>
            <a:ext cx="6935788" cy="8169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a:pPr>
            <a:r>
              <a:rPr dirty="0"/>
              <a:t>Sources: Anne </a:t>
            </a:r>
            <a:r>
              <a:rPr dirty="0" err="1"/>
              <a:t>Graffam</a:t>
            </a:r>
            <a:r>
              <a:rPr dirty="0"/>
              <a:t> Walker, Handbook on Questioning Children:  A Linguistic Perspective, 2d ed., ABA Center on Children and the Law, Washington D.C., 1999, pp. 77-84, 88</a:t>
            </a:r>
          </a:p>
          <a:p>
            <a:pPr>
              <a:lnSpc>
                <a:spcPct val="90000"/>
              </a:lnSpc>
              <a:spcBef>
                <a:spcPts val="200"/>
              </a:spcBef>
              <a:defRPr sz="1200"/>
            </a:pPr>
            <a:r>
              <a:rPr dirty="0"/>
              <a:t>John E.B. Myers et al. (eds.), The APSAC Handbook on Child Maltreatment, 2d ed., Sage Publications, Thousand Oaks, CA 2002, p. 356.</a:t>
            </a:r>
          </a:p>
        </p:txBody>
      </p:sp>
      <p:sp>
        <p:nvSpPr>
          <p:cNvPr id="2" name="Footer Placeholder 1">
            <a:extLst>
              <a:ext uri="{FF2B5EF4-FFF2-40B4-BE49-F238E27FC236}">
                <a16:creationId xmlns:a16="http://schemas.microsoft.com/office/drawing/2014/main" id="{9D47A529-86ED-A54D-8D01-EC306E11583B}"/>
              </a:ext>
            </a:extLst>
          </p:cNvPr>
          <p:cNvSpPr>
            <a:spLocks noGrp="1"/>
          </p:cNvSpPr>
          <p:nvPr>
            <p:ph type="ftr" sz="quarter" idx="11"/>
          </p:nvPr>
        </p:nvSpPr>
        <p:spPr/>
        <p:txBody>
          <a:bodyPr/>
          <a:lstStyle/>
          <a:p>
            <a:r>
              <a:rPr lang="en-US"/>
              <a:t>© 2020 Mike Bleak Title IX Investigation</a:t>
            </a:r>
          </a:p>
          <a:p>
            <a:r>
              <a:rPr lang="en-US"/>
              <a:t>
</a:t>
            </a:r>
            <a:endParaRPr lang="en-US" dirty="0"/>
          </a:p>
        </p:txBody>
      </p:sp>
      <p:sp>
        <p:nvSpPr>
          <p:cNvPr id="3" name="Date Placeholder 2">
            <a:extLst>
              <a:ext uri="{FF2B5EF4-FFF2-40B4-BE49-F238E27FC236}">
                <a16:creationId xmlns:a16="http://schemas.microsoft.com/office/drawing/2014/main" id="{F5E7A6DF-5B10-5043-84BA-13931329254E}"/>
              </a:ext>
            </a:extLst>
          </p:cNvPr>
          <p:cNvSpPr>
            <a:spLocks noGrp="1"/>
          </p:cNvSpPr>
          <p:nvPr>
            <p:ph type="dt" sz="half" idx="10"/>
          </p:nvPr>
        </p:nvSpPr>
        <p:spPr/>
        <p:txBody>
          <a:bodyPr/>
          <a:lstStyle/>
          <a:p>
            <a:fld id="{A2D0DBE6-550D-B544-9C18-BD3BB1E5AC36}" type="datetime1">
              <a:rPr lang="en-US" smtClean="0"/>
              <a:t>9/1/2020</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28" name="Rectangle 127">
            <a:extLst>
              <a:ext uri="{FF2B5EF4-FFF2-40B4-BE49-F238E27FC236}">
                <a16:creationId xmlns:a16="http://schemas.microsoft.com/office/drawing/2014/main" id="{0B0685DC-0CEE-482C-8A89-7A85EECA3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Children with Special Needs"/>
          <p:cNvSpPr txBox="1">
            <a:spLocks noGrp="1"/>
          </p:cNvSpPr>
          <p:nvPr>
            <p:ph type="title"/>
          </p:nvPr>
        </p:nvSpPr>
        <p:spPr>
          <a:xfrm>
            <a:off x="5891645" y="685800"/>
            <a:ext cx="2736814" cy="5225422"/>
          </a:xfrm>
          <a:prstGeom prst="rect">
            <a:avLst/>
          </a:prstGeom>
        </p:spPr>
        <p:txBody>
          <a:bodyPr anchor="ctr">
            <a:normAutofit/>
          </a:bodyPr>
          <a:lstStyle/>
          <a:p>
            <a:r>
              <a:rPr lang="en-US" dirty="0"/>
              <a:t>People</a:t>
            </a:r>
            <a:r>
              <a:rPr dirty="0"/>
              <a:t> with Special Needs</a:t>
            </a:r>
          </a:p>
        </p:txBody>
      </p:sp>
      <p:sp>
        <p:nvSpPr>
          <p:cNvPr id="257" name="Rectangle 256">
            <a:extLst>
              <a:ext uri="{FF2B5EF4-FFF2-40B4-BE49-F238E27FC236}">
                <a16:creationId xmlns:a16="http://schemas.microsoft.com/office/drawing/2014/main" id="{A31628A5-06CF-426B-948A-59ED234C9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51" name="What is the child’s routine?…"/>
          <p:cNvSpPr txBox="1">
            <a:spLocks noGrp="1"/>
          </p:cNvSpPr>
          <p:nvPr>
            <p:ph idx="1"/>
          </p:nvPr>
        </p:nvSpPr>
        <p:spPr>
          <a:xfrm>
            <a:off x="826165" y="685800"/>
            <a:ext cx="4477622" cy="5225422"/>
          </a:xfrm>
          <a:prstGeom prst="rect">
            <a:avLst/>
          </a:prstGeom>
        </p:spPr>
        <p:txBody>
          <a:bodyPr anchor="ctr">
            <a:normAutofit/>
          </a:bodyPr>
          <a:lstStyle/>
          <a:p>
            <a:pPr>
              <a:buChar char="•"/>
            </a:pPr>
            <a:r>
              <a:rPr dirty="0"/>
              <a:t>What is the </a:t>
            </a:r>
            <a:r>
              <a:rPr lang="en-US" dirty="0"/>
              <a:t>person’s</a:t>
            </a:r>
            <a:r>
              <a:rPr dirty="0"/>
              <a:t> routine?</a:t>
            </a:r>
          </a:p>
          <a:p>
            <a:pPr>
              <a:buSzTx/>
              <a:buNone/>
              <a:defRPr sz="1200"/>
            </a:pPr>
            <a:endParaRPr dirty="0"/>
          </a:p>
          <a:p>
            <a:pPr>
              <a:buChar char="•"/>
            </a:pPr>
            <a:r>
              <a:rPr dirty="0"/>
              <a:t>What special interests does the </a:t>
            </a:r>
            <a:r>
              <a:rPr lang="en-US" dirty="0"/>
              <a:t>person </a:t>
            </a:r>
            <a:r>
              <a:rPr dirty="0"/>
              <a:t>have?</a:t>
            </a:r>
          </a:p>
          <a:p>
            <a:pPr>
              <a:buSzTx/>
              <a:buNone/>
              <a:defRPr sz="1200"/>
            </a:pPr>
            <a:endParaRPr dirty="0"/>
          </a:p>
          <a:p>
            <a:pPr>
              <a:buChar char="•"/>
            </a:pPr>
            <a:r>
              <a:rPr dirty="0"/>
              <a:t>What words does the </a:t>
            </a:r>
            <a:r>
              <a:rPr lang="en-US" dirty="0"/>
              <a:t>person</a:t>
            </a:r>
            <a:r>
              <a:rPr dirty="0"/>
              <a:t> use?</a:t>
            </a:r>
          </a:p>
          <a:p>
            <a:pPr>
              <a:buSzTx/>
              <a:buNone/>
              <a:defRPr sz="1200"/>
            </a:pPr>
            <a:endParaRPr dirty="0"/>
          </a:p>
          <a:p>
            <a:pPr>
              <a:buChar char="•"/>
            </a:pPr>
            <a:r>
              <a:rPr dirty="0"/>
              <a:t>What special comfort measures does the </a:t>
            </a:r>
            <a:r>
              <a:rPr lang="en-US" dirty="0"/>
              <a:t>person</a:t>
            </a:r>
            <a:r>
              <a:rPr dirty="0"/>
              <a:t> need?</a:t>
            </a:r>
          </a:p>
        </p:txBody>
      </p:sp>
      <p:cxnSp>
        <p:nvCxnSpPr>
          <p:cNvPr id="259" name="Straight Connector 258">
            <a:extLst>
              <a:ext uri="{FF2B5EF4-FFF2-40B4-BE49-F238E27FC236}">
                <a16:creationId xmlns:a16="http://schemas.microsoft.com/office/drawing/2014/main" id="{2D902729-F83B-46AA-B572-057BD32A69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2030" y="1871831"/>
            <a:ext cx="0" cy="320040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D3155CA6-6CA0-3E4B-970A-9707453BBA81}"/>
              </a:ext>
            </a:extLst>
          </p:cNvPr>
          <p:cNvSpPr>
            <a:spLocks noGrp="1"/>
          </p:cNvSpPr>
          <p:nvPr>
            <p:ph type="ftr" sz="quarter" idx="11"/>
          </p:nvPr>
        </p:nvSpPr>
        <p:spPr>
          <a:xfrm>
            <a:off x="826165" y="6135808"/>
            <a:ext cx="4510199" cy="365125"/>
          </a:xfrm>
        </p:spPr>
        <p:txBody>
          <a:bodyPr>
            <a:normAutofit/>
          </a:bodyPr>
          <a:lstStyle/>
          <a:p>
            <a:pPr>
              <a:lnSpc>
                <a:spcPct val="90000"/>
              </a:lnSpc>
              <a:spcAft>
                <a:spcPts val="600"/>
              </a:spcAft>
            </a:pPr>
            <a:r>
              <a:rPr lang="en-US" sz="200">
                <a:solidFill>
                  <a:schemeClr val="tx1">
                    <a:alpha val="70000"/>
                  </a:schemeClr>
                </a:solidFill>
              </a:rPr>
              <a:t>© 2020 Mike Bleak Title IX Investigation</a:t>
            </a:r>
          </a:p>
          <a:p>
            <a:pPr>
              <a:lnSpc>
                <a:spcPct val="90000"/>
              </a:lnSpc>
              <a:spcAft>
                <a:spcPts val="600"/>
              </a:spcAft>
            </a:pPr>
            <a:r>
              <a:rPr lang="en-US" sz="200">
                <a:solidFill>
                  <a:schemeClr val="tx1">
                    <a:alpha val="70000"/>
                  </a:schemeClr>
                </a:solidFill>
              </a:rPr>
              <a:t>
</a:t>
            </a:r>
          </a:p>
        </p:txBody>
      </p:sp>
      <p:sp>
        <p:nvSpPr>
          <p:cNvPr id="3" name="Date Placeholder 2">
            <a:extLst>
              <a:ext uri="{FF2B5EF4-FFF2-40B4-BE49-F238E27FC236}">
                <a16:creationId xmlns:a16="http://schemas.microsoft.com/office/drawing/2014/main" id="{D01B2567-B075-9E45-98F8-4A0673AD9994}"/>
              </a:ext>
            </a:extLst>
          </p:cNvPr>
          <p:cNvSpPr>
            <a:spLocks noGrp="1"/>
          </p:cNvSpPr>
          <p:nvPr>
            <p:ph type="dt" sz="half" idx="10"/>
          </p:nvPr>
        </p:nvSpPr>
        <p:spPr>
          <a:xfrm>
            <a:off x="5895781" y="6130437"/>
            <a:ext cx="2219519" cy="370396"/>
          </a:xfrm>
        </p:spPr>
        <p:txBody>
          <a:bodyPr>
            <a:normAutofit/>
          </a:bodyPr>
          <a:lstStyle/>
          <a:p>
            <a:pPr algn="l">
              <a:spcAft>
                <a:spcPts val="600"/>
              </a:spcAft>
            </a:pPr>
            <a:fld id="{C2F13951-BB9E-9B4D-82E5-960A23CA5CC5}" type="datetime1">
              <a:rPr lang="en-US">
                <a:solidFill>
                  <a:schemeClr val="tx1">
                    <a:alpha val="70000"/>
                  </a:schemeClr>
                </a:solidFill>
              </a:rPr>
              <a:pPr algn="l">
                <a:spcAft>
                  <a:spcPts val="600"/>
                </a:spcAft>
              </a:pPr>
              <a:t>9/1/2020</a:t>
            </a:fld>
            <a:endParaRPr lang="en-US">
              <a:solidFill>
                <a:schemeClr val="tx1">
                  <a:alpha val="70000"/>
                </a:schemeClr>
              </a:solidFill>
            </a:endParaRPr>
          </a:p>
        </p:txBody>
      </p:sp>
      <p:sp>
        <p:nvSpPr>
          <p:cNvPr id="249" name="Slide Number"/>
          <p:cNvSpPr txBox="1">
            <a:spLocks noGrp="1"/>
          </p:cNvSpPr>
          <p:nvPr>
            <p:ph type="sldNum" sz="quarter" idx="12"/>
          </p:nvPr>
        </p:nvSpPr>
        <p:spPr>
          <a:xfrm>
            <a:off x="8241402" y="6130437"/>
            <a:ext cx="572398"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solidFill>
                  <a:schemeClr val="tx1">
                    <a:lumMod val="85000"/>
                    <a:lumOff val="15000"/>
                  </a:schemeClr>
                </a:solidFill>
              </a:rPr>
              <a:t>15</a:t>
            </a:r>
            <a:endParaRPr sz="1900" dirty="0">
              <a:solidFill>
                <a:schemeClr val="tx1">
                  <a:lumMod val="85000"/>
                  <a:lumOff val="15000"/>
                </a:schemeClr>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B0685DC-0CEE-482C-8A89-7A85EECA3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Special Needs (continued)"/>
          <p:cNvSpPr txBox="1">
            <a:spLocks noGrp="1"/>
          </p:cNvSpPr>
          <p:nvPr>
            <p:ph type="title"/>
          </p:nvPr>
        </p:nvSpPr>
        <p:spPr>
          <a:xfrm>
            <a:off x="5891645" y="685800"/>
            <a:ext cx="2736814" cy="5225422"/>
          </a:xfrm>
          <a:prstGeom prst="rect">
            <a:avLst/>
          </a:prstGeom>
        </p:spPr>
        <p:txBody>
          <a:bodyPr anchor="ctr">
            <a:normAutofit/>
          </a:bodyPr>
          <a:lstStyle/>
          <a:p>
            <a:r>
              <a:rPr lang="en-US" sz="3300"/>
              <a:t>Special Needs </a:t>
            </a:r>
            <a:r>
              <a:rPr lang="en-US" sz="3300" b="0"/>
              <a:t>(continued)</a:t>
            </a:r>
          </a:p>
        </p:txBody>
      </p:sp>
      <p:sp>
        <p:nvSpPr>
          <p:cNvPr id="73" name="Rectangle 72">
            <a:extLst>
              <a:ext uri="{FF2B5EF4-FFF2-40B4-BE49-F238E27FC236}">
                <a16:creationId xmlns:a16="http://schemas.microsoft.com/office/drawing/2014/main" id="{A31628A5-06CF-426B-948A-59ED234C9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58" name="New places…"/>
          <p:cNvSpPr txBox="1">
            <a:spLocks noGrp="1"/>
          </p:cNvSpPr>
          <p:nvPr>
            <p:ph idx="1"/>
          </p:nvPr>
        </p:nvSpPr>
        <p:spPr>
          <a:xfrm>
            <a:off x="826165" y="685800"/>
            <a:ext cx="4477622" cy="5225422"/>
          </a:xfrm>
          <a:prstGeom prst="rect">
            <a:avLst/>
          </a:prstGeom>
        </p:spPr>
        <p:txBody>
          <a:bodyPr anchor="ctr">
            <a:normAutofit/>
          </a:bodyPr>
          <a:lstStyle/>
          <a:p>
            <a:pPr>
              <a:buChar char="•"/>
            </a:pPr>
            <a:r>
              <a:rPr dirty="0"/>
              <a:t>New places</a:t>
            </a:r>
          </a:p>
          <a:p>
            <a:pPr>
              <a:buChar char="•"/>
              <a:defRPr sz="1200"/>
            </a:pPr>
            <a:endParaRPr dirty="0"/>
          </a:p>
          <a:p>
            <a:pPr>
              <a:buChar char="•"/>
            </a:pPr>
            <a:r>
              <a:rPr dirty="0"/>
              <a:t>Abusive vs. caretaking</a:t>
            </a:r>
          </a:p>
          <a:p>
            <a:pPr>
              <a:buSzTx/>
              <a:buNone/>
              <a:defRPr sz="1200"/>
            </a:pPr>
            <a:endParaRPr dirty="0"/>
          </a:p>
          <a:p>
            <a:pPr>
              <a:buChar char="•"/>
            </a:pPr>
            <a:r>
              <a:rPr dirty="0"/>
              <a:t>Tendency to say “yes”</a:t>
            </a:r>
          </a:p>
          <a:p>
            <a:pPr>
              <a:buSzTx/>
              <a:buNone/>
              <a:defRPr sz="1200"/>
            </a:pPr>
            <a:endParaRPr dirty="0"/>
          </a:p>
          <a:p>
            <a:pPr>
              <a:buChar char="•"/>
            </a:pPr>
            <a:r>
              <a:rPr dirty="0"/>
              <a:t>If using interpreter, look at the </a:t>
            </a:r>
            <a:r>
              <a:rPr lang="en-US" dirty="0"/>
              <a:t>person</a:t>
            </a:r>
            <a:endParaRPr dirty="0"/>
          </a:p>
          <a:p>
            <a:pPr>
              <a:buSzTx/>
              <a:buNone/>
              <a:defRPr sz="1200"/>
            </a:pPr>
            <a:endParaRPr dirty="0"/>
          </a:p>
          <a:p>
            <a:pPr>
              <a:buChar char="•"/>
            </a:pPr>
            <a:r>
              <a:rPr dirty="0"/>
              <a:t>Inquire about other senses</a:t>
            </a:r>
          </a:p>
        </p:txBody>
      </p:sp>
      <p:cxnSp>
        <p:nvCxnSpPr>
          <p:cNvPr id="75" name="Straight Connector 74">
            <a:extLst>
              <a:ext uri="{FF2B5EF4-FFF2-40B4-BE49-F238E27FC236}">
                <a16:creationId xmlns:a16="http://schemas.microsoft.com/office/drawing/2014/main" id="{2D902729-F83B-46AA-B572-057BD32A69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2030" y="1871831"/>
            <a:ext cx="0" cy="320040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BE5D34C4-D172-E644-8CAE-DAA8530E9099}"/>
              </a:ext>
            </a:extLst>
          </p:cNvPr>
          <p:cNvSpPr>
            <a:spLocks noGrp="1"/>
          </p:cNvSpPr>
          <p:nvPr>
            <p:ph type="ftr" sz="quarter" idx="11"/>
          </p:nvPr>
        </p:nvSpPr>
        <p:spPr>
          <a:xfrm>
            <a:off x="826165" y="6135808"/>
            <a:ext cx="4510199" cy="365125"/>
          </a:xfrm>
        </p:spPr>
        <p:txBody>
          <a:bodyPr>
            <a:normAutofit/>
          </a:bodyPr>
          <a:lstStyle/>
          <a:p>
            <a:pPr>
              <a:lnSpc>
                <a:spcPct val="90000"/>
              </a:lnSpc>
              <a:spcAft>
                <a:spcPts val="600"/>
              </a:spcAft>
            </a:pPr>
            <a:r>
              <a:rPr lang="en-US" sz="200">
                <a:solidFill>
                  <a:schemeClr val="tx1">
                    <a:alpha val="70000"/>
                  </a:schemeClr>
                </a:solidFill>
              </a:rPr>
              <a:t>© 2020 Mike Bleak Title IX Investigation</a:t>
            </a:r>
          </a:p>
          <a:p>
            <a:pPr>
              <a:lnSpc>
                <a:spcPct val="90000"/>
              </a:lnSpc>
              <a:spcAft>
                <a:spcPts val="600"/>
              </a:spcAft>
            </a:pPr>
            <a:r>
              <a:rPr lang="en-US" sz="200">
                <a:solidFill>
                  <a:schemeClr val="tx1">
                    <a:alpha val="70000"/>
                  </a:schemeClr>
                </a:solidFill>
              </a:rPr>
              <a:t>
</a:t>
            </a:r>
          </a:p>
        </p:txBody>
      </p:sp>
      <p:sp>
        <p:nvSpPr>
          <p:cNvPr id="3" name="Date Placeholder 2">
            <a:extLst>
              <a:ext uri="{FF2B5EF4-FFF2-40B4-BE49-F238E27FC236}">
                <a16:creationId xmlns:a16="http://schemas.microsoft.com/office/drawing/2014/main" id="{8C9C1F5D-EED9-D24F-9D0F-FB20A5F32436}"/>
              </a:ext>
            </a:extLst>
          </p:cNvPr>
          <p:cNvSpPr>
            <a:spLocks noGrp="1"/>
          </p:cNvSpPr>
          <p:nvPr>
            <p:ph type="dt" sz="half" idx="10"/>
          </p:nvPr>
        </p:nvSpPr>
        <p:spPr>
          <a:xfrm>
            <a:off x="5895781" y="6130437"/>
            <a:ext cx="2219519" cy="370396"/>
          </a:xfrm>
        </p:spPr>
        <p:txBody>
          <a:bodyPr>
            <a:normAutofit/>
          </a:bodyPr>
          <a:lstStyle/>
          <a:p>
            <a:pPr algn="l">
              <a:spcAft>
                <a:spcPts val="600"/>
              </a:spcAft>
            </a:pPr>
            <a:fld id="{BD3FDA59-5BCE-5741-844E-9FBDF8AE77D3}" type="datetime1">
              <a:rPr lang="en-US">
                <a:solidFill>
                  <a:schemeClr val="tx1">
                    <a:alpha val="70000"/>
                  </a:schemeClr>
                </a:solidFill>
              </a:rPr>
              <a:pPr algn="l">
                <a:spcAft>
                  <a:spcPts val="600"/>
                </a:spcAft>
              </a:pPr>
              <a:t>9/1/2020</a:t>
            </a:fld>
            <a:endParaRPr lang="en-US">
              <a:solidFill>
                <a:schemeClr val="tx1">
                  <a:alpha val="70000"/>
                </a:schemeClr>
              </a:solidFill>
            </a:endParaRPr>
          </a:p>
        </p:txBody>
      </p:sp>
      <p:sp>
        <p:nvSpPr>
          <p:cNvPr id="256" name="Slide Number"/>
          <p:cNvSpPr txBox="1">
            <a:spLocks noGrp="1"/>
          </p:cNvSpPr>
          <p:nvPr>
            <p:ph type="sldNum" sz="quarter" idx="12"/>
          </p:nvPr>
        </p:nvSpPr>
        <p:spPr>
          <a:xfrm>
            <a:off x="8241402" y="6130437"/>
            <a:ext cx="534298"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fld id="{86CB4B4D-7CA3-9044-876B-883B54F8677D}" type="slidenum">
              <a:rPr sz="1900">
                <a:solidFill>
                  <a:schemeClr val="tx1">
                    <a:lumMod val="85000"/>
                    <a:lumOff val="15000"/>
                  </a:schemeClr>
                </a:solidFill>
              </a:rPr>
              <a:pPr>
                <a:lnSpc>
                  <a:spcPct val="90000"/>
                </a:lnSpc>
                <a:spcAft>
                  <a:spcPts val="600"/>
                </a:spcAft>
              </a:pPr>
              <a:t>16</a:t>
            </a:fld>
            <a:endParaRPr sz="1900" dirty="0">
              <a:solidFill>
                <a:schemeClr val="tx1">
                  <a:lumMod val="85000"/>
                  <a:lumOff val="15000"/>
                </a:scheme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2" name="© 2010 Children's Justice Center - FIT Training"/>
          <p:cNvSpPr txBox="1"/>
          <p:nvPr/>
        </p:nvSpPr>
        <p:spPr>
          <a:xfrm>
            <a:off x="1868487" y="6559778"/>
            <a:ext cx="2895601"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800">
                <a:solidFill>
                  <a:srgbClr val="C0C0DE"/>
                </a:solidFill>
              </a:defRPr>
            </a:lvl1pPr>
          </a:lstStyle>
          <a:p>
            <a:r>
              <a:rPr lang="en-US" dirty="0"/>
              <a:t>© 2020 Mike Bleak Title IX Investigation</a:t>
            </a:r>
          </a:p>
        </p:txBody>
      </p:sp>
      <p:sp>
        <p:nvSpPr>
          <p:cNvPr id="264" name="ADHD"/>
          <p:cNvSpPr txBox="1">
            <a:spLocks noGrp="1"/>
          </p:cNvSpPr>
          <p:nvPr>
            <p:ph type="title"/>
          </p:nvPr>
        </p:nvSpPr>
        <p:spPr>
          <a:prstGeom prst="rect">
            <a:avLst/>
          </a:prstGeom>
        </p:spPr>
        <p:txBody>
          <a:bodyPr>
            <a:normAutofit/>
          </a:bodyPr>
          <a:lstStyle/>
          <a:p>
            <a:r>
              <a:rPr dirty="0"/>
              <a:t>ADHD</a:t>
            </a:r>
          </a:p>
        </p:txBody>
      </p:sp>
      <p:sp>
        <p:nvSpPr>
          <p:cNvPr id="265" name="Take medication as prescribed…"/>
          <p:cNvSpPr txBox="1">
            <a:spLocks noGrp="1"/>
          </p:cNvSpPr>
          <p:nvPr>
            <p:ph idx="1"/>
          </p:nvPr>
        </p:nvSpPr>
        <p:spPr>
          <a:prstGeom prst="rect">
            <a:avLst/>
          </a:prstGeom>
        </p:spPr>
        <p:txBody>
          <a:bodyPr>
            <a:normAutofit/>
          </a:bodyPr>
          <a:lstStyle/>
          <a:p>
            <a:pPr>
              <a:buChar char="•"/>
            </a:pPr>
            <a:r>
              <a:rPr dirty="0"/>
              <a:t>Take medication as prescribed</a:t>
            </a:r>
          </a:p>
          <a:p>
            <a:pPr>
              <a:buChar char="•"/>
              <a:defRPr sz="1200"/>
            </a:pPr>
            <a:endParaRPr dirty="0"/>
          </a:p>
          <a:p>
            <a:pPr>
              <a:buChar char="•"/>
            </a:pPr>
            <a:r>
              <a:rPr dirty="0"/>
              <a:t>Consider length of interview</a:t>
            </a:r>
          </a:p>
          <a:p>
            <a:pPr>
              <a:buSzTx/>
              <a:buNone/>
              <a:defRPr sz="1200"/>
            </a:pPr>
            <a:endParaRPr dirty="0"/>
          </a:p>
          <a:p>
            <a:pPr>
              <a:buChar char="•"/>
            </a:pPr>
            <a:r>
              <a:rPr dirty="0"/>
              <a:t>May need to repeat questions</a:t>
            </a:r>
          </a:p>
          <a:p>
            <a:pPr>
              <a:buSzTx/>
              <a:buNone/>
              <a:defRPr sz="1200"/>
            </a:pPr>
            <a:endParaRPr dirty="0"/>
          </a:p>
          <a:p>
            <a:pPr>
              <a:buChar char="•"/>
            </a:pPr>
            <a:r>
              <a:rPr dirty="0"/>
              <a:t>Physical activity</a:t>
            </a:r>
          </a:p>
          <a:p>
            <a:pPr>
              <a:buSzTx/>
              <a:buNone/>
              <a:defRPr sz="1200"/>
            </a:pPr>
            <a:endParaRPr dirty="0"/>
          </a:p>
          <a:p>
            <a:pPr>
              <a:buChar char="•"/>
            </a:pPr>
            <a:r>
              <a:rPr dirty="0"/>
              <a:t>Eye contact</a:t>
            </a:r>
          </a:p>
        </p:txBody>
      </p:sp>
      <p:sp>
        <p:nvSpPr>
          <p:cNvPr id="263"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pic>
        <p:nvPicPr>
          <p:cNvPr id="2050" name="Picture 2" descr="Overcoming ADHD Symptoms: Naturally--Part One | IM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1471" y="4060372"/>
            <a:ext cx="3901665" cy="2194687"/>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0F7E657A-0146-FA4D-8896-92781B76EB1F}"/>
              </a:ext>
            </a:extLst>
          </p:cNvPr>
          <p:cNvSpPr>
            <a:spLocks noGrp="1"/>
          </p:cNvSpPr>
          <p:nvPr>
            <p:ph type="ftr" sz="quarter" idx="11"/>
          </p:nvPr>
        </p:nvSpPr>
        <p:spPr/>
        <p:txBody>
          <a:bodyPr/>
          <a:lstStyle/>
          <a:p>
            <a:r>
              <a:rPr lang="en-US"/>
              <a:t>© 2020 Mike Bleak Title IX Investigation</a:t>
            </a:r>
          </a:p>
          <a:p>
            <a:r>
              <a:rPr lang="en-US"/>
              <a:t>
</a:t>
            </a:r>
            <a:endParaRPr lang="en-US" dirty="0"/>
          </a:p>
        </p:txBody>
      </p:sp>
      <p:sp>
        <p:nvSpPr>
          <p:cNvPr id="3" name="Date Placeholder 2">
            <a:extLst>
              <a:ext uri="{FF2B5EF4-FFF2-40B4-BE49-F238E27FC236}">
                <a16:creationId xmlns:a16="http://schemas.microsoft.com/office/drawing/2014/main" id="{A5EFEDBE-8EEE-7A4D-AC1D-E4BB90ABECC1}"/>
              </a:ext>
            </a:extLst>
          </p:cNvPr>
          <p:cNvSpPr>
            <a:spLocks noGrp="1"/>
          </p:cNvSpPr>
          <p:nvPr>
            <p:ph type="dt" sz="half" idx="10"/>
          </p:nvPr>
        </p:nvSpPr>
        <p:spPr/>
        <p:txBody>
          <a:bodyPr/>
          <a:lstStyle/>
          <a:p>
            <a:fld id="{FFA687C5-7B72-D64A-9469-1255493C29DB}" type="datetime1">
              <a:rPr lang="en-US" smtClean="0"/>
              <a:t>9/1/2020</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id="{175CD74B-9CE8-4F20-A3E4-A22A7F036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2AB5B32E-A4FC-DE43-A777-7115E60342AD}"/>
              </a:ext>
            </a:extLst>
          </p:cNvPr>
          <p:cNvSpPr>
            <a:spLocks noGrp="1"/>
          </p:cNvSpPr>
          <p:nvPr>
            <p:ph type="title"/>
          </p:nvPr>
        </p:nvSpPr>
        <p:spPr>
          <a:xfrm>
            <a:off x="1346172" y="624110"/>
            <a:ext cx="7284749" cy="1280890"/>
          </a:xfrm>
        </p:spPr>
        <p:txBody>
          <a:bodyPr vert="horz" lIns="91440" tIns="45720" rIns="91440" bIns="45720" rtlCol="0" anchor="t">
            <a:normAutofit/>
          </a:bodyPr>
          <a:lstStyle/>
          <a:p>
            <a:r>
              <a:rPr lang="en-US"/>
              <a:t>Important General Rules of Investigation</a:t>
            </a:r>
          </a:p>
        </p:txBody>
      </p:sp>
      <p:sp>
        <p:nvSpPr>
          <p:cNvPr id="19" name="Rectangle 13">
            <a:extLst>
              <a:ext uri="{FF2B5EF4-FFF2-40B4-BE49-F238E27FC236}">
                <a16:creationId xmlns:a16="http://schemas.microsoft.com/office/drawing/2014/main" id="{99C44665-BECF-4482-A00C-E4BE2A87D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1">
            <a:extLst>
              <a:ext uri="{FF2B5EF4-FFF2-40B4-BE49-F238E27FC236}">
                <a16:creationId xmlns:a16="http://schemas.microsoft.com/office/drawing/2014/main" id="{20398C1D-D011-4BA8-AC81-E829677B8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aphicFrame>
        <p:nvGraphicFramePr>
          <p:cNvPr id="21" name="TextBox 3">
            <a:extLst>
              <a:ext uri="{FF2B5EF4-FFF2-40B4-BE49-F238E27FC236}">
                <a16:creationId xmlns:a16="http://schemas.microsoft.com/office/drawing/2014/main" id="{F2B7EB43-92C7-4DE6-B011-D97D73B94C19}"/>
              </a:ext>
            </a:extLst>
          </p:cNvPr>
          <p:cNvGraphicFramePr/>
          <p:nvPr>
            <p:extLst>
              <p:ext uri="{D42A27DB-BD31-4B8C-83A1-F6EECF244321}">
                <p14:modId xmlns:p14="http://schemas.microsoft.com/office/powerpoint/2010/main" val="3187359948"/>
              </p:ext>
            </p:extLst>
          </p:nvPr>
        </p:nvGraphicFramePr>
        <p:xfrm>
          <a:off x="1346172" y="2222983"/>
          <a:ext cx="6740553" cy="3653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ooter Placeholder 6">
            <a:extLst>
              <a:ext uri="{FF2B5EF4-FFF2-40B4-BE49-F238E27FC236}">
                <a16:creationId xmlns:a16="http://schemas.microsoft.com/office/drawing/2014/main" id="{3A7EA5BD-89EE-1143-9867-A35C56E55D5E}"/>
              </a:ext>
            </a:extLst>
          </p:cNvPr>
          <p:cNvSpPr>
            <a:spLocks noGrp="1"/>
          </p:cNvSpPr>
          <p:nvPr>
            <p:ph type="ftr" sz="quarter" idx="11"/>
          </p:nvPr>
        </p:nvSpPr>
        <p:spPr/>
        <p:txBody>
          <a:bodyPr/>
          <a:lstStyle/>
          <a:p>
            <a:r>
              <a:rPr lang="en-US"/>
              <a:t>© 2020 Mike Bleak Title IX Investigation</a:t>
            </a:r>
          </a:p>
          <a:p>
            <a:r>
              <a:rPr lang="en-US"/>
              <a:t>
</a:t>
            </a:r>
            <a:endParaRPr lang="en-US" dirty="0"/>
          </a:p>
        </p:txBody>
      </p:sp>
      <p:sp>
        <p:nvSpPr>
          <p:cNvPr id="9" name="Slide Number Placeholder 8">
            <a:extLst>
              <a:ext uri="{FF2B5EF4-FFF2-40B4-BE49-F238E27FC236}">
                <a16:creationId xmlns:a16="http://schemas.microsoft.com/office/drawing/2014/main" id="{5EB8751B-4B72-184B-8E84-3012A67D8C57}"/>
              </a:ext>
            </a:extLst>
          </p:cNvPr>
          <p:cNvSpPr>
            <a:spLocks noGrp="1"/>
          </p:cNvSpPr>
          <p:nvPr>
            <p:ph type="sldNum" sz="quarter" idx="12"/>
          </p:nvPr>
        </p:nvSpPr>
        <p:spPr/>
        <p:txBody>
          <a:bodyPr/>
          <a:lstStyle/>
          <a:p>
            <a:fld id="{86CB4B4D-7CA3-9044-876B-883B54F8677D}" type="slidenum">
              <a:rPr lang="en-US" smtClean="0"/>
              <a:t>18</a:t>
            </a:fld>
            <a:endParaRPr lang="en-US"/>
          </a:p>
        </p:txBody>
      </p:sp>
      <p:sp>
        <p:nvSpPr>
          <p:cNvPr id="10" name="Date Placeholder 9">
            <a:extLst>
              <a:ext uri="{FF2B5EF4-FFF2-40B4-BE49-F238E27FC236}">
                <a16:creationId xmlns:a16="http://schemas.microsoft.com/office/drawing/2014/main" id="{93C8744C-CD81-4D47-BF4E-09F83E560DB0}"/>
              </a:ext>
            </a:extLst>
          </p:cNvPr>
          <p:cNvSpPr>
            <a:spLocks noGrp="1"/>
          </p:cNvSpPr>
          <p:nvPr>
            <p:ph type="dt" sz="half" idx="10"/>
          </p:nvPr>
        </p:nvSpPr>
        <p:spPr/>
        <p:txBody>
          <a:bodyPr/>
          <a:lstStyle/>
          <a:p>
            <a:fld id="{9467A0D5-3647-0F46-8955-FD8281F80536}" type="datetime1">
              <a:rPr lang="en-US" smtClean="0"/>
              <a:t>9/1/2020</a:t>
            </a:fld>
            <a:endParaRPr lang="en-US" dirty="0"/>
          </a:p>
        </p:txBody>
      </p:sp>
    </p:spTree>
    <p:extLst>
      <p:ext uri="{BB962C8B-B14F-4D97-AF65-F5344CB8AC3E}">
        <p14:creationId xmlns:p14="http://schemas.microsoft.com/office/powerpoint/2010/main" val="2715518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9" name="Chart of Question Types"/>
          <p:cNvSpPr txBox="1">
            <a:spLocks noGrp="1"/>
          </p:cNvSpPr>
          <p:nvPr>
            <p:ph type="title"/>
          </p:nvPr>
        </p:nvSpPr>
        <p:spPr>
          <a:prstGeom prst="rect">
            <a:avLst/>
          </a:prstGeom>
        </p:spPr>
        <p:txBody>
          <a:bodyPr>
            <a:normAutofit/>
          </a:bodyPr>
          <a:lstStyle/>
          <a:p>
            <a:r>
              <a:t>Chart of Question Types</a:t>
            </a:r>
          </a:p>
        </p:txBody>
      </p:sp>
      <p:sp>
        <p:nvSpPr>
          <p:cNvPr id="270"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grpSp>
        <p:nvGrpSpPr>
          <p:cNvPr id="288" name="Group"/>
          <p:cNvGrpSpPr/>
          <p:nvPr/>
        </p:nvGrpSpPr>
        <p:grpSpPr>
          <a:xfrm>
            <a:off x="998537" y="1192532"/>
            <a:ext cx="7459664" cy="5276853"/>
            <a:chOff x="0" y="0"/>
            <a:chExt cx="7459663" cy="5276851"/>
          </a:xfrm>
        </p:grpSpPr>
        <p:grpSp>
          <p:nvGrpSpPr>
            <p:cNvPr id="286" name="Group"/>
            <p:cNvGrpSpPr/>
            <p:nvPr/>
          </p:nvGrpSpPr>
          <p:grpSpPr>
            <a:xfrm>
              <a:off x="3853" y="2523"/>
              <a:ext cx="7451959" cy="5271806"/>
              <a:chOff x="0" y="0"/>
              <a:chExt cx="7451958" cy="5271805"/>
            </a:xfrm>
          </p:grpSpPr>
          <p:grpSp>
            <p:nvGrpSpPr>
              <p:cNvPr id="273" name="Group"/>
              <p:cNvGrpSpPr/>
              <p:nvPr/>
            </p:nvGrpSpPr>
            <p:grpSpPr>
              <a:xfrm>
                <a:off x="0" y="0"/>
                <a:ext cx="1497585" cy="5271805"/>
                <a:chOff x="0" y="0"/>
                <a:chExt cx="1497584" cy="5271804"/>
              </a:xfrm>
            </p:grpSpPr>
            <p:sp>
              <p:nvSpPr>
                <p:cNvPr id="271" name="OPEN ENDED INVITATIONS…"/>
                <p:cNvSpPr/>
                <p:nvPr/>
              </p:nvSpPr>
              <p:spPr>
                <a:xfrm>
                  <a:off x="55228" y="0"/>
                  <a:ext cx="1387128" cy="470897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1200" b="1">
                      <a:latin typeface="Arial Narrow"/>
                      <a:ea typeface="Arial Narrow"/>
                      <a:cs typeface="Arial Narrow"/>
                      <a:sym typeface="Arial Narrow"/>
                    </a:defRPr>
                  </a:pPr>
                  <a:r>
                    <a:rPr dirty="0"/>
                    <a:t>OPEN ENDED</a:t>
                  </a:r>
                  <a:r>
                    <a:rPr u="sng" dirty="0"/>
                    <a:t> INVITATIONS</a:t>
                  </a:r>
                </a:p>
                <a:p>
                  <a:pPr>
                    <a:defRPr sz="400" b="1" i="1">
                      <a:latin typeface="Arial Narrow"/>
                      <a:ea typeface="Arial Narrow"/>
                      <a:cs typeface="Arial Narrow"/>
                      <a:sym typeface="Arial Narrow"/>
                    </a:defRPr>
                  </a:pPr>
                  <a:r>
                    <a:rPr dirty="0"/>
                    <a:t> </a:t>
                  </a:r>
                </a:p>
                <a:p>
                  <a:pPr>
                    <a:defRPr sz="1200">
                      <a:latin typeface="Arial Narrow"/>
                      <a:ea typeface="Arial Narrow"/>
                      <a:cs typeface="Arial Narrow"/>
                      <a:sym typeface="Arial Narrow"/>
                    </a:defRPr>
                  </a:pPr>
                  <a:r>
                    <a:rPr dirty="0"/>
                    <a:t>Designed to let the </a:t>
                  </a:r>
                  <a:r>
                    <a:rPr lang="en-US" dirty="0"/>
                    <a:t>person</a:t>
                  </a:r>
                  <a:r>
                    <a:rPr dirty="0"/>
                    <a:t> provide details without any input from the interviewer.</a:t>
                  </a:r>
                </a:p>
                <a:p>
                  <a:pPr>
                    <a:defRPr sz="400">
                      <a:latin typeface="Arial Narrow"/>
                      <a:ea typeface="Arial Narrow"/>
                      <a:cs typeface="Arial Narrow"/>
                      <a:sym typeface="Arial Narrow"/>
                    </a:defRPr>
                  </a:pPr>
                  <a:r>
                    <a:rPr dirty="0"/>
                    <a:t> </a:t>
                  </a:r>
                </a:p>
                <a:p>
                  <a:pPr>
                    <a:defRPr sz="1200">
                      <a:solidFill>
                        <a:srgbClr val="003399"/>
                      </a:solidFill>
                      <a:latin typeface="Arial Narrow"/>
                      <a:ea typeface="Arial Narrow"/>
                      <a:cs typeface="Arial Narrow"/>
                      <a:sym typeface="Arial Narrow"/>
                    </a:defRPr>
                  </a:pPr>
                  <a:r>
                    <a:rPr dirty="0"/>
                    <a:t>“Tell me more about that”</a:t>
                  </a:r>
                </a:p>
                <a:p>
                  <a:pPr>
                    <a:defRPr sz="400">
                      <a:solidFill>
                        <a:srgbClr val="003399"/>
                      </a:solidFill>
                      <a:latin typeface="Arial Narrow"/>
                      <a:ea typeface="Arial Narrow"/>
                      <a:cs typeface="Arial Narrow"/>
                      <a:sym typeface="Arial Narrow"/>
                    </a:defRPr>
                  </a:pPr>
                  <a:endParaRPr dirty="0"/>
                </a:p>
                <a:p>
                  <a:pPr>
                    <a:defRPr sz="400">
                      <a:latin typeface="Arial Narrow"/>
                      <a:ea typeface="Arial Narrow"/>
                      <a:cs typeface="Arial Narrow"/>
                      <a:sym typeface="Arial Narrow"/>
                    </a:defRPr>
                  </a:pPr>
                  <a:endParaRPr dirty="0"/>
                </a:p>
                <a:p>
                  <a:pPr>
                    <a:defRPr sz="1200">
                      <a:latin typeface="Arial Narrow"/>
                      <a:ea typeface="Arial Narrow"/>
                      <a:cs typeface="Arial Narrow"/>
                      <a:sym typeface="Arial Narrow"/>
                    </a:defRPr>
                  </a:pPr>
                  <a:r>
                    <a:rPr dirty="0"/>
                    <a:t>Types of open ended invitations:</a:t>
                  </a:r>
                </a:p>
                <a:p>
                  <a:pPr>
                    <a:defRPr sz="400">
                      <a:latin typeface="Arial Narrow"/>
                      <a:ea typeface="Arial Narrow"/>
                      <a:cs typeface="Arial Narrow"/>
                      <a:sym typeface="Arial Narrow"/>
                    </a:defRPr>
                  </a:pPr>
                  <a:endParaRPr dirty="0"/>
                </a:p>
                <a:p>
                  <a:pPr>
                    <a:defRPr sz="1200" b="1">
                      <a:latin typeface="Arial Narrow"/>
                      <a:ea typeface="Arial Narrow"/>
                      <a:cs typeface="Arial Narrow"/>
                      <a:sym typeface="Arial Narrow"/>
                    </a:defRPr>
                  </a:pPr>
                  <a:r>
                    <a:rPr dirty="0"/>
                    <a:t>Time segmentation</a:t>
                  </a:r>
                </a:p>
                <a:p>
                  <a:pPr>
                    <a:buSzPct val="100000"/>
                    <a:buChar char="•"/>
                    <a:defRPr sz="1200">
                      <a:solidFill>
                        <a:srgbClr val="003399"/>
                      </a:solidFill>
                      <a:latin typeface="Arial Narrow"/>
                      <a:ea typeface="Arial Narrow"/>
                      <a:cs typeface="Arial Narrow"/>
                      <a:sym typeface="Arial Narrow"/>
                    </a:defRPr>
                  </a:pPr>
                  <a:r>
                    <a:rPr dirty="0"/>
                    <a:t>  “Tell me everything that happened from the time you got up today until the time you went to school.”</a:t>
                  </a:r>
                </a:p>
                <a:p>
                  <a:pPr>
                    <a:defRPr sz="400">
                      <a:solidFill>
                        <a:srgbClr val="003399"/>
                      </a:solidFill>
                      <a:latin typeface="Arial Narrow"/>
                      <a:ea typeface="Arial Narrow"/>
                      <a:cs typeface="Arial Narrow"/>
                      <a:sym typeface="Arial Narrow"/>
                    </a:defRPr>
                  </a:pPr>
                  <a:endParaRPr dirty="0"/>
                </a:p>
                <a:p>
                  <a:pPr>
                    <a:defRPr sz="1200" b="1">
                      <a:latin typeface="Arial Narrow"/>
                      <a:ea typeface="Arial Narrow"/>
                      <a:cs typeface="Arial Narrow"/>
                      <a:sym typeface="Arial Narrow"/>
                    </a:defRPr>
                  </a:pPr>
                  <a:r>
                    <a:rPr dirty="0"/>
                    <a:t>Cued recall</a:t>
                  </a:r>
                </a:p>
                <a:p>
                  <a:pPr>
                    <a:buSzPct val="100000"/>
                    <a:buChar char="•"/>
                    <a:defRPr sz="1200" b="1">
                      <a:solidFill>
                        <a:srgbClr val="003399"/>
                      </a:solidFill>
                      <a:latin typeface="Arial Narrow"/>
                      <a:ea typeface="Arial Narrow"/>
                      <a:cs typeface="Arial Narrow"/>
                      <a:sym typeface="Arial Narrow"/>
                    </a:defRPr>
                  </a:pPr>
                  <a:r>
                    <a:rPr dirty="0"/>
                    <a:t>  “</a:t>
                  </a:r>
                  <a:r>
                    <a:rPr b="0" dirty="0"/>
                    <a:t>You said </a:t>
                  </a:r>
                  <a:r>
                    <a:rPr lang="en-US" dirty="0"/>
                    <a:t>Coach Tom t</a:t>
                  </a:r>
                  <a:r>
                    <a:rPr b="0" dirty="0"/>
                    <a:t>ouched you. Tell me everything about that.”</a:t>
                  </a:r>
                </a:p>
                <a:p>
                  <a:pPr>
                    <a:defRPr sz="1200" b="1">
                      <a:solidFill>
                        <a:srgbClr val="003399"/>
                      </a:solidFill>
                      <a:latin typeface="Arial Narrow"/>
                      <a:ea typeface="Arial Narrow"/>
                      <a:cs typeface="Arial Narrow"/>
                      <a:sym typeface="Arial Narrow"/>
                    </a:defRPr>
                  </a:pPr>
                  <a:r>
                    <a:rPr dirty="0"/>
                    <a:t>“And then what happened”</a:t>
                  </a:r>
                </a:p>
              </p:txBody>
            </p:sp>
            <p:sp>
              <p:nvSpPr>
                <p:cNvPr id="272" name="Rectangle"/>
                <p:cNvSpPr/>
                <p:nvPr/>
              </p:nvSpPr>
              <p:spPr>
                <a:xfrm>
                  <a:off x="0" y="0"/>
                  <a:ext cx="1497584" cy="5271804"/>
                </a:xfrm>
                <a:prstGeom prst="rect">
                  <a:avLst/>
                </a:prstGeom>
                <a:noFill/>
                <a:ln w="3175" cap="flat">
                  <a:solidFill>
                    <a:srgbClr val="A0A0A0"/>
                  </a:solidFill>
                  <a:prstDash val="solid"/>
                  <a:round/>
                </a:ln>
                <a:effectLst/>
              </p:spPr>
              <p:txBody>
                <a:bodyPr wrap="square" lIns="45719" tIns="45719" rIns="45719" bIns="45719" numCol="1" anchor="t">
                  <a:noAutofit/>
                </a:bodyPr>
                <a:lstStyle/>
                <a:p>
                  <a:pPr>
                    <a:defRPr sz="1800"/>
                  </a:pPr>
                  <a:endParaRPr/>
                </a:p>
              </p:txBody>
            </p:sp>
          </p:grpSp>
          <p:grpSp>
            <p:nvGrpSpPr>
              <p:cNvPr id="276" name="Group"/>
              <p:cNvGrpSpPr/>
              <p:nvPr/>
            </p:nvGrpSpPr>
            <p:grpSpPr>
              <a:xfrm>
                <a:off x="1497583" y="0"/>
                <a:ext cx="1405111" cy="5271805"/>
                <a:chOff x="0" y="0"/>
                <a:chExt cx="1405109" cy="5271804"/>
              </a:xfrm>
            </p:grpSpPr>
            <p:sp>
              <p:nvSpPr>
                <p:cNvPr id="274" name="FACILITATOR…"/>
                <p:cNvSpPr/>
                <p:nvPr/>
              </p:nvSpPr>
              <p:spPr>
                <a:xfrm>
                  <a:off x="55228" y="0"/>
                  <a:ext cx="1294653" cy="455508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1200" b="1" u="sng">
                      <a:latin typeface="Arial Narrow"/>
                      <a:ea typeface="Arial Narrow"/>
                      <a:cs typeface="Arial Narrow"/>
                      <a:sym typeface="Arial Narrow"/>
                    </a:defRPr>
                  </a:pPr>
                  <a:r>
                    <a:rPr dirty="0"/>
                    <a:t>FACILITATOR</a:t>
                  </a:r>
                </a:p>
                <a:p>
                  <a:pPr>
                    <a:defRPr sz="1200" u="sng">
                      <a:latin typeface="Arial Narrow"/>
                      <a:ea typeface="Arial Narrow"/>
                      <a:cs typeface="Arial Narrow"/>
                      <a:sym typeface="Arial Narrow"/>
                    </a:defRPr>
                  </a:pPr>
                  <a:endParaRPr dirty="0"/>
                </a:p>
                <a:p>
                  <a:pPr>
                    <a:defRPr sz="1200" b="1">
                      <a:latin typeface="Arial Narrow"/>
                      <a:ea typeface="Arial Narrow"/>
                      <a:cs typeface="Arial Narrow"/>
                      <a:sym typeface="Arial Narrow"/>
                    </a:defRPr>
                  </a:pPr>
                  <a:r>
                    <a:rPr dirty="0"/>
                    <a:t>Verbatim statements</a:t>
                  </a:r>
                  <a:r>
                    <a:rPr b="0" dirty="0"/>
                    <a:t> of what the </a:t>
                  </a:r>
                  <a:r>
                    <a:rPr lang="en-US" dirty="0"/>
                    <a:t>person </a:t>
                  </a:r>
                  <a:r>
                    <a:rPr b="0" dirty="0"/>
                    <a:t> previously mentioned.</a:t>
                  </a:r>
                </a:p>
                <a:p>
                  <a:pPr>
                    <a:defRPr sz="1200">
                      <a:latin typeface="Arial Narrow"/>
                      <a:ea typeface="Arial Narrow"/>
                      <a:cs typeface="Arial Narrow"/>
                      <a:sym typeface="Arial Narrow"/>
                    </a:defRPr>
                  </a:pPr>
                  <a:r>
                    <a:rPr dirty="0"/>
                    <a:t> </a:t>
                  </a:r>
                </a:p>
                <a:p>
                  <a:pPr>
                    <a:defRPr sz="1200">
                      <a:latin typeface="Arial Narrow"/>
                      <a:ea typeface="Arial Narrow"/>
                      <a:cs typeface="Arial Narrow"/>
                      <a:sym typeface="Arial Narrow"/>
                    </a:defRPr>
                  </a:pPr>
                  <a:r>
                    <a:rPr dirty="0"/>
                    <a:t>Non-suggestive words to encourage the </a:t>
                  </a:r>
                  <a:r>
                    <a:rPr lang="en-US" dirty="0"/>
                    <a:t>person </a:t>
                  </a:r>
                  <a:r>
                    <a:rPr dirty="0"/>
                    <a:t>to keep talking.</a:t>
                  </a:r>
                </a:p>
                <a:p>
                  <a:pPr>
                    <a:defRPr sz="1200">
                      <a:latin typeface="Arial Narrow"/>
                      <a:ea typeface="Arial Narrow"/>
                      <a:cs typeface="Arial Narrow"/>
                      <a:sym typeface="Arial Narrow"/>
                    </a:defRPr>
                  </a:pPr>
                  <a:r>
                    <a:rPr dirty="0"/>
                    <a:t> </a:t>
                  </a:r>
                </a:p>
                <a:p>
                  <a:pPr>
                    <a:defRPr sz="1200">
                      <a:latin typeface="Arial Narrow"/>
                      <a:ea typeface="Arial Narrow"/>
                      <a:cs typeface="Arial Narrow"/>
                      <a:sym typeface="Arial Narrow"/>
                    </a:defRPr>
                  </a:pPr>
                  <a:r>
                    <a:rPr dirty="0"/>
                    <a:t>Examples: </a:t>
                  </a:r>
                </a:p>
                <a:p>
                  <a:pPr>
                    <a:defRPr sz="1200">
                      <a:latin typeface="Arial Narrow"/>
                      <a:ea typeface="Arial Narrow"/>
                      <a:cs typeface="Arial Narrow"/>
                      <a:sym typeface="Arial Narrow"/>
                    </a:defRPr>
                  </a:pPr>
                  <a:endParaRPr dirty="0"/>
                </a:p>
                <a:p>
                  <a:pPr>
                    <a:defRPr sz="1200">
                      <a:solidFill>
                        <a:srgbClr val="003399"/>
                      </a:solidFill>
                      <a:latin typeface="Arial Narrow"/>
                      <a:ea typeface="Arial Narrow"/>
                      <a:cs typeface="Arial Narrow"/>
                      <a:sym typeface="Arial Narrow"/>
                    </a:defRPr>
                  </a:pPr>
                  <a:r>
                    <a:rPr dirty="0"/>
                    <a:t>“Uh-huh”</a:t>
                  </a:r>
                </a:p>
                <a:p>
                  <a:pPr>
                    <a:defRPr sz="1200">
                      <a:solidFill>
                        <a:srgbClr val="003399"/>
                      </a:solidFill>
                      <a:latin typeface="Arial Narrow"/>
                      <a:ea typeface="Arial Narrow"/>
                      <a:cs typeface="Arial Narrow"/>
                      <a:sym typeface="Arial Narrow"/>
                    </a:defRPr>
                  </a:pPr>
                  <a:r>
                    <a:rPr dirty="0"/>
                    <a:t> </a:t>
                  </a:r>
                </a:p>
                <a:p>
                  <a:pPr>
                    <a:defRPr sz="1200">
                      <a:solidFill>
                        <a:srgbClr val="003399"/>
                      </a:solidFill>
                      <a:latin typeface="Arial Narrow"/>
                      <a:ea typeface="Arial Narrow"/>
                      <a:cs typeface="Arial Narrow"/>
                      <a:sym typeface="Arial Narrow"/>
                    </a:defRPr>
                  </a:pPr>
                  <a:r>
                    <a:rPr dirty="0"/>
                    <a:t>“Okay”</a:t>
                  </a:r>
                </a:p>
                <a:p>
                  <a:pPr>
                    <a:defRPr sz="1200"/>
                  </a:pPr>
                  <a:r>
                    <a:rPr dirty="0"/>
                    <a:t> </a:t>
                  </a:r>
                </a:p>
                <a:p>
                  <a:pPr>
                    <a:defRPr sz="1200"/>
                  </a:pPr>
                  <a:r>
                    <a:rPr dirty="0"/>
                    <a:t> </a:t>
                  </a:r>
                </a:p>
                <a:p>
                  <a:pPr>
                    <a:defRPr sz="1000"/>
                  </a:pPr>
                  <a:r>
                    <a:rPr dirty="0"/>
                    <a:t> </a:t>
                  </a:r>
                </a:p>
                <a:p>
                  <a:pPr>
                    <a:defRPr sz="1000"/>
                  </a:pPr>
                  <a:r>
                    <a:rPr dirty="0"/>
                    <a:t> </a:t>
                  </a:r>
                </a:p>
                <a:p>
                  <a:pPr>
                    <a:defRPr sz="1000"/>
                  </a:pPr>
                  <a:r>
                    <a:rPr dirty="0"/>
                    <a:t> </a:t>
                  </a:r>
                </a:p>
                <a:p>
                  <a:pPr>
                    <a:defRPr sz="1000"/>
                  </a:pPr>
                  <a:r>
                    <a:rPr dirty="0"/>
                    <a:t> </a:t>
                  </a:r>
                </a:p>
                <a:p>
                  <a:pPr>
                    <a:defRPr sz="1000"/>
                  </a:pPr>
                  <a:r>
                    <a:rPr dirty="0"/>
                    <a:t> </a:t>
                  </a:r>
                </a:p>
              </p:txBody>
            </p:sp>
            <p:sp>
              <p:nvSpPr>
                <p:cNvPr id="275" name="Rectangle"/>
                <p:cNvSpPr/>
                <p:nvPr/>
              </p:nvSpPr>
              <p:spPr>
                <a:xfrm>
                  <a:off x="0" y="0"/>
                  <a:ext cx="1405109" cy="5271804"/>
                </a:xfrm>
                <a:prstGeom prst="rect">
                  <a:avLst/>
                </a:prstGeom>
                <a:noFill/>
                <a:ln w="3175" cap="flat">
                  <a:solidFill>
                    <a:srgbClr val="A0A0A0"/>
                  </a:solidFill>
                  <a:prstDash val="solid"/>
                  <a:round/>
                </a:ln>
                <a:effectLst/>
              </p:spPr>
              <p:txBody>
                <a:bodyPr wrap="square" lIns="45719" tIns="45719" rIns="45719" bIns="45719" numCol="1" anchor="t">
                  <a:noAutofit/>
                </a:bodyPr>
                <a:lstStyle/>
                <a:p>
                  <a:pPr>
                    <a:defRPr sz="1800"/>
                  </a:pPr>
                  <a:endParaRPr/>
                </a:p>
              </p:txBody>
            </p:sp>
          </p:grpSp>
          <p:grpSp>
            <p:nvGrpSpPr>
              <p:cNvPr id="279" name="Group"/>
              <p:cNvGrpSpPr/>
              <p:nvPr/>
            </p:nvGrpSpPr>
            <p:grpSpPr>
              <a:xfrm>
                <a:off x="2902692" y="0"/>
                <a:ext cx="1500154" cy="5271805"/>
                <a:chOff x="0" y="0"/>
                <a:chExt cx="1500153" cy="5271804"/>
              </a:xfrm>
            </p:grpSpPr>
            <p:sp>
              <p:nvSpPr>
                <p:cNvPr id="277" name="DIRECT QUESTION…"/>
                <p:cNvSpPr/>
                <p:nvPr/>
              </p:nvSpPr>
              <p:spPr>
                <a:xfrm>
                  <a:off x="55228" y="0"/>
                  <a:ext cx="1389697" cy="492441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1200" b="1" u="sng">
                      <a:latin typeface="Arial Narrow"/>
                      <a:ea typeface="Arial Narrow"/>
                      <a:cs typeface="Arial Narrow"/>
                      <a:sym typeface="Arial Narrow"/>
                    </a:defRPr>
                  </a:pPr>
                  <a:r>
                    <a:rPr dirty="0"/>
                    <a:t>DIRECT QUESTION</a:t>
                  </a:r>
                </a:p>
                <a:p>
                  <a:pPr>
                    <a:defRPr sz="1200" b="1" i="1">
                      <a:solidFill>
                        <a:srgbClr val="CC3300"/>
                      </a:solidFill>
                      <a:latin typeface="Arial Narrow"/>
                      <a:ea typeface="Arial Narrow"/>
                      <a:cs typeface="Arial Narrow"/>
                      <a:sym typeface="Arial Narrow"/>
                    </a:defRPr>
                  </a:pPr>
                  <a:r>
                    <a:rPr dirty="0"/>
                    <a:t>FOCUSED</a:t>
                  </a:r>
                </a:p>
                <a:p>
                  <a:pPr>
                    <a:defRPr sz="400" b="1" i="1">
                      <a:latin typeface="Arial Narrow"/>
                      <a:ea typeface="Arial Narrow"/>
                      <a:cs typeface="Arial Narrow"/>
                      <a:sym typeface="Arial Narrow"/>
                    </a:defRPr>
                  </a:pPr>
                  <a:r>
                    <a:rPr dirty="0"/>
                    <a:t> </a:t>
                  </a:r>
                </a:p>
                <a:p>
                  <a:pPr>
                    <a:defRPr sz="1100">
                      <a:latin typeface="Arial Narrow"/>
                      <a:ea typeface="Arial Narrow"/>
                      <a:cs typeface="Arial Narrow"/>
                      <a:sym typeface="Arial Narrow"/>
                    </a:defRPr>
                  </a:pPr>
                  <a:r>
                    <a:rPr dirty="0"/>
                    <a:t>Used to obtain additional details </a:t>
                  </a:r>
                  <a:r>
                    <a:rPr u="sng" dirty="0"/>
                    <a:t>already </a:t>
                  </a:r>
                  <a:r>
                    <a:rPr dirty="0"/>
                    <a:t>mentioned by child utilizing the “who, what, where, when, how” questions. </a:t>
                  </a:r>
                </a:p>
                <a:p>
                  <a:pPr>
                    <a:defRPr sz="400">
                      <a:latin typeface="Arial Narrow"/>
                      <a:ea typeface="Arial Narrow"/>
                      <a:cs typeface="Arial Narrow"/>
                      <a:sym typeface="Arial Narrow"/>
                    </a:defRPr>
                  </a:pPr>
                  <a:endParaRPr dirty="0"/>
                </a:p>
                <a:p>
                  <a:pPr>
                    <a:defRPr sz="1100">
                      <a:solidFill>
                        <a:srgbClr val="FF3300"/>
                      </a:solidFill>
                      <a:latin typeface="Arial Narrow"/>
                      <a:ea typeface="Arial Narrow"/>
                      <a:cs typeface="Arial Narrow"/>
                      <a:sym typeface="Arial Narrow"/>
                    </a:defRPr>
                  </a:pPr>
                  <a:r>
                    <a:rPr dirty="0"/>
                    <a:t>Note:</a:t>
                  </a:r>
                  <a:r>
                    <a:rPr dirty="0">
                      <a:solidFill>
                        <a:srgbClr val="000000"/>
                      </a:solidFill>
                    </a:rPr>
                    <a:t> </a:t>
                  </a:r>
                  <a:r>
                    <a:rPr b="1" dirty="0">
                      <a:solidFill>
                        <a:srgbClr val="000000"/>
                      </a:solidFill>
                    </a:rPr>
                    <a:t>not</a:t>
                  </a:r>
                  <a:r>
                    <a:rPr dirty="0">
                      <a:solidFill>
                        <a:srgbClr val="000000"/>
                      </a:solidFill>
                    </a:rPr>
                    <a:t> “why” (difficult concept for </a:t>
                  </a:r>
                  <a:r>
                    <a:rPr lang="en-US" dirty="0">
                      <a:solidFill>
                        <a:schemeClr val="tx1"/>
                      </a:solidFill>
                    </a:rPr>
                    <a:t>person</a:t>
                  </a:r>
                  <a:r>
                    <a:rPr dirty="0">
                      <a:solidFill>
                        <a:srgbClr val="000000"/>
                      </a:solidFill>
                    </a:rPr>
                    <a:t> to answer).</a:t>
                  </a:r>
                </a:p>
                <a:p>
                  <a:pPr>
                    <a:defRPr sz="400">
                      <a:latin typeface="Arial Narrow"/>
                      <a:ea typeface="Arial Narrow"/>
                      <a:cs typeface="Arial Narrow"/>
                      <a:sym typeface="Arial Narrow"/>
                    </a:defRPr>
                  </a:pPr>
                  <a:endParaRPr dirty="0">
                    <a:solidFill>
                      <a:srgbClr val="000000"/>
                    </a:solidFill>
                  </a:endParaRPr>
                </a:p>
                <a:p>
                  <a:pPr>
                    <a:defRPr sz="1100">
                      <a:latin typeface="Arial Narrow"/>
                      <a:ea typeface="Arial Narrow"/>
                      <a:cs typeface="Arial Narrow"/>
                      <a:sym typeface="Arial Narrow"/>
                    </a:defRPr>
                  </a:pPr>
                  <a:r>
                    <a:rPr dirty="0"/>
                    <a:t>Can be used </a:t>
                  </a:r>
                  <a:r>
                    <a:rPr u="sng" dirty="0"/>
                    <a:t>before </a:t>
                  </a:r>
                  <a:r>
                    <a:rPr dirty="0"/>
                    <a:t>the break.</a:t>
                  </a:r>
                </a:p>
                <a:p>
                  <a:pPr>
                    <a:defRPr sz="400">
                      <a:latin typeface="Arial Narrow"/>
                      <a:ea typeface="Arial Narrow"/>
                      <a:cs typeface="Arial Narrow"/>
                      <a:sym typeface="Arial Narrow"/>
                    </a:defRPr>
                  </a:pPr>
                  <a:r>
                    <a:rPr dirty="0"/>
                    <a:t> </a:t>
                  </a:r>
                </a:p>
                <a:p>
                  <a:pPr>
                    <a:defRPr sz="1100">
                      <a:latin typeface="Arial Narrow"/>
                      <a:ea typeface="Arial Narrow"/>
                      <a:cs typeface="Arial Narrow"/>
                      <a:sym typeface="Arial Narrow"/>
                    </a:defRPr>
                  </a:pPr>
                  <a:r>
                    <a:rPr dirty="0"/>
                    <a:t>Sometimes necessary to obtain investigative information.  Always pair with an open-ended invitation.  </a:t>
                  </a:r>
                </a:p>
                <a:p>
                  <a:pPr>
                    <a:defRPr sz="1000">
                      <a:latin typeface="Arial Narrow"/>
                      <a:ea typeface="Arial Narrow"/>
                      <a:cs typeface="Arial Narrow"/>
                      <a:sym typeface="Arial Narrow"/>
                    </a:defRPr>
                  </a:pPr>
                  <a:r>
                    <a:rPr dirty="0"/>
                    <a:t> </a:t>
                  </a:r>
                </a:p>
                <a:p>
                  <a:pPr>
                    <a:defRPr sz="1100">
                      <a:latin typeface="Arial Narrow"/>
                      <a:ea typeface="Arial Narrow"/>
                      <a:cs typeface="Arial Narrow"/>
                      <a:sym typeface="Arial Narrow"/>
                    </a:defRPr>
                  </a:pPr>
                  <a:r>
                    <a:rPr dirty="0"/>
                    <a:t>Examples: </a:t>
                  </a:r>
                </a:p>
                <a:p>
                  <a:pPr>
                    <a:defRPr sz="1100">
                      <a:solidFill>
                        <a:srgbClr val="003399"/>
                      </a:solidFill>
                      <a:latin typeface="Arial Narrow"/>
                      <a:ea typeface="Arial Narrow"/>
                      <a:cs typeface="Arial Narrow"/>
                      <a:sym typeface="Arial Narrow"/>
                    </a:defRPr>
                  </a:pPr>
                  <a:r>
                    <a:rPr dirty="0"/>
                    <a:t>“You mentioned you were at the mall.  </a:t>
                  </a:r>
                  <a:r>
                    <a:rPr u="sng" dirty="0"/>
                    <a:t>Where </a:t>
                  </a:r>
                  <a:r>
                    <a:rPr dirty="0"/>
                    <a:t>exactly were you?”</a:t>
                  </a:r>
                </a:p>
                <a:p>
                  <a:pPr>
                    <a:defRPr sz="1100">
                      <a:solidFill>
                        <a:srgbClr val="003399"/>
                      </a:solidFill>
                      <a:latin typeface="Arial Narrow"/>
                      <a:ea typeface="Arial Narrow"/>
                      <a:cs typeface="Arial Narrow"/>
                      <a:sym typeface="Arial Narrow"/>
                    </a:defRPr>
                  </a:pPr>
                  <a:r>
                    <a:rPr dirty="0"/>
                    <a:t> </a:t>
                  </a:r>
                </a:p>
                <a:p>
                  <a:pPr>
                    <a:defRPr sz="1100">
                      <a:solidFill>
                        <a:srgbClr val="003399"/>
                      </a:solidFill>
                      <a:latin typeface="Arial Narrow"/>
                      <a:ea typeface="Arial Narrow"/>
                      <a:cs typeface="Arial Narrow"/>
                      <a:sym typeface="Arial Narrow"/>
                    </a:defRPr>
                  </a:pPr>
                  <a:r>
                    <a:rPr dirty="0"/>
                    <a:t>“You said your classmate saw.  </a:t>
                  </a:r>
                  <a:r>
                    <a:rPr u="sng" dirty="0"/>
                    <a:t>What </a:t>
                  </a:r>
                  <a:r>
                    <a:rPr dirty="0"/>
                    <a:t>was his/her name?”</a:t>
                  </a:r>
                </a:p>
              </p:txBody>
            </p:sp>
            <p:sp>
              <p:nvSpPr>
                <p:cNvPr id="278" name="Rectangle"/>
                <p:cNvSpPr/>
                <p:nvPr/>
              </p:nvSpPr>
              <p:spPr>
                <a:xfrm>
                  <a:off x="0" y="0"/>
                  <a:ext cx="1500153" cy="5271804"/>
                </a:xfrm>
                <a:prstGeom prst="rect">
                  <a:avLst/>
                </a:prstGeom>
                <a:noFill/>
                <a:ln w="3175" cap="flat">
                  <a:solidFill>
                    <a:srgbClr val="A0A0A0"/>
                  </a:solidFill>
                  <a:prstDash val="solid"/>
                  <a:round/>
                </a:ln>
                <a:effectLst/>
              </p:spPr>
              <p:txBody>
                <a:bodyPr wrap="square" lIns="45719" tIns="45719" rIns="45719" bIns="45719" numCol="1" anchor="t">
                  <a:noAutofit/>
                </a:bodyPr>
                <a:lstStyle/>
                <a:p>
                  <a:pPr>
                    <a:defRPr sz="1800"/>
                  </a:pPr>
                  <a:endParaRPr/>
                </a:p>
              </p:txBody>
            </p:sp>
          </p:grpSp>
          <p:grpSp>
            <p:nvGrpSpPr>
              <p:cNvPr id="282" name="Group"/>
              <p:cNvGrpSpPr/>
              <p:nvPr/>
            </p:nvGrpSpPr>
            <p:grpSpPr>
              <a:xfrm>
                <a:off x="4402844" y="0"/>
                <a:ext cx="1500155" cy="5271805"/>
                <a:chOff x="0" y="0"/>
                <a:chExt cx="1500153" cy="5271804"/>
              </a:xfrm>
            </p:grpSpPr>
            <p:sp>
              <p:nvSpPr>
                <p:cNvPr id="280" name="LEADING QUESTION…"/>
                <p:cNvSpPr/>
                <p:nvPr/>
              </p:nvSpPr>
              <p:spPr>
                <a:xfrm>
                  <a:off x="55228" y="0"/>
                  <a:ext cx="1389697" cy="447814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defTabSz="1147762">
                    <a:defRPr sz="1200" b="1">
                      <a:latin typeface="Arial Narrow"/>
                      <a:ea typeface="Arial Narrow"/>
                      <a:cs typeface="Arial Narrow"/>
                      <a:sym typeface="Arial Narrow"/>
                    </a:defRPr>
                  </a:pPr>
                  <a:r>
                    <a:rPr dirty="0"/>
                    <a:t>LEADING </a:t>
                  </a:r>
                  <a:r>
                    <a:rPr u="sng" dirty="0"/>
                    <a:t>QUESTION</a:t>
                  </a:r>
                </a:p>
                <a:p>
                  <a:pPr defTabSz="1147762">
                    <a:defRPr sz="1200" b="1" i="1">
                      <a:solidFill>
                        <a:srgbClr val="CC3300"/>
                      </a:solidFill>
                      <a:latin typeface="Arial Narrow"/>
                      <a:ea typeface="Arial Narrow"/>
                      <a:cs typeface="Arial Narrow"/>
                      <a:sym typeface="Arial Narrow"/>
                    </a:defRPr>
                  </a:pPr>
                  <a:r>
                    <a:rPr dirty="0"/>
                    <a:t>OPTION-POSING</a:t>
                  </a:r>
                </a:p>
                <a:p>
                  <a:pPr defTabSz="1147762">
                    <a:defRPr sz="400">
                      <a:latin typeface="Arial Narrow"/>
                      <a:ea typeface="Arial Narrow"/>
                      <a:cs typeface="Arial Narrow"/>
                      <a:sym typeface="Arial Narrow"/>
                    </a:defRPr>
                  </a:pPr>
                  <a:endParaRPr dirty="0"/>
                </a:p>
                <a:p>
                  <a:pPr defTabSz="1147762">
                    <a:defRPr sz="1100">
                      <a:latin typeface="Arial Narrow"/>
                      <a:ea typeface="Arial Narrow"/>
                      <a:cs typeface="Arial Narrow"/>
                      <a:sym typeface="Arial Narrow"/>
                    </a:defRPr>
                  </a:pPr>
                  <a:r>
                    <a:rPr dirty="0"/>
                    <a:t>Used to elicit information that has</a:t>
                  </a:r>
                  <a:r>
                    <a:rPr u="sng" dirty="0"/>
                    <a:t> not been</a:t>
                  </a:r>
                  <a:r>
                    <a:rPr dirty="0"/>
                    <a:t> mentioned by the </a:t>
                  </a:r>
                  <a:r>
                    <a:rPr lang="en-US" dirty="0"/>
                    <a:t>person</a:t>
                  </a:r>
                  <a:r>
                    <a:rPr dirty="0"/>
                    <a:t>.</a:t>
                  </a:r>
                </a:p>
                <a:p>
                  <a:pPr defTabSz="1147762">
                    <a:defRPr sz="400">
                      <a:latin typeface="Arial Narrow"/>
                      <a:ea typeface="Arial Narrow"/>
                      <a:cs typeface="Arial Narrow"/>
                      <a:sym typeface="Arial Narrow"/>
                    </a:defRPr>
                  </a:pPr>
                  <a:r>
                    <a:rPr dirty="0"/>
                    <a:t> </a:t>
                  </a:r>
                </a:p>
                <a:p>
                  <a:pPr defTabSz="1147762">
                    <a:defRPr sz="1100">
                      <a:latin typeface="Arial Narrow"/>
                      <a:ea typeface="Arial Narrow"/>
                      <a:cs typeface="Arial Narrow"/>
                      <a:sym typeface="Arial Narrow"/>
                    </a:defRPr>
                  </a:pPr>
                  <a:r>
                    <a:rPr dirty="0"/>
                    <a:t>Asks </a:t>
                  </a:r>
                  <a:r>
                    <a:rPr lang="en-US" dirty="0"/>
                    <a:t>person</a:t>
                  </a:r>
                  <a:r>
                    <a:rPr dirty="0"/>
                    <a:t> to confirm, reject or choose between possible responses.</a:t>
                  </a:r>
                </a:p>
                <a:p>
                  <a:pPr defTabSz="1147762">
                    <a:defRPr sz="400">
                      <a:latin typeface="Arial Narrow"/>
                      <a:ea typeface="Arial Narrow"/>
                      <a:cs typeface="Arial Narrow"/>
                      <a:sym typeface="Arial Narrow"/>
                    </a:defRPr>
                  </a:pPr>
                  <a:r>
                    <a:rPr dirty="0"/>
                    <a:t> </a:t>
                  </a:r>
                </a:p>
                <a:p>
                  <a:pPr defTabSz="1147762">
                    <a:defRPr sz="1100">
                      <a:latin typeface="Arial Narrow"/>
                      <a:ea typeface="Arial Narrow"/>
                      <a:cs typeface="Arial Narrow"/>
                      <a:sym typeface="Arial Narrow"/>
                    </a:defRPr>
                  </a:pPr>
                  <a:r>
                    <a:rPr dirty="0"/>
                    <a:t>Want to avoid but sometimes necessary. Use </a:t>
                  </a:r>
                  <a:r>
                    <a:rPr u="sng" dirty="0"/>
                    <a:t>after </a:t>
                  </a:r>
                  <a:r>
                    <a:rPr dirty="0"/>
                    <a:t>the break.</a:t>
                  </a:r>
                </a:p>
                <a:p>
                  <a:pPr defTabSz="1147762">
                    <a:defRPr sz="400">
                      <a:latin typeface="Arial Narrow"/>
                      <a:ea typeface="Arial Narrow"/>
                      <a:cs typeface="Arial Narrow"/>
                      <a:sym typeface="Arial Narrow"/>
                    </a:defRPr>
                  </a:pPr>
                  <a:endParaRPr dirty="0"/>
                </a:p>
                <a:p>
                  <a:pPr defTabSz="1147762">
                    <a:defRPr sz="400">
                      <a:latin typeface="Arial Narrow"/>
                      <a:ea typeface="Arial Narrow"/>
                      <a:cs typeface="Arial Narrow"/>
                      <a:sym typeface="Arial Narrow"/>
                    </a:defRPr>
                  </a:pPr>
                  <a:endParaRPr dirty="0"/>
                </a:p>
                <a:p>
                  <a:pPr defTabSz="1147762">
                    <a:defRPr sz="1100">
                      <a:latin typeface="Arial Narrow"/>
                      <a:ea typeface="Arial Narrow"/>
                      <a:cs typeface="Arial Narrow"/>
                      <a:sym typeface="Arial Narrow"/>
                    </a:defRPr>
                  </a:pPr>
                  <a:r>
                    <a:rPr dirty="0"/>
                    <a:t>Always pair with an open-ended invitation.</a:t>
                  </a:r>
                </a:p>
                <a:p>
                  <a:pPr defTabSz="1147762">
                    <a:defRPr sz="1100">
                      <a:latin typeface="Arial Narrow"/>
                      <a:ea typeface="Arial Narrow"/>
                      <a:cs typeface="Arial Narrow"/>
                      <a:sym typeface="Arial Narrow"/>
                    </a:defRPr>
                  </a:pPr>
                  <a:r>
                    <a:rPr dirty="0"/>
                    <a:t> </a:t>
                  </a:r>
                </a:p>
                <a:p>
                  <a:pPr defTabSz="1147762">
                    <a:defRPr sz="1100">
                      <a:latin typeface="Arial Narrow"/>
                      <a:ea typeface="Arial Narrow"/>
                      <a:cs typeface="Arial Narrow"/>
                      <a:sym typeface="Arial Narrow"/>
                    </a:defRPr>
                  </a:pPr>
                  <a:r>
                    <a:rPr dirty="0"/>
                    <a:t>Examples:</a:t>
                  </a:r>
                </a:p>
                <a:p>
                  <a:pPr defTabSz="1147762">
                    <a:defRPr sz="1100">
                      <a:solidFill>
                        <a:srgbClr val="003399"/>
                      </a:solidFill>
                      <a:latin typeface="Arial Narrow"/>
                      <a:ea typeface="Arial Narrow"/>
                      <a:cs typeface="Arial Narrow"/>
                      <a:sym typeface="Arial Narrow"/>
                    </a:defRPr>
                  </a:pPr>
                  <a:r>
                    <a:rPr dirty="0"/>
                    <a:t>“You said Jack took off his pants.  Did something happen to your clothes?”….</a:t>
                  </a:r>
                </a:p>
                <a:p>
                  <a:pPr defTabSz="1147762">
                    <a:defRPr sz="500">
                      <a:solidFill>
                        <a:srgbClr val="003399"/>
                      </a:solidFill>
                      <a:latin typeface="Arial Narrow"/>
                      <a:ea typeface="Arial Narrow"/>
                      <a:cs typeface="Arial Narrow"/>
                      <a:sym typeface="Arial Narrow"/>
                    </a:defRPr>
                  </a:pPr>
                  <a:r>
                    <a:rPr dirty="0"/>
                    <a:t> </a:t>
                  </a:r>
                </a:p>
                <a:p>
                  <a:pPr defTabSz="1147762">
                    <a:defRPr sz="1100">
                      <a:solidFill>
                        <a:srgbClr val="003399"/>
                      </a:solidFill>
                      <a:latin typeface="Arial Narrow"/>
                      <a:ea typeface="Arial Narrow"/>
                      <a:cs typeface="Arial Narrow"/>
                      <a:sym typeface="Arial Narrow"/>
                    </a:defRPr>
                  </a:pPr>
                  <a:r>
                    <a:rPr dirty="0"/>
                    <a:t> “Did he touch you over or under the clothes?”</a:t>
                  </a:r>
                </a:p>
                <a:p>
                  <a:pPr defTabSz="1147762">
                    <a:defRPr sz="500">
                      <a:solidFill>
                        <a:srgbClr val="003399"/>
                      </a:solidFill>
                      <a:latin typeface="Arial Narrow"/>
                      <a:ea typeface="Arial Narrow"/>
                      <a:cs typeface="Arial Narrow"/>
                      <a:sym typeface="Arial Narrow"/>
                    </a:defRPr>
                  </a:pPr>
                  <a:r>
                    <a:rPr dirty="0"/>
                    <a:t> </a:t>
                  </a:r>
                </a:p>
                <a:p>
                  <a:pPr defTabSz="1147762">
                    <a:defRPr sz="1100">
                      <a:solidFill>
                        <a:srgbClr val="003399"/>
                      </a:solidFill>
                      <a:latin typeface="Arial Narrow"/>
                      <a:ea typeface="Arial Narrow"/>
                      <a:cs typeface="Arial Narrow"/>
                      <a:sym typeface="Arial Narrow"/>
                    </a:defRPr>
                  </a:pPr>
                  <a:r>
                    <a:rPr dirty="0"/>
                    <a:t>“Do you remember”/Can you…” questions</a:t>
                  </a:r>
                </a:p>
              </p:txBody>
            </p:sp>
            <p:sp>
              <p:nvSpPr>
                <p:cNvPr id="281" name="Rectangle"/>
                <p:cNvSpPr/>
                <p:nvPr/>
              </p:nvSpPr>
              <p:spPr>
                <a:xfrm>
                  <a:off x="0" y="0"/>
                  <a:ext cx="1500153" cy="5271804"/>
                </a:xfrm>
                <a:prstGeom prst="rect">
                  <a:avLst/>
                </a:prstGeom>
                <a:noFill/>
                <a:ln w="3175" cap="flat">
                  <a:solidFill>
                    <a:srgbClr val="A0A0A0"/>
                  </a:solidFill>
                  <a:prstDash val="solid"/>
                  <a:round/>
                </a:ln>
                <a:effectLst/>
              </p:spPr>
              <p:txBody>
                <a:bodyPr wrap="square" lIns="45719" tIns="45719" rIns="45719" bIns="45719" numCol="1" anchor="t">
                  <a:noAutofit/>
                </a:bodyPr>
                <a:lstStyle/>
                <a:p>
                  <a:pPr>
                    <a:defRPr sz="1800"/>
                  </a:pPr>
                  <a:endParaRPr/>
                </a:p>
              </p:txBody>
            </p:sp>
          </p:grpSp>
          <p:grpSp>
            <p:nvGrpSpPr>
              <p:cNvPr id="285" name="Group"/>
              <p:cNvGrpSpPr/>
              <p:nvPr/>
            </p:nvGrpSpPr>
            <p:grpSpPr>
              <a:xfrm>
                <a:off x="5902997" y="0"/>
                <a:ext cx="1548961" cy="5271805"/>
                <a:chOff x="0" y="0"/>
                <a:chExt cx="1548959" cy="5271804"/>
              </a:xfrm>
            </p:grpSpPr>
            <p:sp>
              <p:nvSpPr>
                <p:cNvPr id="283" name="SUGGESTIVE QUESTION…"/>
                <p:cNvSpPr/>
                <p:nvPr/>
              </p:nvSpPr>
              <p:spPr>
                <a:xfrm>
                  <a:off x="55228" y="0"/>
                  <a:ext cx="1438503" cy="503214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marL="3175" indent="-3175">
                    <a:defRPr sz="1200" b="1">
                      <a:latin typeface="Arial Narrow"/>
                      <a:ea typeface="Arial Narrow"/>
                      <a:cs typeface="Arial Narrow"/>
                      <a:sym typeface="Arial Narrow"/>
                    </a:defRPr>
                  </a:pPr>
                  <a:r>
                    <a:rPr dirty="0"/>
                    <a:t>SUGGESTIVE </a:t>
                  </a:r>
                  <a:r>
                    <a:rPr u="sng" dirty="0"/>
                    <a:t>QUESTION</a:t>
                  </a:r>
                </a:p>
                <a:p>
                  <a:pPr marL="3175" indent="-3175">
                    <a:defRPr sz="400">
                      <a:latin typeface="Arial Narrow"/>
                      <a:ea typeface="Arial Narrow"/>
                      <a:cs typeface="Arial Narrow"/>
                      <a:sym typeface="Arial Narrow"/>
                    </a:defRPr>
                  </a:pPr>
                  <a:endParaRPr u="sng" dirty="0"/>
                </a:p>
                <a:p>
                  <a:pPr marL="3175" indent="-3175">
                    <a:defRPr sz="1100">
                      <a:latin typeface="Arial Narrow"/>
                      <a:ea typeface="Arial Narrow"/>
                      <a:cs typeface="Arial Narrow"/>
                      <a:sym typeface="Arial Narrow"/>
                    </a:defRPr>
                  </a:pPr>
                  <a:r>
                    <a:rPr dirty="0"/>
                    <a:t>Implies (suggests) a certain response is expected or implies details not mentioned by a </a:t>
                  </a:r>
                  <a:r>
                    <a:rPr lang="en-US" dirty="0"/>
                    <a:t>person</a:t>
                  </a:r>
                  <a:r>
                    <a:rPr dirty="0"/>
                    <a:t>.</a:t>
                  </a:r>
                </a:p>
                <a:p>
                  <a:pPr marL="3175" indent="-3175">
                    <a:defRPr sz="400">
                      <a:latin typeface="Arial Narrow"/>
                      <a:ea typeface="Arial Narrow"/>
                      <a:cs typeface="Arial Narrow"/>
                      <a:sym typeface="Arial Narrow"/>
                    </a:defRPr>
                  </a:pPr>
                  <a:r>
                    <a:rPr dirty="0"/>
                    <a:t> </a:t>
                  </a:r>
                </a:p>
                <a:p>
                  <a:pPr marL="3175" indent="-3175">
                    <a:defRPr sz="1100">
                      <a:latin typeface="Arial Narrow"/>
                      <a:ea typeface="Arial Narrow"/>
                      <a:cs typeface="Arial Narrow"/>
                      <a:sym typeface="Arial Narrow"/>
                    </a:defRPr>
                  </a:pPr>
                  <a:r>
                    <a:rPr dirty="0"/>
                    <a:t>Avoid using these questions, but if you must always follow by pairing with an open-ended invitation.</a:t>
                  </a:r>
                </a:p>
                <a:p>
                  <a:pPr marL="3175" indent="-3175">
                    <a:defRPr sz="1100">
                      <a:latin typeface="Arial Narrow"/>
                      <a:ea typeface="Arial Narrow"/>
                      <a:cs typeface="Arial Narrow"/>
                      <a:sym typeface="Arial Narrow"/>
                    </a:defRPr>
                  </a:pPr>
                  <a:r>
                    <a:rPr dirty="0"/>
                    <a:t> </a:t>
                  </a:r>
                </a:p>
                <a:p>
                  <a:pPr marL="3175" indent="-3175">
                    <a:defRPr sz="1100">
                      <a:latin typeface="Arial Narrow"/>
                      <a:ea typeface="Arial Narrow"/>
                      <a:cs typeface="Arial Narrow"/>
                      <a:sym typeface="Arial Narrow"/>
                    </a:defRPr>
                  </a:pPr>
                  <a:r>
                    <a:rPr dirty="0"/>
                    <a:t>Examples: </a:t>
                  </a:r>
                </a:p>
                <a:p>
                  <a:pPr marL="3175" indent="-3175">
                    <a:defRPr sz="1100">
                      <a:solidFill>
                        <a:srgbClr val="003399"/>
                      </a:solidFill>
                      <a:latin typeface="Arial Narrow"/>
                      <a:ea typeface="Arial Narrow"/>
                      <a:cs typeface="Arial Narrow"/>
                      <a:sym typeface="Arial Narrow"/>
                    </a:defRPr>
                  </a:pPr>
                  <a:r>
                    <a:rPr dirty="0"/>
                    <a:t>“He had intercourse with you, didn’t he?”(Implies they had intercourse.)</a:t>
                  </a:r>
                </a:p>
                <a:p>
                  <a:pPr marL="3175" indent="-3175">
                    <a:defRPr sz="400">
                      <a:solidFill>
                        <a:srgbClr val="003399"/>
                      </a:solidFill>
                      <a:latin typeface="Arial Narrow"/>
                      <a:ea typeface="Arial Narrow"/>
                      <a:cs typeface="Arial Narrow"/>
                      <a:sym typeface="Arial Narrow"/>
                    </a:defRPr>
                  </a:pPr>
                  <a:r>
                    <a:rPr dirty="0"/>
                    <a:t> </a:t>
                  </a:r>
                </a:p>
                <a:p>
                  <a:pPr marL="3175" indent="-3175">
                    <a:defRPr sz="1100">
                      <a:solidFill>
                        <a:srgbClr val="003399"/>
                      </a:solidFill>
                      <a:latin typeface="Arial Narrow"/>
                      <a:ea typeface="Arial Narrow"/>
                      <a:cs typeface="Arial Narrow"/>
                      <a:sym typeface="Arial Narrow"/>
                    </a:defRPr>
                  </a:pPr>
                  <a:r>
                    <a:rPr dirty="0"/>
                    <a:t>“Who else was there when dad touched you?” (Implies someone else was there.)</a:t>
                  </a:r>
                </a:p>
                <a:p>
                  <a:pPr marL="3175" indent="-3175">
                    <a:defRPr sz="600">
                      <a:solidFill>
                        <a:srgbClr val="003399"/>
                      </a:solidFill>
                      <a:latin typeface="Arial Narrow"/>
                      <a:ea typeface="Arial Narrow"/>
                      <a:cs typeface="Arial Narrow"/>
                      <a:sym typeface="Arial Narrow"/>
                    </a:defRPr>
                  </a:pPr>
                  <a:r>
                    <a:rPr dirty="0"/>
                    <a:t> </a:t>
                  </a:r>
                </a:p>
                <a:p>
                  <a:pPr marL="3175" indent="-3175">
                    <a:defRPr sz="1100">
                      <a:solidFill>
                        <a:srgbClr val="003399"/>
                      </a:solidFill>
                      <a:latin typeface="Arial Narrow"/>
                      <a:ea typeface="Arial Narrow"/>
                      <a:cs typeface="Arial Narrow"/>
                      <a:sym typeface="Arial Narrow"/>
                    </a:defRPr>
                  </a:pPr>
                  <a:r>
                    <a:rPr dirty="0"/>
                    <a:t>“Where else did he touch you?” (Implies touched somewhere else.)</a:t>
                  </a:r>
                </a:p>
                <a:p>
                  <a:pPr marL="3175" indent="-3175">
                    <a:defRPr sz="400">
                      <a:solidFill>
                        <a:srgbClr val="003399"/>
                      </a:solidFill>
                      <a:latin typeface="Arial Narrow"/>
                      <a:ea typeface="Arial Narrow"/>
                      <a:cs typeface="Arial Narrow"/>
                      <a:sym typeface="Arial Narrow"/>
                    </a:defRPr>
                  </a:pPr>
                  <a:r>
                    <a:rPr dirty="0"/>
                    <a:t> </a:t>
                  </a:r>
                </a:p>
                <a:p>
                  <a:pPr marL="3175" indent="-3175">
                    <a:defRPr sz="1100">
                      <a:solidFill>
                        <a:srgbClr val="003399"/>
                      </a:solidFill>
                      <a:latin typeface="Arial Narrow"/>
                      <a:ea typeface="Arial Narrow"/>
                      <a:cs typeface="Arial Narrow"/>
                      <a:sym typeface="Arial Narrow"/>
                    </a:defRPr>
                  </a:pPr>
                  <a:r>
                    <a:rPr dirty="0"/>
                    <a:t>“What did he say?” (Implies he said something.)</a:t>
                  </a:r>
                </a:p>
              </p:txBody>
            </p:sp>
            <p:sp>
              <p:nvSpPr>
                <p:cNvPr id="284" name="Rectangle"/>
                <p:cNvSpPr/>
                <p:nvPr/>
              </p:nvSpPr>
              <p:spPr>
                <a:xfrm>
                  <a:off x="0" y="0"/>
                  <a:ext cx="1548959" cy="5271804"/>
                </a:xfrm>
                <a:prstGeom prst="rect">
                  <a:avLst/>
                </a:prstGeom>
                <a:noFill/>
                <a:ln w="3175" cap="flat">
                  <a:solidFill>
                    <a:srgbClr val="A0A0A0"/>
                  </a:solidFill>
                  <a:prstDash val="solid"/>
                  <a:round/>
                </a:ln>
                <a:effectLst/>
              </p:spPr>
              <p:txBody>
                <a:bodyPr wrap="square" lIns="45719" tIns="45719" rIns="45719" bIns="45719" numCol="1" anchor="t">
                  <a:noAutofit/>
                </a:bodyPr>
                <a:lstStyle/>
                <a:p>
                  <a:pPr>
                    <a:defRPr sz="1800"/>
                  </a:pPr>
                  <a:endParaRPr/>
                </a:p>
              </p:txBody>
            </p:sp>
          </p:grpSp>
        </p:grpSp>
        <p:sp>
          <p:nvSpPr>
            <p:cNvPr id="287" name="Rectangle"/>
            <p:cNvSpPr/>
            <p:nvPr/>
          </p:nvSpPr>
          <p:spPr>
            <a:xfrm>
              <a:off x="0" y="0"/>
              <a:ext cx="7459663" cy="5276851"/>
            </a:xfrm>
            <a:prstGeom prst="rect">
              <a:avLst/>
            </a:prstGeom>
            <a:noFill/>
            <a:ln w="9525" cap="flat">
              <a:solidFill>
                <a:srgbClr val="A0A0A0"/>
              </a:solidFill>
              <a:prstDash val="solid"/>
              <a:round/>
            </a:ln>
            <a:effectLst/>
          </p:spPr>
          <p:txBody>
            <a:bodyPr wrap="square" lIns="45719" tIns="45719" rIns="45719" bIns="45719" numCol="1" anchor="t">
              <a:noAutofit/>
            </a:bodyPr>
            <a:lstStyle/>
            <a:p>
              <a:pPr>
                <a:defRPr sz="1800"/>
              </a:pPr>
              <a:endParaRPr/>
            </a:p>
          </p:txBody>
        </p:sp>
      </p:grpSp>
      <p:sp>
        <p:nvSpPr>
          <p:cNvPr id="3" name="Footer Placeholder 2">
            <a:extLst>
              <a:ext uri="{FF2B5EF4-FFF2-40B4-BE49-F238E27FC236}">
                <a16:creationId xmlns:a16="http://schemas.microsoft.com/office/drawing/2014/main" id="{919EFFC9-A5B4-BE47-A8F5-A1D77AB67743}"/>
              </a:ext>
            </a:extLst>
          </p:cNvPr>
          <p:cNvSpPr>
            <a:spLocks noGrp="1"/>
          </p:cNvSpPr>
          <p:nvPr>
            <p:ph type="ftr" sz="quarter" idx="11"/>
          </p:nvPr>
        </p:nvSpPr>
        <p:spPr>
          <a:xfrm>
            <a:off x="1942415" y="6593016"/>
            <a:ext cx="5716488" cy="365125"/>
          </a:xfrm>
        </p:spPr>
        <p:txBody>
          <a:bodyPr/>
          <a:lstStyle/>
          <a:p>
            <a:r>
              <a:rPr lang="en-US" dirty="0"/>
              <a:t>© 2020 Mike Bleak Title IX Investigation</a:t>
            </a:r>
          </a:p>
          <a:p>
            <a:r>
              <a:rPr lang="en-US" dirty="0"/>
              <a:t>
</a:t>
            </a:r>
          </a:p>
        </p:txBody>
      </p:sp>
      <p:sp>
        <p:nvSpPr>
          <p:cNvPr id="4" name="Date Placeholder 3">
            <a:extLst>
              <a:ext uri="{FF2B5EF4-FFF2-40B4-BE49-F238E27FC236}">
                <a16:creationId xmlns:a16="http://schemas.microsoft.com/office/drawing/2014/main" id="{08BD4253-CC22-A941-9925-E5DE7EB4B0A7}"/>
              </a:ext>
            </a:extLst>
          </p:cNvPr>
          <p:cNvSpPr>
            <a:spLocks noGrp="1"/>
          </p:cNvSpPr>
          <p:nvPr>
            <p:ph type="dt" sz="half" idx="10"/>
          </p:nvPr>
        </p:nvSpPr>
        <p:spPr>
          <a:xfrm>
            <a:off x="7736950" y="6486523"/>
            <a:ext cx="766380" cy="370171"/>
          </a:xfrm>
        </p:spPr>
        <p:txBody>
          <a:bodyPr/>
          <a:lstStyle/>
          <a:p>
            <a:fld id="{18819160-0E4D-064B-9B6F-06DA7FAC791E}" type="datetime1">
              <a:rPr lang="en-US" smtClean="0"/>
              <a:t>9/1/2020</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30" name="Rectangle 72">
            <a:extLst>
              <a:ext uri="{FF2B5EF4-FFF2-40B4-BE49-F238E27FC236}">
                <a16:creationId xmlns:a16="http://schemas.microsoft.com/office/drawing/2014/main" id="{CDF88EC0-40AA-4A88-A8FE-D92872CB0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8" name="Picture 4" descr="Seashore Sunset Sky- FHD/4K - Gnome-look.or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064" r="26905"/>
          <a:stretch/>
        </p:blipFill>
        <p:spPr bwMode="auto">
          <a:xfrm>
            <a:off x="3044212" y="10"/>
            <a:ext cx="6099788"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A51E82A-077D-0F4E-AA4C-38B702171E41}"/>
              </a:ext>
            </a:extLst>
          </p:cNvPr>
          <p:cNvPicPr>
            <a:picLocks noChangeAspect="1"/>
          </p:cNvPicPr>
          <p:nvPr/>
        </p:nvPicPr>
        <p:blipFill rotWithShape="1">
          <a:blip r:embed="rId4"/>
          <a:srcRect l="8785" r="30445" b="1"/>
          <a:stretch/>
        </p:blipFill>
        <p:spPr>
          <a:xfrm>
            <a:off x="20" y="10"/>
            <a:ext cx="6589175" cy="6857990"/>
          </a:xfrm>
          <a:custGeom>
            <a:avLst/>
            <a:gdLst/>
            <a:ahLst/>
            <a:cxnLst/>
            <a:rect l="l" t="t" r="r" b="b"/>
            <a:pathLst>
              <a:path w="8785593" h="6858000">
                <a:moveTo>
                  <a:pt x="5206565" y="0"/>
                </a:moveTo>
                <a:lnTo>
                  <a:pt x="5477498" y="0"/>
                </a:lnTo>
                <a:cubicBezTo>
                  <a:pt x="5477498" y="0"/>
                  <a:pt x="5477498" y="0"/>
                  <a:pt x="8703516" y="3226734"/>
                </a:cubicBezTo>
                <a:cubicBezTo>
                  <a:pt x="8812953" y="3336196"/>
                  <a:pt x="8812953" y="3517045"/>
                  <a:pt x="8703516" y="3626507"/>
                </a:cubicBezTo>
                <a:cubicBezTo>
                  <a:pt x="8703516" y="3626507"/>
                  <a:pt x="8703516" y="3626507"/>
                  <a:pt x="5472740" y="6858000"/>
                </a:cubicBezTo>
                <a:lnTo>
                  <a:pt x="5469378" y="6858000"/>
                </a:lnTo>
                <a:lnTo>
                  <a:pt x="5445841" y="6858000"/>
                </a:lnTo>
                <a:lnTo>
                  <a:pt x="5420202" y="6858000"/>
                </a:lnTo>
                <a:lnTo>
                  <a:pt x="5381954" y="6858000"/>
                </a:lnTo>
                <a:lnTo>
                  <a:pt x="5328575" y="6858000"/>
                </a:lnTo>
                <a:lnTo>
                  <a:pt x="5257543" y="6858000"/>
                </a:lnTo>
                <a:lnTo>
                  <a:pt x="5201807" y="6858000"/>
                </a:lnTo>
                <a:cubicBezTo>
                  <a:pt x="8432583" y="3626507"/>
                  <a:pt x="8432583" y="3626507"/>
                  <a:pt x="8432583" y="3626507"/>
                </a:cubicBezTo>
                <a:cubicBezTo>
                  <a:pt x="8542020" y="3517045"/>
                  <a:pt x="8542020" y="3336196"/>
                  <a:pt x="8432583" y="3226734"/>
                </a:cubicBezTo>
                <a:cubicBezTo>
                  <a:pt x="5206565" y="0"/>
                  <a:pt x="5206565" y="0"/>
                  <a:pt x="5206565" y="0"/>
                </a:cubicBezTo>
                <a:close/>
                <a:moveTo>
                  <a:pt x="4544081" y="0"/>
                </a:moveTo>
                <a:lnTo>
                  <a:pt x="4641448" y="0"/>
                </a:lnTo>
                <a:cubicBezTo>
                  <a:pt x="4641448" y="0"/>
                  <a:pt x="4641448" y="0"/>
                  <a:pt x="7867465" y="3226734"/>
                </a:cubicBezTo>
                <a:cubicBezTo>
                  <a:pt x="7976902" y="3336196"/>
                  <a:pt x="7976902" y="3517045"/>
                  <a:pt x="7867465" y="3626507"/>
                </a:cubicBezTo>
                <a:cubicBezTo>
                  <a:pt x="7867465" y="3626507"/>
                  <a:pt x="7867465" y="3626507"/>
                  <a:pt x="4636690" y="6858000"/>
                </a:cubicBezTo>
                <a:lnTo>
                  <a:pt x="4630880" y="6858000"/>
                </a:lnTo>
                <a:lnTo>
                  <a:pt x="4617080" y="6858000"/>
                </a:lnTo>
                <a:lnTo>
                  <a:pt x="4590208" y="6858000"/>
                </a:lnTo>
                <a:lnTo>
                  <a:pt x="4539325" y="6858000"/>
                </a:lnTo>
                <a:cubicBezTo>
                  <a:pt x="7770099" y="3626507"/>
                  <a:pt x="7770099" y="3626507"/>
                  <a:pt x="7770099" y="3626507"/>
                </a:cubicBezTo>
                <a:cubicBezTo>
                  <a:pt x="7879536" y="3517045"/>
                  <a:pt x="7879536" y="3336196"/>
                  <a:pt x="7770099" y="3226734"/>
                </a:cubicBezTo>
                <a:cubicBezTo>
                  <a:pt x="4544081" y="0"/>
                  <a:pt x="4544081" y="0"/>
                  <a:pt x="4544081" y="0"/>
                </a:cubicBezTo>
                <a:close/>
                <a:moveTo>
                  <a:pt x="0" y="0"/>
                </a:moveTo>
                <a:lnTo>
                  <a:pt x="4207933" y="0"/>
                </a:lnTo>
                <a:lnTo>
                  <a:pt x="4365137" y="0"/>
                </a:lnTo>
                <a:cubicBezTo>
                  <a:pt x="4365137" y="0"/>
                  <a:pt x="4365137" y="0"/>
                  <a:pt x="7591155" y="3226734"/>
                </a:cubicBezTo>
                <a:cubicBezTo>
                  <a:pt x="7700592" y="3336196"/>
                  <a:pt x="7700592" y="3517045"/>
                  <a:pt x="7591155" y="3626507"/>
                </a:cubicBezTo>
                <a:cubicBezTo>
                  <a:pt x="7591155" y="3626507"/>
                  <a:pt x="7591155" y="3626507"/>
                  <a:pt x="4360378" y="6858000"/>
                </a:cubicBezTo>
                <a:lnTo>
                  <a:pt x="4358657" y="6858000"/>
                </a:lnTo>
                <a:lnTo>
                  <a:pt x="4346606" y="6858000"/>
                </a:lnTo>
                <a:lnTo>
                  <a:pt x="4313896" y="6858000"/>
                </a:lnTo>
                <a:lnTo>
                  <a:pt x="4250198" y="6858000"/>
                </a:lnTo>
                <a:lnTo>
                  <a:pt x="4207933" y="6858000"/>
                </a:lnTo>
                <a:lnTo>
                  <a:pt x="0" y="6858000"/>
                </a:lnTo>
                <a:close/>
              </a:path>
            </a:pathLst>
          </a:custGeom>
          <a:ln>
            <a:solidFill>
              <a:schemeClr val="accent1"/>
            </a:solidFill>
          </a:ln>
        </p:spPr>
      </p:pic>
      <p:sp>
        <p:nvSpPr>
          <p:cNvPr id="1031" name="Freeform 5">
            <a:extLst>
              <a:ext uri="{FF2B5EF4-FFF2-40B4-BE49-F238E27FC236}">
                <a16:creationId xmlns:a16="http://schemas.microsoft.com/office/drawing/2014/main" id="{83CCC0A7-8DF2-4D7F-A566-F768B25FAB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3632297"/>
            <a:ext cx="7951572"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p:nvPr>
        </p:nvSpPr>
        <p:spPr>
          <a:xfrm>
            <a:off x="812799" y="3962400"/>
            <a:ext cx="6343650" cy="958911"/>
          </a:xfrm>
        </p:spPr>
        <p:txBody>
          <a:bodyPr>
            <a:normAutofit/>
          </a:bodyPr>
          <a:lstStyle/>
          <a:p>
            <a:r>
              <a:rPr lang="en-US" sz="3800">
                <a:solidFill>
                  <a:srgbClr val="FEFFFF"/>
                </a:solidFill>
              </a:rPr>
              <a:t>Tell me about your day</a:t>
            </a:r>
          </a:p>
        </p:txBody>
      </p:sp>
    </p:spTree>
    <p:extLst>
      <p:ext uri="{BB962C8B-B14F-4D97-AF65-F5344CB8AC3E}">
        <p14:creationId xmlns:p14="http://schemas.microsoft.com/office/powerpoint/2010/main" val="3511281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9" name="Rectangle 108">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5" y="-1"/>
            <a:ext cx="915543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1" name="Group 110">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27110" y="228600"/>
            <a:ext cx="2138628" cy="6638625"/>
            <a:chOff x="2487613" y="285750"/>
            <a:chExt cx="2428875" cy="5654676"/>
          </a:xfrm>
        </p:grpSpPr>
        <p:sp>
          <p:nvSpPr>
            <p:cNvPr id="112"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3"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4"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15"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16"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17"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18"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19"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20"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21"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22"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23"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25" name="Group 124">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07832" y="-786"/>
            <a:ext cx="1767505" cy="6854040"/>
            <a:chOff x="6627813" y="194833"/>
            <a:chExt cx="1952625" cy="5678918"/>
          </a:xfrm>
        </p:grpSpPr>
        <p:sp>
          <p:nvSpPr>
            <p:cNvPr id="126"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7"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28"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29"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30"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31"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32"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33"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34"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35"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36"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37"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95" name="Question Types"/>
          <p:cNvSpPr txBox="1">
            <a:spLocks noGrp="1"/>
          </p:cNvSpPr>
          <p:nvPr>
            <p:ph type="title"/>
          </p:nvPr>
        </p:nvSpPr>
        <p:spPr>
          <a:xfrm>
            <a:off x="4862322" y="624110"/>
            <a:ext cx="3766137" cy="1280890"/>
          </a:xfrm>
          <a:prstGeom prst="rect">
            <a:avLst/>
          </a:prstGeom>
        </p:spPr>
        <p:txBody>
          <a:bodyPr>
            <a:normAutofit/>
          </a:bodyPr>
          <a:lstStyle/>
          <a:p>
            <a:r>
              <a:rPr lang="en-US"/>
              <a:t>Question Types</a:t>
            </a:r>
          </a:p>
        </p:txBody>
      </p:sp>
      <p:sp>
        <p:nvSpPr>
          <p:cNvPr id="139" name="Rectangle 138">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4278"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41"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484278" y="714375"/>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a:extLst>
              <a:ext uri="{FF2B5EF4-FFF2-40B4-BE49-F238E27FC236}">
                <a16:creationId xmlns:a16="http://schemas.microsoft.com/office/drawing/2014/main" id="{9AF41786-1BE0-DD43-ADAF-ACFBA4305087}"/>
              </a:ext>
            </a:extLst>
          </p:cNvPr>
          <p:cNvPicPr>
            <a:picLocks noChangeAspect="1"/>
          </p:cNvPicPr>
          <p:nvPr/>
        </p:nvPicPr>
        <p:blipFill rotWithShape="1">
          <a:blip r:embed="rId3"/>
          <a:srcRect l="38915" r="29285" b="-1"/>
          <a:stretch/>
        </p:blipFill>
        <p:spPr>
          <a:xfrm>
            <a:off x="-1166" y="1731"/>
            <a:ext cx="3503318" cy="6858000"/>
          </a:xfrm>
          <a:prstGeom prst="rect">
            <a:avLst/>
          </a:prstGeom>
        </p:spPr>
      </p:pic>
      <p:sp>
        <p:nvSpPr>
          <p:cNvPr id="294" name="Slide Number"/>
          <p:cNvSpPr txBox="1">
            <a:spLocks noGrp="1"/>
          </p:cNvSpPr>
          <p:nvPr>
            <p:ph type="sldNum" sz="quarter" idx="12"/>
          </p:nvPr>
        </p:nvSpPr>
        <p:spPr>
          <a:xfrm>
            <a:off x="3886278" y="787782"/>
            <a:ext cx="584826"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t>20</a:t>
            </a:r>
            <a:endParaRPr sz="1900" dirty="0"/>
          </a:p>
        </p:txBody>
      </p:sp>
      <p:sp>
        <p:nvSpPr>
          <p:cNvPr id="296" name="Invitation…"/>
          <p:cNvSpPr txBox="1">
            <a:spLocks noGrp="1"/>
          </p:cNvSpPr>
          <p:nvPr>
            <p:ph idx="1"/>
          </p:nvPr>
        </p:nvSpPr>
        <p:spPr>
          <a:xfrm>
            <a:off x="4828643" y="2133600"/>
            <a:ext cx="3799814" cy="3777622"/>
          </a:xfrm>
          <a:prstGeom prst="rect">
            <a:avLst/>
          </a:prstGeom>
        </p:spPr>
        <p:txBody>
          <a:bodyPr>
            <a:normAutofit/>
          </a:bodyPr>
          <a:lstStyle/>
          <a:p>
            <a:pPr>
              <a:spcBef>
                <a:spcPts val="900"/>
              </a:spcBef>
              <a:buSzTx/>
              <a:buNone/>
              <a:defRPr sz="3900" b="1" u="sng"/>
            </a:pPr>
            <a:r>
              <a:rPr lang="en-US"/>
              <a:t>Invitation</a:t>
            </a:r>
          </a:p>
          <a:p>
            <a:pPr>
              <a:buSzTx/>
              <a:buNone/>
            </a:pPr>
            <a:r>
              <a:rPr lang="en-US"/>
              <a:t>	</a:t>
            </a:r>
          </a:p>
          <a:p>
            <a:pPr>
              <a:buSzTx/>
              <a:buNone/>
            </a:pPr>
            <a:r>
              <a:rPr lang="en-US"/>
              <a:t>	Open-ended statements designed to let the person provide details without any input from the interviewer</a:t>
            </a:r>
          </a:p>
          <a:p>
            <a:pPr>
              <a:buSzTx/>
              <a:buNone/>
              <a:defRPr sz="2200"/>
            </a:pPr>
            <a:endParaRPr lang="en-US"/>
          </a:p>
          <a:p>
            <a:pPr>
              <a:spcBef>
                <a:spcPts val="500"/>
              </a:spcBef>
              <a:buSzTx/>
              <a:buNone/>
              <a:defRPr sz="2200"/>
            </a:pPr>
            <a:r>
              <a:rPr lang="en-US"/>
              <a:t>Should be used most often during the interview</a:t>
            </a:r>
          </a:p>
        </p:txBody>
      </p:sp>
      <p:sp>
        <p:nvSpPr>
          <p:cNvPr id="2" name="Footer Placeholder 1">
            <a:extLst>
              <a:ext uri="{FF2B5EF4-FFF2-40B4-BE49-F238E27FC236}">
                <a16:creationId xmlns:a16="http://schemas.microsoft.com/office/drawing/2014/main" id="{3898AED3-1476-9F4F-880B-B5AFD3D434CF}"/>
              </a:ext>
            </a:extLst>
          </p:cNvPr>
          <p:cNvSpPr>
            <a:spLocks noGrp="1"/>
          </p:cNvSpPr>
          <p:nvPr>
            <p:ph type="ftr" sz="quarter" idx="11"/>
          </p:nvPr>
        </p:nvSpPr>
        <p:spPr>
          <a:xfrm>
            <a:off x="4828643" y="6135808"/>
            <a:ext cx="2828265" cy="365125"/>
          </a:xfrm>
        </p:spPr>
        <p:txBody>
          <a:bodyP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sp>
        <p:nvSpPr>
          <p:cNvPr id="3" name="Date Placeholder 2">
            <a:extLst>
              <a:ext uri="{FF2B5EF4-FFF2-40B4-BE49-F238E27FC236}">
                <a16:creationId xmlns:a16="http://schemas.microsoft.com/office/drawing/2014/main" id="{C10E9520-98D9-0546-A5DC-A9DE233104F7}"/>
              </a:ext>
            </a:extLst>
          </p:cNvPr>
          <p:cNvSpPr>
            <a:spLocks noGrp="1"/>
          </p:cNvSpPr>
          <p:nvPr>
            <p:ph type="dt" sz="half" idx="10"/>
          </p:nvPr>
        </p:nvSpPr>
        <p:spPr>
          <a:xfrm>
            <a:off x="7771209" y="6130437"/>
            <a:ext cx="859712" cy="370396"/>
          </a:xfrm>
        </p:spPr>
        <p:txBody>
          <a:bodyPr>
            <a:normAutofit/>
          </a:bodyPr>
          <a:lstStyle/>
          <a:p>
            <a:pPr>
              <a:spcAft>
                <a:spcPts val="600"/>
              </a:spcAft>
            </a:pPr>
            <a:fld id="{DAC144C8-35FE-9B46-AB29-AA9776178F97}" type="datetime1">
              <a:rPr lang="en-US" smtClean="0"/>
              <a:pPr>
                <a:spcAft>
                  <a:spcPts val="600"/>
                </a:spcAft>
              </a:pPr>
              <a:t>9/1/2020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17" name="Rectangle 116">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Types of Invitations"/>
          <p:cNvSpPr txBox="1">
            <a:spLocks noGrp="1"/>
          </p:cNvSpPr>
          <p:nvPr>
            <p:ph type="title"/>
          </p:nvPr>
        </p:nvSpPr>
        <p:spPr>
          <a:xfrm>
            <a:off x="944919" y="3101093"/>
            <a:ext cx="1840539" cy="3029344"/>
          </a:xfrm>
          <a:prstGeom prst="rect">
            <a:avLst/>
          </a:prstGeom>
        </p:spPr>
        <p:txBody>
          <a:bodyPr>
            <a:normAutofit/>
          </a:bodyPr>
          <a:lstStyle/>
          <a:p>
            <a:r>
              <a:rPr lang="en-US" sz="2600">
                <a:solidFill>
                  <a:schemeClr val="bg1"/>
                </a:solidFill>
              </a:rPr>
              <a:t>Types of Invitations</a:t>
            </a:r>
          </a:p>
        </p:txBody>
      </p:sp>
      <p:sp>
        <p:nvSpPr>
          <p:cNvPr id="119"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302" name="Slide Number"/>
          <p:cNvSpPr txBox="1">
            <a:spLocks noGrp="1"/>
          </p:cNvSpPr>
          <p:nvPr>
            <p:ph type="sldNum" sz="quarter" idx="12"/>
          </p:nvPr>
        </p:nvSpPr>
        <p:spPr>
          <a:xfrm>
            <a:off x="28888" y="3259287"/>
            <a:ext cx="584825"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a:bodyPr>
          <a:lstStyle/>
          <a:p>
            <a:pPr>
              <a:lnSpc>
                <a:spcPct val="90000"/>
              </a:lnSpc>
              <a:spcAft>
                <a:spcPts val="600"/>
              </a:spcAft>
            </a:pPr>
            <a:fld id="{86CB4B4D-7CA3-9044-876B-883B54F8677D}" type="slidenum">
              <a:rPr sz="1900" smtClean="0">
                <a:solidFill>
                  <a:srgbClr val="FFFFFF"/>
                </a:solidFill>
              </a:rPr>
              <a:pPr>
                <a:lnSpc>
                  <a:spcPct val="90000"/>
                </a:lnSpc>
                <a:spcAft>
                  <a:spcPts val="600"/>
                </a:spcAft>
              </a:pPr>
              <a:t>21</a:t>
            </a:fld>
            <a:r>
              <a:rPr lang="en-US" sz="1900" dirty="0">
                <a:solidFill>
                  <a:srgbClr val="FFFFFF"/>
                </a:solidFill>
              </a:rPr>
              <a:t>1</a:t>
            </a:r>
            <a:endParaRPr sz="1900" dirty="0">
              <a:solidFill>
                <a:srgbClr val="FFFFFF"/>
              </a:solidFill>
            </a:endParaRPr>
          </a:p>
        </p:txBody>
      </p:sp>
      <p:sp useBgFill="1">
        <p:nvSpPr>
          <p:cNvPr id="121" name="Rectangle 120">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General invitation…"/>
          <p:cNvSpPr txBox="1">
            <a:spLocks noGrp="1"/>
          </p:cNvSpPr>
          <p:nvPr>
            <p:ph idx="1"/>
          </p:nvPr>
        </p:nvSpPr>
        <p:spPr>
          <a:xfrm>
            <a:off x="3529933" y="589722"/>
            <a:ext cx="5098525" cy="5321500"/>
          </a:xfrm>
          <a:prstGeom prst="rect">
            <a:avLst/>
          </a:prstGeom>
        </p:spPr>
        <p:txBody>
          <a:bodyPr anchor="ctr">
            <a:normAutofit/>
          </a:bodyPr>
          <a:lstStyle/>
          <a:p>
            <a:pPr>
              <a:spcBef>
                <a:spcPts val="700"/>
              </a:spcBef>
              <a:buSzTx/>
              <a:buNone/>
              <a:defRPr b="1" u="sng"/>
            </a:pPr>
            <a:r>
              <a:rPr dirty="0"/>
              <a:t>General invitation</a:t>
            </a:r>
            <a:endParaRPr lang="en-US"/>
          </a:p>
          <a:p>
            <a:pPr>
              <a:spcBef>
                <a:spcPts val="700"/>
              </a:spcBef>
              <a:buSzTx/>
              <a:buNone/>
              <a:defRPr b="1"/>
            </a:pPr>
            <a:r>
              <a:rPr dirty="0"/>
              <a:t>	Asks the </a:t>
            </a:r>
            <a:r>
              <a:rPr lang="en-US" dirty="0"/>
              <a:t>person</a:t>
            </a:r>
            <a:r>
              <a:rPr dirty="0"/>
              <a:t> to provide a narrative account in her own words</a:t>
            </a:r>
            <a:endParaRPr lang="en-US"/>
          </a:p>
          <a:p>
            <a:pPr>
              <a:spcBef>
                <a:spcPts val="700"/>
              </a:spcBef>
              <a:buSzTx/>
              <a:buNone/>
              <a:defRPr b="1"/>
            </a:pPr>
            <a:endParaRPr lang="en-US"/>
          </a:p>
          <a:p>
            <a:pPr marL="692150" lvl="1" indent="-290512">
              <a:spcBef>
                <a:spcPts val="700"/>
              </a:spcBef>
              <a:buChar char="▪"/>
              <a:defRPr sz="2400"/>
            </a:pPr>
            <a:r>
              <a:rPr dirty="0"/>
              <a:t>“Tell me more about that”</a:t>
            </a:r>
            <a:endParaRPr lang="en-US"/>
          </a:p>
          <a:p>
            <a:pPr marL="692150" lvl="1" indent="-290512">
              <a:spcBef>
                <a:spcPts val="700"/>
              </a:spcBef>
              <a:buChar char="▪"/>
              <a:defRPr sz="2400"/>
            </a:pPr>
            <a:r>
              <a:rPr dirty="0"/>
              <a:t>“And then what happened”</a:t>
            </a:r>
            <a:endParaRPr lang="en-US"/>
          </a:p>
        </p:txBody>
      </p:sp>
      <p:sp>
        <p:nvSpPr>
          <p:cNvPr id="2" name="Footer Placeholder 1">
            <a:extLst>
              <a:ext uri="{FF2B5EF4-FFF2-40B4-BE49-F238E27FC236}">
                <a16:creationId xmlns:a16="http://schemas.microsoft.com/office/drawing/2014/main" id="{2E96F5E3-8915-0B4F-950E-3251BE1C5CE0}"/>
              </a:ext>
            </a:extLst>
          </p:cNvPr>
          <p:cNvSpPr>
            <a:spLocks noGrp="1"/>
          </p:cNvSpPr>
          <p:nvPr>
            <p:ph type="ftr" sz="quarter" idx="11"/>
          </p:nvPr>
        </p:nvSpPr>
        <p:spPr>
          <a:xfrm>
            <a:off x="3529934" y="6135808"/>
            <a:ext cx="4126973" cy="365125"/>
          </a:xfrm>
          <a:prstGeom prst="rect">
            <a:avLst/>
          </a:prstGeom>
        </p:spPr>
        <p:txBody>
          <a:bodyPr anchor="ct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sp>
        <p:nvSpPr>
          <p:cNvPr id="3" name="Date Placeholder 2">
            <a:extLst>
              <a:ext uri="{FF2B5EF4-FFF2-40B4-BE49-F238E27FC236}">
                <a16:creationId xmlns:a16="http://schemas.microsoft.com/office/drawing/2014/main" id="{5E725E19-F4A2-244A-A26F-AAE5A9B08CAB}"/>
              </a:ext>
            </a:extLst>
          </p:cNvPr>
          <p:cNvSpPr>
            <a:spLocks noGrp="1"/>
          </p:cNvSpPr>
          <p:nvPr>
            <p:ph type="dt" sz="half" idx="10"/>
          </p:nvPr>
        </p:nvSpPr>
        <p:spPr>
          <a:xfrm>
            <a:off x="7771209" y="6130437"/>
            <a:ext cx="859712" cy="370396"/>
          </a:xfrm>
          <a:prstGeom prst="rect">
            <a:avLst/>
          </a:prstGeom>
        </p:spPr>
        <p:txBody>
          <a:bodyPr anchor="ctr">
            <a:normAutofit/>
          </a:bodyPr>
          <a:lstStyle/>
          <a:p>
            <a:pPr>
              <a:spcAft>
                <a:spcPts val="600"/>
              </a:spcAft>
            </a:pPr>
            <a:fld id="{83E60E18-FDD5-3546-A980-13217AEDE828}" type="datetime1">
              <a:rPr lang="en-US" smtClean="0"/>
              <a:pPr>
                <a:spcAft>
                  <a:spcPts val="600"/>
                </a:spcAft>
              </a:pPr>
              <a:t>9/1/2020</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Types of Invitations"/>
          <p:cNvSpPr txBox="1">
            <a:spLocks noGrp="1"/>
          </p:cNvSpPr>
          <p:nvPr>
            <p:ph type="title"/>
          </p:nvPr>
        </p:nvSpPr>
        <p:spPr>
          <a:xfrm>
            <a:off x="2529796" y="624110"/>
            <a:ext cx="6098663" cy="1280890"/>
          </a:xfrm>
          <a:prstGeom prst="rect">
            <a:avLst/>
          </a:prstGeom>
        </p:spPr>
        <p:txBody>
          <a:bodyPr>
            <a:normAutofit/>
          </a:bodyPr>
          <a:lstStyle/>
          <a:p>
            <a:r>
              <a:t>Types of Invitations</a:t>
            </a:r>
          </a:p>
        </p:txBody>
      </p:sp>
      <p:sp>
        <p:nvSpPr>
          <p:cNvPr id="126" name="Rectangle 125">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13863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 name="Group 127">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a:solidFill>
            <a:schemeClr val="tx2">
              <a:lumMod val="60000"/>
              <a:lumOff val="40000"/>
              <a:alpha val="40000"/>
            </a:schemeClr>
          </a:solidFill>
        </p:grpSpPr>
        <p:sp>
          <p:nvSpPr>
            <p:cNvPr id="129"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30"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31"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32"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33"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34"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35"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36"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37"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138"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139"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140"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42" name="Group 141">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a:solidFill>
            <a:schemeClr val="tx2">
              <a:lumMod val="75000"/>
              <a:alpha val="70000"/>
            </a:schemeClr>
          </a:solidFill>
        </p:grpSpPr>
        <p:sp>
          <p:nvSpPr>
            <p:cNvPr id="143"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44"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45"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6"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47"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48"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49"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50"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51"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152"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153"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154"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156"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411452"/>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309" name="Slide Number"/>
          <p:cNvSpPr txBox="1">
            <a:spLocks noGrp="1"/>
          </p:cNvSpPr>
          <p:nvPr>
            <p:ph type="sldNum" sz="quarter" idx="12"/>
          </p:nvPr>
        </p:nvSpPr>
        <p:spPr>
          <a:xfrm>
            <a:off x="65945" y="3485923"/>
            <a:ext cx="584825"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t>22</a:t>
            </a:r>
            <a:endParaRPr sz="1900" dirty="0"/>
          </a:p>
        </p:txBody>
      </p:sp>
      <p:sp>
        <p:nvSpPr>
          <p:cNvPr id="311" name="Time segmentation…"/>
          <p:cNvSpPr txBox="1">
            <a:spLocks noGrp="1"/>
          </p:cNvSpPr>
          <p:nvPr>
            <p:ph idx="1"/>
          </p:nvPr>
        </p:nvSpPr>
        <p:spPr>
          <a:xfrm>
            <a:off x="2529796" y="2133600"/>
            <a:ext cx="6098663" cy="3777622"/>
          </a:xfrm>
          <a:prstGeom prst="rect">
            <a:avLst/>
          </a:prstGeom>
        </p:spPr>
        <p:txBody>
          <a:bodyPr>
            <a:normAutofit/>
          </a:bodyPr>
          <a:lstStyle/>
          <a:p>
            <a:pPr>
              <a:spcBef>
                <a:spcPts val="700"/>
              </a:spcBef>
              <a:buSzTx/>
              <a:buNone/>
              <a:defRPr b="1" u="sng"/>
            </a:pPr>
            <a:r>
              <a:rPr dirty="0"/>
              <a:t>Time segmentation</a:t>
            </a:r>
            <a:endParaRPr lang="en-US"/>
          </a:p>
          <a:p>
            <a:pPr>
              <a:spcBef>
                <a:spcPts val="700"/>
              </a:spcBef>
              <a:buSzTx/>
              <a:buNone/>
              <a:defRPr b="1"/>
            </a:pPr>
            <a:r>
              <a:rPr dirty="0"/>
              <a:t>	Asks about what happened during a segment of time following or preceding an action mentioned by the </a:t>
            </a:r>
            <a:r>
              <a:rPr lang="en-US" dirty="0"/>
              <a:t>person</a:t>
            </a:r>
            <a:r>
              <a:rPr dirty="0"/>
              <a:t> or anchored by two actions that the </a:t>
            </a:r>
            <a:r>
              <a:rPr lang="en-US" dirty="0"/>
              <a:t>person</a:t>
            </a:r>
            <a:r>
              <a:rPr dirty="0"/>
              <a:t> provides</a:t>
            </a:r>
            <a:endParaRPr lang="en-US"/>
          </a:p>
          <a:p>
            <a:pPr>
              <a:spcBef>
                <a:spcPts val="700"/>
              </a:spcBef>
              <a:buSzTx/>
              <a:buNone/>
              <a:defRPr b="1"/>
            </a:pPr>
            <a:endParaRPr lang="en-US"/>
          </a:p>
          <a:p>
            <a:pPr marL="692150" lvl="1" indent="-290512">
              <a:spcBef>
                <a:spcPts val="700"/>
              </a:spcBef>
              <a:buChar char="▪"/>
              <a:defRPr sz="2400"/>
            </a:pPr>
            <a:r>
              <a:rPr dirty="0"/>
              <a:t>“Tell me everything that happened from the time he came into your room until he left.”</a:t>
            </a:r>
            <a:endParaRPr lang="en-US"/>
          </a:p>
        </p:txBody>
      </p:sp>
      <p:sp>
        <p:nvSpPr>
          <p:cNvPr id="2" name="Footer Placeholder 1">
            <a:extLst>
              <a:ext uri="{FF2B5EF4-FFF2-40B4-BE49-F238E27FC236}">
                <a16:creationId xmlns:a16="http://schemas.microsoft.com/office/drawing/2014/main" id="{3D67D1FF-2315-DE47-A6D9-A321C4024CEB}"/>
              </a:ext>
            </a:extLst>
          </p:cNvPr>
          <p:cNvSpPr>
            <a:spLocks noGrp="1"/>
          </p:cNvSpPr>
          <p:nvPr>
            <p:ph type="ftr" sz="quarter" idx="11"/>
          </p:nvPr>
        </p:nvSpPr>
        <p:spPr>
          <a:xfrm>
            <a:off x="2529796" y="6135808"/>
            <a:ext cx="5127112" cy="365125"/>
          </a:xfrm>
        </p:spPr>
        <p:txBody>
          <a:bodyP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sp>
        <p:nvSpPr>
          <p:cNvPr id="3" name="Date Placeholder 2">
            <a:extLst>
              <a:ext uri="{FF2B5EF4-FFF2-40B4-BE49-F238E27FC236}">
                <a16:creationId xmlns:a16="http://schemas.microsoft.com/office/drawing/2014/main" id="{2907911F-E2B4-3844-82DD-909E98FD1B55}"/>
              </a:ext>
            </a:extLst>
          </p:cNvPr>
          <p:cNvSpPr>
            <a:spLocks noGrp="1"/>
          </p:cNvSpPr>
          <p:nvPr>
            <p:ph type="dt" sz="half" idx="10"/>
          </p:nvPr>
        </p:nvSpPr>
        <p:spPr>
          <a:xfrm>
            <a:off x="7771209" y="6130437"/>
            <a:ext cx="859712" cy="370396"/>
          </a:xfrm>
        </p:spPr>
        <p:txBody>
          <a:bodyPr>
            <a:normAutofit/>
          </a:bodyPr>
          <a:lstStyle/>
          <a:p>
            <a:pPr>
              <a:spcAft>
                <a:spcPts val="600"/>
              </a:spcAft>
            </a:pPr>
            <a:fld id="{7E4A93CC-ADF8-CB4A-944A-F457915EB143}" type="datetime1">
              <a:rPr lang="en-US" smtClean="0"/>
              <a:pPr>
                <a:spcAft>
                  <a:spcPts val="600"/>
                </a:spcAft>
              </a:pPr>
              <a:t>9/1/2020</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9" name="Rectangle 128">
            <a:extLst>
              <a:ext uri="{FF2B5EF4-FFF2-40B4-BE49-F238E27FC236}">
                <a16:creationId xmlns:a16="http://schemas.microsoft.com/office/drawing/2014/main" id="{CD306B45-25EE-434D-ABA9-A27B79320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Types of Invitations"/>
          <p:cNvSpPr txBox="1">
            <a:spLocks noGrp="1"/>
          </p:cNvSpPr>
          <p:nvPr>
            <p:ph type="title"/>
          </p:nvPr>
        </p:nvSpPr>
        <p:spPr>
          <a:xfrm>
            <a:off x="784514" y="942108"/>
            <a:ext cx="2442412" cy="4969113"/>
          </a:xfrm>
          <a:prstGeom prst="rect">
            <a:avLst/>
          </a:prstGeom>
        </p:spPr>
        <p:txBody>
          <a:bodyPr anchor="ctr">
            <a:normAutofit/>
          </a:bodyPr>
          <a:lstStyle/>
          <a:p>
            <a:r>
              <a:rPr lang="en-US">
                <a:solidFill>
                  <a:schemeClr val="tx2">
                    <a:lumMod val="75000"/>
                  </a:schemeClr>
                </a:solidFill>
              </a:rPr>
              <a:t>Types of Invitations</a:t>
            </a:r>
          </a:p>
        </p:txBody>
      </p:sp>
      <p:sp>
        <p:nvSpPr>
          <p:cNvPr id="131" name="Rectangle 130">
            <a:extLst>
              <a:ext uri="{FF2B5EF4-FFF2-40B4-BE49-F238E27FC236}">
                <a16:creationId xmlns:a16="http://schemas.microsoft.com/office/drawing/2014/main" id="{0A42F85E-4939-431E-8B4A-EC07C8E0A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14" name="Slide Number"/>
          <p:cNvSpPr txBox="1">
            <a:spLocks noGrp="1"/>
          </p:cNvSpPr>
          <p:nvPr>
            <p:ph type="sldNum" sz="quarter" idx="12"/>
          </p:nvPr>
        </p:nvSpPr>
        <p:spPr>
          <a:xfrm>
            <a:off x="113842" y="3246438"/>
            <a:ext cx="579834"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solidFill>
                  <a:schemeClr val="accent1"/>
                </a:solidFill>
              </a:rPr>
              <a:t>23</a:t>
            </a:r>
            <a:endParaRPr sz="1900" dirty="0">
              <a:solidFill>
                <a:schemeClr val="accent1"/>
              </a:solidFill>
            </a:endParaRPr>
          </a:p>
        </p:txBody>
      </p:sp>
      <p:cxnSp>
        <p:nvCxnSpPr>
          <p:cNvPr id="133" name="Straight Connector 132">
            <a:extLst>
              <a:ext uri="{FF2B5EF4-FFF2-40B4-BE49-F238E27FC236}">
                <a16:creationId xmlns:a16="http://schemas.microsoft.com/office/drawing/2014/main" id="{27EBB3F9-D6F7-4F6A-8843-9FEBA15E49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16F9B6D7-23FE-2D4B-B903-A73CEB542096}"/>
              </a:ext>
            </a:extLst>
          </p:cNvPr>
          <p:cNvSpPr>
            <a:spLocks noGrp="1"/>
          </p:cNvSpPr>
          <p:nvPr>
            <p:ph type="dt" sz="half" idx="10"/>
          </p:nvPr>
        </p:nvSpPr>
        <p:spPr>
          <a:xfrm>
            <a:off x="2367213" y="6130437"/>
            <a:ext cx="859713" cy="370396"/>
          </a:xfrm>
        </p:spPr>
        <p:txBody>
          <a:bodyPr>
            <a:normAutofit/>
          </a:bodyPr>
          <a:lstStyle/>
          <a:p>
            <a:pPr>
              <a:spcAft>
                <a:spcPts val="600"/>
              </a:spcAft>
            </a:pPr>
            <a:fld id="{E41DD59D-020C-2F47-9CE3-BB096ACACE94}" type="datetime1">
              <a:rPr lang="en-US">
                <a:solidFill>
                  <a:schemeClr val="tx1">
                    <a:alpha val="70000"/>
                  </a:schemeClr>
                </a:solidFill>
              </a:rPr>
              <a:pPr>
                <a:spcAft>
                  <a:spcPts val="600"/>
                </a:spcAft>
              </a:pPr>
              <a:t>9/1/2020</a:t>
            </a:fld>
            <a:endParaRPr lang="en-US">
              <a:solidFill>
                <a:schemeClr val="tx1">
                  <a:alpha val="70000"/>
                </a:schemeClr>
              </a:solidFill>
            </a:endParaRPr>
          </a:p>
        </p:txBody>
      </p:sp>
      <p:grpSp>
        <p:nvGrpSpPr>
          <p:cNvPr id="135" name="Group 134">
            <a:extLst>
              <a:ext uri="{FF2B5EF4-FFF2-40B4-BE49-F238E27FC236}">
                <a16:creationId xmlns:a16="http://schemas.microsoft.com/office/drawing/2014/main" id="{5D2B17EF-74EB-4C33-B2E2-8E727B2E7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507495" y="0"/>
            <a:ext cx="4632727" cy="6853245"/>
            <a:chOff x="2487613" y="285750"/>
            <a:chExt cx="2428876" cy="5654676"/>
          </a:xfrm>
          <a:solidFill>
            <a:schemeClr val="bg1">
              <a:alpha val="30000"/>
            </a:schemeClr>
          </a:solidFill>
        </p:grpSpPr>
        <p:sp>
          <p:nvSpPr>
            <p:cNvPr id="136" name="Freeform 11">
              <a:extLst>
                <a:ext uri="{FF2B5EF4-FFF2-40B4-BE49-F238E27FC236}">
                  <a16:creationId xmlns:a16="http://schemas.microsoft.com/office/drawing/2014/main" id="{0A5F1F8A-3206-4B86-883F-65E98BB6E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37" name="Freeform 12">
              <a:extLst>
                <a:ext uri="{FF2B5EF4-FFF2-40B4-BE49-F238E27FC236}">
                  <a16:creationId xmlns:a16="http://schemas.microsoft.com/office/drawing/2014/main" id="{6935F8C7-CC88-4243-9786-F3CDBF04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38" name="Freeform 13">
              <a:extLst>
                <a:ext uri="{FF2B5EF4-FFF2-40B4-BE49-F238E27FC236}">
                  <a16:creationId xmlns:a16="http://schemas.microsoft.com/office/drawing/2014/main" id="{9AF7BAD9-71B3-40D8-A089-EFF7FE67B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39" name="Freeform 14">
              <a:extLst>
                <a:ext uri="{FF2B5EF4-FFF2-40B4-BE49-F238E27FC236}">
                  <a16:creationId xmlns:a16="http://schemas.microsoft.com/office/drawing/2014/main" id="{6467094F-AEF0-4D3B-BB76-8B3C1F08B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40" name="Freeform 15">
              <a:extLst>
                <a:ext uri="{FF2B5EF4-FFF2-40B4-BE49-F238E27FC236}">
                  <a16:creationId xmlns:a16="http://schemas.microsoft.com/office/drawing/2014/main" id="{36F56AF9-DEF1-44E7-BF42-6AAC1AA9D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41" name="Freeform 16">
              <a:extLst>
                <a:ext uri="{FF2B5EF4-FFF2-40B4-BE49-F238E27FC236}">
                  <a16:creationId xmlns:a16="http://schemas.microsoft.com/office/drawing/2014/main" id="{A43EBE71-20BA-4A40-A513-516678089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42" name="Freeform 17">
              <a:extLst>
                <a:ext uri="{FF2B5EF4-FFF2-40B4-BE49-F238E27FC236}">
                  <a16:creationId xmlns:a16="http://schemas.microsoft.com/office/drawing/2014/main" id="{1DB39648-7B38-4D0B-93C5-048EC4A45C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43" name="Freeform 18">
              <a:extLst>
                <a:ext uri="{FF2B5EF4-FFF2-40B4-BE49-F238E27FC236}">
                  <a16:creationId xmlns:a16="http://schemas.microsoft.com/office/drawing/2014/main" id="{8DD2661F-DE5F-45EA-B30B-7C6589638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44" name="Freeform 19">
              <a:extLst>
                <a:ext uri="{FF2B5EF4-FFF2-40B4-BE49-F238E27FC236}">
                  <a16:creationId xmlns:a16="http://schemas.microsoft.com/office/drawing/2014/main" id="{ABF0A0E5-E68E-4183-A913-228692FD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145" name="Freeform 20">
              <a:extLst>
                <a:ext uri="{FF2B5EF4-FFF2-40B4-BE49-F238E27FC236}">
                  <a16:creationId xmlns:a16="http://schemas.microsoft.com/office/drawing/2014/main" id="{615D8F55-8ACD-4EFE-A832-06E785479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146" name="Freeform 21">
              <a:extLst>
                <a:ext uri="{FF2B5EF4-FFF2-40B4-BE49-F238E27FC236}">
                  <a16:creationId xmlns:a16="http://schemas.microsoft.com/office/drawing/2014/main" id="{0FDF4201-8CEC-474B-A6B1-88039B704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147" name="Freeform 22">
              <a:extLst>
                <a:ext uri="{FF2B5EF4-FFF2-40B4-BE49-F238E27FC236}">
                  <a16:creationId xmlns:a16="http://schemas.microsoft.com/office/drawing/2014/main" id="{0F60AEA4-B25F-417E-93FC-59686DFBE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16" name="Cued recall…"/>
          <p:cNvSpPr txBox="1">
            <a:spLocks noGrp="1"/>
          </p:cNvSpPr>
          <p:nvPr>
            <p:ph idx="1"/>
          </p:nvPr>
        </p:nvSpPr>
        <p:spPr>
          <a:xfrm>
            <a:off x="3786796" y="942108"/>
            <a:ext cx="4841662" cy="4969114"/>
          </a:xfrm>
          <a:prstGeom prst="rect">
            <a:avLst/>
          </a:prstGeom>
        </p:spPr>
        <p:txBody>
          <a:bodyPr anchor="ctr">
            <a:normAutofit/>
          </a:bodyPr>
          <a:lstStyle/>
          <a:p>
            <a:pPr>
              <a:spcBef>
                <a:spcPts val="700"/>
              </a:spcBef>
              <a:buSzTx/>
              <a:buNone/>
              <a:defRPr b="1"/>
            </a:pPr>
            <a:r>
              <a:rPr lang="en-US">
                <a:solidFill>
                  <a:schemeClr val="tx2">
                    <a:lumMod val="75000"/>
                  </a:schemeClr>
                </a:solidFill>
              </a:rPr>
              <a:t>Cued recall</a:t>
            </a:r>
          </a:p>
          <a:p>
            <a:pPr>
              <a:spcBef>
                <a:spcPts val="700"/>
              </a:spcBef>
              <a:buSzTx/>
              <a:buNone/>
              <a:defRPr b="1"/>
            </a:pPr>
            <a:r>
              <a:rPr lang="en-US">
                <a:solidFill>
                  <a:schemeClr val="tx2">
                    <a:lumMod val="75000"/>
                  </a:schemeClr>
                </a:solidFill>
              </a:rPr>
              <a:t>	Asks for more information about details mentioned by the person in an effort to trigger narrative elaboration </a:t>
            </a:r>
          </a:p>
          <a:p>
            <a:pPr>
              <a:spcBef>
                <a:spcPts val="700"/>
              </a:spcBef>
              <a:buSzTx/>
              <a:buNone/>
              <a:defRPr b="1"/>
            </a:pPr>
            <a:endParaRPr lang="en-US">
              <a:solidFill>
                <a:schemeClr val="tx2">
                  <a:lumMod val="75000"/>
                </a:schemeClr>
              </a:solidFill>
            </a:endParaRPr>
          </a:p>
          <a:p>
            <a:pPr marL="692150" lvl="1" indent="-290512">
              <a:spcBef>
                <a:spcPts val="700"/>
              </a:spcBef>
              <a:buChar char="▪"/>
              <a:defRPr sz="2400"/>
            </a:pPr>
            <a:r>
              <a:rPr lang="en-US">
                <a:solidFill>
                  <a:schemeClr val="tx2">
                    <a:lumMod val="75000"/>
                  </a:schemeClr>
                </a:solidFill>
              </a:rPr>
              <a:t>“You mentioned your dad broke your arm, tell me everything about that.”</a:t>
            </a:r>
          </a:p>
        </p:txBody>
      </p:sp>
      <p:sp>
        <p:nvSpPr>
          <p:cNvPr id="2" name="Footer Placeholder 1">
            <a:extLst>
              <a:ext uri="{FF2B5EF4-FFF2-40B4-BE49-F238E27FC236}">
                <a16:creationId xmlns:a16="http://schemas.microsoft.com/office/drawing/2014/main" id="{7884C067-2EDF-4741-8AE7-8E4CCE4B66E6}"/>
              </a:ext>
            </a:extLst>
          </p:cNvPr>
          <p:cNvSpPr>
            <a:spLocks noGrp="1"/>
          </p:cNvSpPr>
          <p:nvPr>
            <p:ph type="ftr" sz="quarter" idx="11"/>
          </p:nvPr>
        </p:nvSpPr>
        <p:spPr>
          <a:xfrm>
            <a:off x="3786797" y="6135808"/>
            <a:ext cx="4894624" cy="365125"/>
          </a:xfrm>
        </p:spPr>
        <p:txBody>
          <a:bodyPr>
            <a:normAutofit/>
          </a:bodyPr>
          <a:lstStyle/>
          <a:p>
            <a:pPr>
              <a:lnSpc>
                <a:spcPct val="90000"/>
              </a:lnSpc>
              <a:spcAft>
                <a:spcPts val="600"/>
              </a:spcAft>
            </a:pPr>
            <a:r>
              <a:rPr lang="en-US" sz="200">
                <a:solidFill>
                  <a:schemeClr val="tx1">
                    <a:alpha val="70000"/>
                  </a:schemeClr>
                </a:solidFill>
              </a:rPr>
              <a:t>© 2020 Mike Bleak Title IX Investigation</a:t>
            </a:r>
          </a:p>
          <a:p>
            <a:pPr>
              <a:lnSpc>
                <a:spcPct val="90000"/>
              </a:lnSpc>
              <a:spcAft>
                <a:spcPts val="600"/>
              </a:spcAft>
            </a:pPr>
            <a:r>
              <a:rPr lang="en-US" sz="200">
                <a:solidFill>
                  <a:schemeClr val="tx1">
                    <a:alpha val="70000"/>
                  </a:schemeClr>
                </a:solidFill>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34" name="Rectangle 133">
            <a:extLst>
              <a:ext uri="{FF2B5EF4-FFF2-40B4-BE49-F238E27FC236}">
                <a16:creationId xmlns:a16="http://schemas.microsoft.com/office/drawing/2014/main" id="{83030214-227F-42DB-9282-BBA6AF8D9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Facilitator"/>
          <p:cNvSpPr txBox="1">
            <a:spLocks noGrp="1"/>
          </p:cNvSpPr>
          <p:nvPr>
            <p:ph type="title"/>
          </p:nvPr>
        </p:nvSpPr>
        <p:spPr>
          <a:xfrm>
            <a:off x="1075416" y="1059872"/>
            <a:ext cx="2259162" cy="4851349"/>
          </a:xfrm>
          <a:prstGeom prst="rect">
            <a:avLst/>
          </a:prstGeom>
        </p:spPr>
        <p:txBody>
          <a:bodyPr>
            <a:normAutofit/>
          </a:bodyPr>
          <a:lstStyle/>
          <a:p>
            <a:r>
              <a:rPr lang="en-US" sz="3300"/>
              <a:t>Facilitator</a:t>
            </a:r>
          </a:p>
        </p:txBody>
      </p:sp>
      <p:sp>
        <p:nvSpPr>
          <p:cNvPr id="136" name="Freeform 11">
            <a:extLst>
              <a:ext uri="{FF2B5EF4-FFF2-40B4-BE49-F238E27FC236}">
                <a16:creationId xmlns:a16="http://schemas.microsoft.com/office/drawing/2014/main" id="{0D7A9289-BAD1-4A78-979F-A655C886D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1149203"/>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319" name="Slide Number"/>
          <p:cNvSpPr txBox="1">
            <a:spLocks noGrp="1"/>
          </p:cNvSpPr>
          <p:nvPr>
            <p:ph type="sldNum" sz="quarter" idx="12"/>
          </p:nvPr>
        </p:nvSpPr>
        <p:spPr>
          <a:xfrm>
            <a:off x="141410" y="1223674"/>
            <a:ext cx="518989"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solidFill>
                  <a:srgbClr val="FFFFFF"/>
                </a:solidFill>
              </a:rPr>
              <a:t>24</a:t>
            </a:r>
            <a:endParaRPr sz="1900" dirty="0">
              <a:solidFill>
                <a:srgbClr val="FFFFFF"/>
              </a:solidFill>
            </a:endParaRPr>
          </a:p>
        </p:txBody>
      </p:sp>
      <p:sp>
        <p:nvSpPr>
          <p:cNvPr id="321" name="Verbatim restatement of what the child…"/>
          <p:cNvSpPr txBox="1">
            <a:spLocks noGrp="1"/>
          </p:cNvSpPr>
          <p:nvPr>
            <p:ph idx="1"/>
          </p:nvPr>
        </p:nvSpPr>
        <p:spPr>
          <a:xfrm>
            <a:off x="3960276" y="1059872"/>
            <a:ext cx="4668183" cy="4851350"/>
          </a:xfrm>
          <a:prstGeom prst="rect">
            <a:avLst/>
          </a:prstGeom>
        </p:spPr>
        <p:txBody>
          <a:bodyPr>
            <a:normAutofit/>
          </a:bodyPr>
          <a:lstStyle/>
          <a:p>
            <a:pPr>
              <a:lnSpc>
                <a:spcPct val="90000"/>
              </a:lnSpc>
              <a:buSzTx/>
              <a:buNone/>
            </a:pPr>
            <a:r>
              <a:rPr lang="en-US" sz="1700" dirty="0"/>
              <a:t>Verbatim restatement of what the person</a:t>
            </a:r>
          </a:p>
          <a:p>
            <a:pPr>
              <a:lnSpc>
                <a:spcPct val="90000"/>
              </a:lnSpc>
              <a:buSzTx/>
              <a:buNone/>
            </a:pPr>
            <a:r>
              <a:rPr lang="en-US" sz="1700" dirty="0"/>
              <a:t>previously mentioned and non-suggestive</a:t>
            </a:r>
          </a:p>
          <a:p>
            <a:pPr>
              <a:lnSpc>
                <a:spcPct val="90000"/>
              </a:lnSpc>
              <a:buSzTx/>
              <a:buNone/>
            </a:pPr>
            <a:r>
              <a:rPr lang="en-US" sz="1700" dirty="0"/>
              <a:t>words to encourage the person to keep talking</a:t>
            </a:r>
          </a:p>
          <a:p>
            <a:pPr>
              <a:lnSpc>
                <a:spcPct val="90000"/>
              </a:lnSpc>
              <a:buSzTx/>
              <a:buNone/>
            </a:pPr>
            <a:endParaRPr lang="en-US" sz="1700" dirty="0"/>
          </a:p>
          <a:p>
            <a:pPr>
              <a:lnSpc>
                <a:spcPct val="90000"/>
              </a:lnSpc>
              <a:buSzTx/>
              <a:buNone/>
              <a:defRPr b="1"/>
            </a:pPr>
            <a:r>
              <a:rPr lang="en-US" sz="1700" dirty="0"/>
              <a:t>Person:</a:t>
            </a:r>
            <a:r>
              <a:rPr lang="en-US" sz="1700" b="0" dirty="0"/>
              <a:t> “We were at Kevin’s</a:t>
            </a:r>
            <a:r>
              <a:rPr lang="en-US" sz="1700" dirty="0"/>
              <a:t> </a:t>
            </a:r>
            <a:r>
              <a:rPr lang="en-US" sz="1700" b="0" dirty="0"/>
              <a:t>house when it happened.”</a:t>
            </a:r>
            <a:endParaRPr lang="en-US" sz="1700" dirty="0"/>
          </a:p>
          <a:p>
            <a:pPr>
              <a:lnSpc>
                <a:spcPct val="90000"/>
              </a:lnSpc>
              <a:buSzTx/>
              <a:buNone/>
              <a:defRPr b="1"/>
            </a:pPr>
            <a:r>
              <a:rPr lang="en-US" sz="1700" dirty="0"/>
              <a:t>Interviewer:</a:t>
            </a:r>
            <a:r>
              <a:rPr lang="en-US" sz="1700" b="0" dirty="0"/>
              <a:t> “You were at Kevin’s house.”</a:t>
            </a:r>
            <a:endParaRPr lang="en-US" sz="1700" dirty="0"/>
          </a:p>
          <a:p>
            <a:pPr>
              <a:lnSpc>
                <a:spcPct val="90000"/>
              </a:lnSpc>
              <a:buSzTx/>
              <a:buNone/>
              <a:defRPr>
                <a:solidFill>
                  <a:srgbClr val="003399"/>
                </a:solidFill>
              </a:defRPr>
            </a:pPr>
            <a:r>
              <a:rPr lang="en-US" sz="1700" dirty="0"/>
              <a:t>	“Okay”</a:t>
            </a:r>
          </a:p>
          <a:p>
            <a:pPr>
              <a:lnSpc>
                <a:spcPct val="90000"/>
              </a:lnSpc>
              <a:buSzTx/>
              <a:buNone/>
              <a:defRPr>
                <a:solidFill>
                  <a:srgbClr val="003399"/>
                </a:solidFill>
              </a:defRPr>
            </a:pPr>
            <a:r>
              <a:rPr lang="en-US" sz="1700" dirty="0"/>
              <a:t>	“Uh-huh”</a:t>
            </a:r>
          </a:p>
          <a:p>
            <a:pPr>
              <a:lnSpc>
                <a:spcPct val="90000"/>
              </a:lnSpc>
              <a:buSzTx/>
              <a:buNone/>
              <a:defRPr>
                <a:solidFill>
                  <a:srgbClr val="003399"/>
                </a:solidFill>
              </a:defRPr>
            </a:pPr>
            <a:r>
              <a:rPr lang="en-US" sz="1700" dirty="0">
                <a:solidFill>
                  <a:schemeClr val="tx1"/>
                </a:solidFill>
              </a:rPr>
              <a:t>Avoid </a:t>
            </a:r>
            <a:r>
              <a:rPr lang="en-US" sz="1700" b="1" dirty="0">
                <a:solidFill>
                  <a:schemeClr val="tx1"/>
                </a:solidFill>
              </a:rPr>
              <a:t>Positive</a:t>
            </a:r>
            <a:r>
              <a:rPr lang="en-US" sz="1700" dirty="0">
                <a:solidFill>
                  <a:schemeClr val="tx1"/>
                </a:solidFill>
              </a:rPr>
              <a:t> and </a:t>
            </a:r>
            <a:r>
              <a:rPr lang="en-US" sz="1700" b="1" dirty="0">
                <a:solidFill>
                  <a:schemeClr val="tx1"/>
                </a:solidFill>
              </a:rPr>
              <a:t>Negative</a:t>
            </a:r>
            <a:r>
              <a:rPr lang="en-US" sz="1700" dirty="0">
                <a:solidFill>
                  <a:schemeClr val="tx1"/>
                </a:solidFill>
              </a:rPr>
              <a:t> facilitator response</a:t>
            </a:r>
          </a:p>
          <a:p>
            <a:pPr>
              <a:lnSpc>
                <a:spcPct val="90000"/>
              </a:lnSpc>
              <a:buSzTx/>
              <a:buNone/>
              <a:defRPr>
                <a:solidFill>
                  <a:srgbClr val="003399"/>
                </a:solidFill>
              </a:defRPr>
            </a:pPr>
            <a:r>
              <a:rPr lang="en-US" sz="1700" dirty="0"/>
              <a:t>	“Great”  “Awesome”  “Perfect”</a:t>
            </a:r>
          </a:p>
          <a:p>
            <a:pPr>
              <a:lnSpc>
                <a:spcPct val="90000"/>
              </a:lnSpc>
              <a:buSzTx/>
              <a:buNone/>
              <a:defRPr>
                <a:solidFill>
                  <a:srgbClr val="003399"/>
                </a:solidFill>
              </a:defRPr>
            </a:pPr>
            <a:r>
              <a:rPr lang="en-US" sz="1700" dirty="0"/>
              <a:t>	”</a:t>
            </a:r>
            <a:r>
              <a:rPr lang="en-US" sz="1700" dirty="0" err="1"/>
              <a:t>Ahhh</a:t>
            </a:r>
            <a:r>
              <a:rPr lang="en-US" sz="1700" dirty="0"/>
              <a:t>”  “Dang it”   “That sucks”</a:t>
            </a:r>
          </a:p>
          <a:p>
            <a:pPr>
              <a:lnSpc>
                <a:spcPct val="90000"/>
              </a:lnSpc>
              <a:buSzTx/>
              <a:buNone/>
              <a:defRPr>
                <a:solidFill>
                  <a:srgbClr val="003399"/>
                </a:solidFill>
              </a:defRPr>
            </a:pPr>
            <a:endParaRPr lang="en-US" sz="1700" dirty="0"/>
          </a:p>
          <a:p>
            <a:pPr>
              <a:lnSpc>
                <a:spcPct val="90000"/>
              </a:lnSpc>
              <a:buSzTx/>
              <a:buNone/>
              <a:defRPr>
                <a:solidFill>
                  <a:srgbClr val="003399"/>
                </a:solidFill>
              </a:defRPr>
            </a:pPr>
            <a:endParaRPr lang="en-US" sz="1700" dirty="0"/>
          </a:p>
        </p:txBody>
      </p:sp>
      <p:sp>
        <p:nvSpPr>
          <p:cNvPr id="3" name="Date Placeholder 2">
            <a:extLst>
              <a:ext uri="{FF2B5EF4-FFF2-40B4-BE49-F238E27FC236}">
                <a16:creationId xmlns:a16="http://schemas.microsoft.com/office/drawing/2014/main" id="{E79828E6-9A5B-4D41-B19E-2B246B4A274B}"/>
              </a:ext>
            </a:extLst>
          </p:cNvPr>
          <p:cNvSpPr>
            <a:spLocks noGrp="1"/>
          </p:cNvSpPr>
          <p:nvPr>
            <p:ph type="dt" sz="half" idx="10"/>
          </p:nvPr>
        </p:nvSpPr>
        <p:spPr>
          <a:xfrm>
            <a:off x="1075416" y="6130437"/>
            <a:ext cx="2078225" cy="365760"/>
          </a:xfrm>
          <a:prstGeom prst="rect">
            <a:avLst/>
          </a:prstGeom>
        </p:spPr>
        <p:txBody>
          <a:bodyPr anchor="ctr">
            <a:normAutofit/>
          </a:bodyPr>
          <a:lstStyle/>
          <a:p>
            <a:pPr algn="l">
              <a:spcAft>
                <a:spcPts val="600"/>
              </a:spcAft>
            </a:pPr>
            <a:fld id="{8D7E588C-9EAA-CF40-936C-4A229C5BB3CC}" type="datetime1">
              <a:rPr lang="en-US">
                <a:solidFill>
                  <a:schemeClr val="tx2"/>
                </a:solidFill>
              </a:rPr>
              <a:pPr algn="l">
                <a:spcAft>
                  <a:spcPts val="600"/>
                </a:spcAft>
              </a:pPr>
              <a:t>9/1/2020</a:t>
            </a:fld>
            <a:endParaRPr lang="en-US">
              <a:solidFill>
                <a:schemeClr val="tx2"/>
              </a:solidFill>
            </a:endParaRPr>
          </a:p>
        </p:txBody>
      </p:sp>
      <p:sp>
        <p:nvSpPr>
          <p:cNvPr id="2" name="Footer Placeholder 1">
            <a:extLst>
              <a:ext uri="{FF2B5EF4-FFF2-40B4-BE49-F238E27FC236}">
                <a16:creationId xmlns:a16="http://schemas.microsoft.com/office/drawing/2014/main" id="{20AB3A71-5380-DA46-84EB-5DA2694B71DE}"/>
              </a:ext>
            </a:extLst>
          </p:cNvPr>
          <p:cNvSpPr>
            <a:spLocks noGrp="1"/>
          </p:cNvSpPr>
          <p:nvPr>
            <p:ph type="ftr" sz="quarter" idx="11"/>
          </p:nvPr>
        </p:nvSpPr>
        <p:spPr>
          <a:xfrm>
            <a:off x="4229057" y="6130437"/>
            <a:ext cx="4399402" cy="365125"/>
          </a:xfrm>
          <a:prstGeom prst="rect">
            <a:avLst/>
          </a:prstGeom>
        </p:spPr>
        <p:txBody>
          <a:bodyPr anchor="ctr">
            <a:normAutofit/>
          </a:bodyPr>
          <a:lstStyle/>
          <a:p>
            <a:pPr>
              <a:lnSpc>
                <a:spcPct val="90000"/>
              </a:lnSpc>
              <a:spcAft>
                <a:spcPts val="600"/>
              </a:spcAft>
            </a:pPr>
            <a:r>
              <a:rPr lang="en-US" sz="200">
                <a:solidFill>
                  <a:schemeClr val="tx2"/>
                </a:solidFill>
              </a:rPr>
              <a:t>© 2020 Mike Bleak Title IX Investigation</a:t>
            </a:r>
          </a:p>
          <a:p>
            <a:pPr>
              <a:lnSpc>
                <a:spcPct val="90000"/>
              </a:lnSpc>
              <a:spcAft>
                <a:spcPts val="600"/>
              </a:spcAft>
            </a:pPr>
            <a:r>
              <a:rPr lang="en-US" sz="200">
                <a:solidFill>
                  <a:schemeClr val="tx2"/>
                </a:solidFill>
              </a:rPr>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83030214-227F-42DB-9282-BBA6AF8D9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Direct (Focused)"/>
          <p:cNvSpPr txBox="1">
            <a:spLocks noGrp="1"/>
          </p:cNvSpPr>
          <p:nvPr>
            <p:ph type="title"/>
          </p:nvPr>
        </p:nvSpPr>
        <p:spPr>
          <a:xfrm>
            <a:off x="1075416" y="1059872"/>
            <a:ext cx="2259162" cy="4851349"/>
          </a:xfrm>
          <a:prstGeom prst="rect">
            <a:avLst/>
          </a:prstGeom>
        </p:spPr>
        <p:txBody>
          <a:bodyPr>
            <a:normAutofit/>
          </a:bodyPr>
          <a:lstStyle/>
          <a:p>
            <a:r>
              <a:rPr lang="en-US" sz="3300"/>
              <a:t>Direct (Focused)</a:t>
            </a:r>
          </a:p>
        </p:txBody>
      </p:sp>
      <p:sp>
        <p:nvSpPr>
          <p:cNvPr id="79" name="Freeform 11">
            <a:extLst>
              <a:ext uri="{FF2B5EF4-FFF2-40B4-BE49-F238E27FC236}">
                <a16:creationId xmlns:a16="http://schemas.microsoft.com/office/drawing/2014/main" id="{0D7A9289-BAD1-4A78-979F-A655C886D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1149203"/>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326" name="Slide Number"/>
          <p:cNvSpPr txBox="1">
            <a:spLocks noGrp="1"/>
          </p:cNvSpPr>
          <p:nvPr>
            <p:ph type="sldNum" sz="quarter" idx="12"/>
          </p:nvPr>
        </p:nvSpPr>
        <p:spPr>
          <a:xfrm>
            <a:off x="141410" y="1223674"/>
            <a:ext cx="464451"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70000" lnSpcReduction="20000"/>
          </a:bodyPr>
          <a:lstStyle/>
          <a:p>
            <a:pPr>
              <a:lnSpc>
                <a:spcPct val="90000"/>
              </a:lnSpc>
              <a:spcAft>
                <a:spcPts val="600"/>
              </a:spcAft>
            </a:pPr>
            <a:r>
              <a:rPr lang="en-US" sz="1900" dirty="0">
                <a:solidFill>
                  <a:srgbClr val="FFFFFF"/>
                </a:solidFill>
              </a:rPr>
              <a:t>2</a:t>
            </a:r>
            <a:fld id="{86CB4B4D-7CA3-9044-876B-883B54F8677D}" type="slidenum">
              <a:rPr sz="1900" smtClean="0">
                <a:solidFill>
                  <a:srgbClr val="FFFFFF"/>
                </a:solidFill>
              </a:rPr>
              <a:pPr>
                <a:lnSpc>
                  <a:spcPct val="90000"/>
                </a:lnSpc>
                <a:spcAft>
                  <a:spcPts val="600"/>
                </a:spcAft>
              </a:pPr>
              <a:t>25</a:t>
            </a:fld>
            <a:endParaRPr sz="1900" dirty="0">
              <a:solidFill>
                <a:srgbClr val="FFFFFF"/>
              </a:solidFill>
            </a:endParaRPr>
          </a:p>
        </p:txBody>
      </p:sp>
      <p:sp>
        <p:nvSpPr>
          <p:cNvPr id="328" name="Requests additional details about topics…"/>
          <p:cNvSpPr txBox="1">
            <a:spLocks noGrp="1"/>
          </p:cNvSpPr>
          <p:nvPr>
            <p:ph idx="1"/>
          </p:nvPr>
        </p:nvSpPr>
        <p:spPr>
          <a:xfrm>
            <a:off x="3960276" y="1059872"/>
            <a:ext cx="4668183" cy="4851350"/>
          </a:xfrm>
          <a:prstGeom prst="rect">
            <a:avLst/>
          </a:prstGeom>
        </p:spPr>
        <p:txBody>
          <a:bodyPr>
            <a:normAutofit/>
          </a:bodyPr>
          <a:lstStyle/>
          <a:p>
            <a:pPr>
              <a:lnSpc>
                <a:spcPct val="90000"/>
              </a:lnSpc>
              <a:spcBef>
                <a:spcPts val="700"/>
              </a:spcBef>
              <a:buSzTx/>
              <a:buNone/>
              <a:defRPr sz="2400"/>
            </a:pPr>
            <a:r>
              <a:rPr lang="en-US" sz="1700" dirty="0"/>
              <a:t>Requests additional details about topics</a:t>
            </a:r>
          </a:p>
          <a:p>
            <a:pPr>
              <a:lnSpc>
                <a:spcPct val="90000"/>
              </a:lnSpc>
              <a:spcBef>
                <a:spcPts val="700"/>
              </a:spcBef>
              <a:buSzTx/>
              <a:buNone/>
              <a:defRPr sz="2400"/>
            </a:pPr>
            <a:r>
              <a:rPr lang="en-US" sz="1700" dirty="0"/>
              <a:t>already mentioned by the child </a:t>
            </a:r>
          </a:p>
          <a:p>
            <a:pPr>
              <a:lnSpc>
                <a:spcPct val="90000"/>
              </a:lnSpc>
              <a:spcBef>
                <a:spcPts val="700"/>
              </a:spcBef>
              <a:buSzTx/>
              <a:buNone/>
              <a:defRPr sz="1300"/>
            </a:pPr>
            <a:endParaRPr lang="en-US" sz="1700" dirty="0"/>
          </a:p>
          <a:p>
            <a:pPr>
              <a:lnSpc>
                <a:spcPct val="90000"/>
              </a:lnSpc>
              <a:spcBef>
                <a:spcPts val="700"/>
              </a:spcBef>
              <a:buSzTx/>
              <a:buNone/>
              <a:defRPr sz="2400"/>
            </a:pPr>
            <a:r>
              <a:rPr lang="en-US" sz="1700" dirty="0"/>
              <a:t>“</a:t>
            </a:r>
            <a:r>
              <a:rPr lang="en-US" sz="1700" dirty="0" err="1"/>
              <a:t>Wh</a:t>
            </a:r>
            <a:r>
              <a:rPr lang="en-US" sz="1700" dirty="0"/>
              <a:t>” questions = “Who, what, where, when, how”</a:t>
            </a:r>
          </a:p>
          <a:p>
            <a:pPr>
              <a:lnSpc>
                <a:spcPct val="90000"/>
              </a:lnSpc>
              <a:buChar char="•"/>
              <a:defRPr sz="2200">
                <a:solidFill>
                  <a:srgbClr val="003399"/>
                </a:solidFill>
              </a:defRPr>
            </a:pPr>
            <a:r>
              <a:rPr lang="en-US" sz="1700" dirty="0"/>
              <a:t>“You mentioned that your professor slapped your butt, where did this happen?”</a:t>
            </a:r>
          </a:p>
          <a:p>
            <a:pPr>
              <a:lnSpc>
                <a:spcPct val="90000"/>
              </a:lnSpc>
              <a:buChar char="•"/>
              <a:defRPr sz="2200">
                <a:solidFill>
                  <a:srgbClr val="003399"/>
                </a:solidFill>
              </a:defRPr>
            </a:pPr>
            <a:r>
              <a:rPr lang="en-US" sz="1700" dirty="0"/>
              <a:t>“Where did he slap your butt?”</a:t>
            </a:r>
          </a:p>
          <a:p>
            <a:pPr>
              <a:lnSpc>
                <a:spcPct val="90000"/>
              </a:lnSpc>
              <a:buChar char="•"/>
              <a:defRPr sz="2200">
                <a:solidFill>
                  <a:srgbClr val="003399"/>
                </a:solidFill>
              </a:defRPr>
            </a:pPr>
            <a:r>
              <a:rPr lang="en-US" sz="1700" dirty="0"/>
              <a:t>“What do you mean when you say he slapped your butt?”</a:t>
            </a:r>
          </a:p>
          <a:p>
            <a:pPr>
              <a:lnSpc>
                <a:spcPct val="90000"/>
              </a:lnSpc>
              <a:buChar char="•"/>
              <a:defRPr sz="2200">
                <a:solidFill>
                  <a:srgbClr val="003399"/>
                </a:solidFill>
              </a:defRPr>
            </a:pPr>
            <a:r>
              <a:rPr lang="en-US" sz="1700" dirty="0"/>
              <a:t>“When did this happen?”</a:t>
            </a:r>
          </a:p>
        </p:txBody>
      </p:sp>
      <p:sp>
        <p:nvSpPr>
          <p:cNvPr id="3" name="Date Placeholder 2">
            <a:extLst>
              <a:ext uri="{FF2B5EF4-FFF2-40B4-BE49-F238E27FC236}">
                <a16:creationId xmlns:a16="http://schemas.microsoft.com/office/drawing/2014/main" id="{452CD06E-29BC-624D-8446-FD8E1937C008}"/>
              </a:ext>
            </a:extLst>
          </p:cNvPr>
          <p:cNvSpPr>
            <a:spLocks noGrp="1"/>
          </p:cNvSpPr>
          <p:nvPr>
            <p:ph type="dt" sz="half" idx="10"/>
          </p:nvPr>
        </p:nvSpPr>
        <p:spPr>
          <a:xfrm>
            <a:off x="1075416" y="6130437"/>
            <a:ext cx="2078225" cy="365760"/>
          </a:xfrm>
          <a:prstGeom prst="rect">
            <a:avLst/>
          </a:prstGeom>
        </p:spPr>
        <p:txBody>
          <a:bodyPr anchor="ctr">
            <a:normAutofit/>
          </a:bodyPr>
          <a:lstStyle/>
          <a:p>
            <a:pPr algn="l">
              <a:spcAft>
                <a:spcPts val="600"/>
              </a:spcAft>
            </a:pPr>
            <a:fld id="{9C1D23BD-CF1B-684B-BD31-F98E8A1599E3}" type="datetime1">
              <a:rPr lang="en-US">
                <a:solidFill>
                  <a:schemeClr val="tx2"/>
                </a:solidFill>
              </a:rPr>
              <a:pPr algn="l">
                <a:spcAft>
                  <a:spcPts val="600"/>
                </a:spcAft>
              </a:pPr>
              <a:t>9/1/2020</a:t>
            </a:fld>
            <a:endParaRPr lang="en-US">
              <a:solidFill>
                <a:schemeClr val="tx2"/>
              </a:solidFill>
            </a:endParaRPr>
          </a:p>
        </p:txBody>
      </p:sp>
      <p:sp>
        <p:nvSpPr>
          <p:cNvPr id="2" name="Footer Placeholder 1">
            <a:extLst>
              <a:ext uri="{FF2B5EF4-FFF2-40B4-BE49-F238E27FC236}">
                <a16:creationId xmlns:a16="http://schemas.microsoft.com/office/drawing/2014/main" id="{378BC2B3-9254-1449-AB89-C1850E6F0A02}"/>
              </a:ext>
            </a:extLst>
          </p:cNvPr>
          <p:cNvSpPr>
            <a:spLocks noGrp="1"/>
          </p:cNvSpPr>
          <p:nvPr>
            <p:ph type="ftr" sz="quarter" idx="11"/>
          </p:nvPr>
        </p:nvSpPr>
        <p:spPr>
          <a:xfrm>
            <a:off x="4229057" y="6130437"/>
            <a:ext cx="4399402" cy="365125"/>
          </a:xfrm>
          <a:prstGeom prst="rect">
            <a:avLst/>
          </a:prstGeom>
        </p:spPr>
        <p:txBody>
          <a:bodyPr anchor="ctr">
            <a:normAutofit/>
          </a:bodyPr>
          <a:lstStyle/>
          <a:p>
            <a:pPr>
              <a:lnSpc>
                <a:spcPct val="90000"/>
              </a:lnSpc>
              <a:spcAft>
                <a:spcPts val="600"/>
              </a:spcAft>
            </a:pPr>
            <a:r>
              <a:rPr lang="en-US" sz="200">
                <a:solidFill>
                  <a:schemeClr val="tx2"/>
                </a:solidFill>
              </a:rPr>
              <a:t>© 2020 Mike Bleak Title IX Investigation</a:t>
            </a:r>
          </a:p>
          <a:p>
            <a:pPr>
              <a:lnSpc>
                <a:spcPct val="90000"/>
              </a:lnSpc>
              <a:spcAft>
                <a:spcPts val="600"/>
              </a:spcAft>
            </a:pPr>
            <a:r>
              <a:rPr lang="en-US" sz="200">
                <a:solidFill>
                  <a:schemeClr val="tx2"/>
                </a:solidFill>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354" name="Rectangle 84">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5" y="-1"/>
            <a:ext cx="915543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55" name="Group 86">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0072" y="228600"/>
            <a:ext cx="2138628" cy="6638625"/>
            <a:chOff x="2487613" y="285750"/>
            <a:chExt cx="2428875" cy="5654676"/>
          </a:xfrm>
        </p:grpSpPr>
        <p:sp>
          <p:nvSpPr>
            <p:cNvPr id="88"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56"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90"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357"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92"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93"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94"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95"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96"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97"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98"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99"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1" name="Group 100">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60794" y="-786"/>
            <a:ext cx="1767505" cy="6854040"/>
            <a:chOff x="6627813" y="194833"/>
            <a:chExt cx="1952625" cy="5678918"/>
          </a:xfrm>
        </p:grpSpPr>
        <p:sp>
          <p:nvSpPr>
            <p:cNvPr id="102"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03"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04"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05"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06"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07"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08"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09"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10"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11"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12"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13"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34" name="Option Posing (Leading)"/>
          <p:cNvSpPr txBox="1">
            <a:spLocks noGrp="1"/>
          </p:cNvSpPr>
          <p:nvPr>
            <p:ph type="title"/>
          </p:nvPr>
        </p:nvSpPr>
        <p:spPr>
          <a:xfrm>
            <a:off x="3494640" y="624110"/>
            <a:ext cx="5133819" cy="1280890"/>
          </a:xfrm>
          <a:prstGeom prst="rect">
            <a:avLst/>
          </a:prstGeom>
        </p:spPr>
        <p:txBody>
          <a:bodyPr>
            <a:normAutofit/>
          </a:bodyPr>
          <a:lstStyle/>
          <a:p>
            <a:r>
              <a:rPr lang="en-US"/>
              <a:t>Option Posing (Leading)</a:t>
            </a:r>
          </a:p>
        </p:txBody>
      </p:sp>
      <p:sp>
        <p:nvSpPr>
          <p:cNvPr id="358" name="Rectangle 114">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724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59"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037240" y="714375"/>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337" name="Picture 336">
            <a:extLst>
              <a:ext uri="{FF2B5EF4-FFF2-40B4-BE49-F238E27FC236}">
                <a16:creationId xmlns:a16="http://schemas.microsoft.com/office/drawing/2014/main" id="{F074D0DA-496C-4BF5-BB44-A8407024363D}"/>
              </a:ext>
            </a:extLst>
          </p:cNvPr>
          <p:cNvPicPr>
            <a:picLocks noChangeAspect="1"/>
          </p:cNvPicPr>
          <p:nvPr/>
        </p:nvPicPr>
        <p:blipFill rotWithShape="1">
          <a:blip r:embed="rId3"/>
          <a:srcRect l="53210" r="26930" b="-2"/>
          <a:stretch/>
        </p:blipFill>
        <p:spPr>
          <a:xfrm>
            <a:off x="20" y="1730"/>
            <a:ext cx="2040388" cy="6858000"/>
          </a:xfrm>
          <a:prstGeom prst="rect">
            <a:avLst/>
          </a:prstGeom>
        </p:spPr>
      </p:pic>
      <p:sp>
        <p:nvSpPr>
          <p:cNvPr id="333" name="Slide Number"/>
          <p:cNvSpPr txBox="1">
            <a:spLocks noGrp="1"/>
          </p:cNvSpPr>
          <p:nvPr>
            <p:ph type="sldNum" sz="quarter" idx="12"/>
          </p:nvPr>
        </p:nvSpPr>
        <p:spPr>
          <a:xfrm>
            <a:off x="2439240" y="787782"/>
            <a:ext cx="584826"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fld id="{86CB4B4D-7CA3-9044-876B-883B54F8677D}" type="slidenum">
              <a:rPr sz="1900"/>
              <a:pPr>
                <a:lnSpc>
                  <a:spcPct val="90000"/>
                </a:lnSpc>
                <a:spcAft>
                  <a:spcPts val="600"/>
                </a:spcAft>
              </a:pPr>
              <a:t>26</a:t>
            </a:fld>
            <a:endParaRPr sz="1900"/>
          </a:p>
        </p:txBody>
      </p:sp>
      <p:sp>
        <p:nvSpPr>
          <p:cNvPr id="360" name="Used to elicit information that has not been…"/>
          <p:cNvSpPr txBox="1">
            <a:spLocks noGrp="1"/>
          </p:cNvSpPr>
          <p:nvPr>
            <p:ph idx="1"/>
          </p:nvPr>
        </p:nvSpPr>
        <p:spPr>
          <a:xfrm>
            <a:off x="3492500" y="2133600"/>
            <a:ext cx="5135958" cy="3777622"/>
          </a:xfrm>
          <a:prstGeom prst="rect">
            <a:avLst/>
          </a:prstGeom>
        </p:spPr>
        <p:txBody>
          <a:bodyPr>
            <a:normAutofit/>
          </a:bodyPr>
          <a:lstStyle/>
          <a:p>
            <a:pPr>
              <a:lnSpc>
                <a:spcPct val="90000"/>
              </a:lnSpc>
              <a:spcBef>
                <a:spcPts val="700"/>
              </a:spcBef>
              <a:buSzTx/>
              <a:buNone/>
            </a:pPr>
            <a:r>
              <a:rPr sz="1000"/>
              <a:t>Used to elicit information that has not been</a:t>
            </a:r>
          </a:p>
          <a:p>
            <a:pPr>
              <a:lnSpc>
                <a:spcPct val="90000"/>
              </a:lnSpc>
              <a:spcBef>
                <a:spcPts val="700"/>
              </a:spcBef>
              <a:buSzTx/>
              <a:buNone/>
            </a:pPr>
            <a:r>
              <a:rPr sz="1000"/>
              <a:t>mentioned by the </a:t>
            </a:r>
            <a:r>
              <a:rPr lang="en-US" sz="1000"/>
              <a:t>person</a:t>
            </a:r>
            <a:endParaRPr sz="1000"/>
          </a:p>
          <a:p>
            <a:pPr>
              <a:lnSpc>
                <a:spcPct val="90000"/>
              </a:lnSpc>
              <a:buChar char="•"/>
              <a:defRPr sz="2200"/>
            </a:pPr>
            <a:r>
              <a:rPr sz="1000"/>
              <a:t>Asks the </a:t>
            </a:r>
            <a:r>
              <a:rPr lang="en-US" sz="1000"/>
              <a:t>person</a:t>
            </a:r>
            <a:r>
              <a:rPr sz="1000"/>
              <a:t> to confirm, reject or choose between possible responses provided by the interviewer.  These include yes/no and multiple </a:t>
            </a:r>
            <a:r>
              <a:rPr lang="en-US" sz="1000"/>
              <a:t>- </a:t>
            </a:r>
            <a:r>
              <a:rPr sz="1000"/>
              <a:t>choice questions</a:t>
            </a:r>
            <a:endParaRPr lang="en-US" sz="1000"/>
          </a:p>
          <a:p>
            <a:pPr>
              <a:lnSpc>
                <a:spcPct val="90000"/>
              </a:lnSpc>
              <a:buChar char="•"/>
              <a:defRPr sz="2200"/>
            </a:pPr>
            <a:endParaRPr sz="1000"/>
          </a:p>
          <a:p>
            <a:pPr marL="692150" lvl="1" indent="-290512">
              <a:lnSpc>
                <a:spcPct val="90000"/>
              </a:lnSpc>
              <a:buSzPct val="50000"/>
              <a:buBlip>
                <a:blip r:embed="rId4"/>
              </a:buBlip>
              <a:defRPr sz="2000">
                <a:solidFill>
                  <a:srgbClr val="003399"/>
                </a:solidFill>
              </a:defRPr>
            </a:pPr>
            <a:r>
              <a:rPr sz="1000"/>
              <a:t>“Did he touch you over or under the clothes?”</a:t>
            </a:r>
          </a:p>
          <a:p>
            <a:pPr marL="692150" lvl="1" indent="-290512">
              <a:lnSpc>
                <a:spcPct val="90000"/>
              </a:lnSpc>
              <a:buSzPct val="50000"/>
              <a:buBlip>
                <a:blip r:embed="rId4"/>
              </a:buBlip>
              <a:defRPr sz="2000">
                <a:solidFill>
                  <a:srgbClr val="003399"/>
                </a:solidFill>
              </a:defRPr>
            </a:pPr>
            <a:r>
              <a:rPr sz="1000"/>
              <a:t>“Do you remember where you were?”</a:t>
            </a:r>
          </a:p>
          <a:p>
            <a:pPr marL="692150" lvl="1" indent="-290512">
              <a:lnSpc>
                <a:spcPct val="90000"/>
              </a:lnSpc>
              <a:buSzPct val="50000"/>
              <a:buBlip>
                <a:blip r:embed="rId4"/>
              </a:buBlip>
              <a:defRPr sz="2000">
                <a:solidFill>
                  <a:srgbClr val="003399"/>
                </a:solidFill>
              </a:defRPr>
            </a:pPr>
            <a:r>
              <a:rPr sz="1000"/>
              <a:t>“Did that really happen?”</a:t>
            </a:r>
          </a:p>
          <a:p>
            <a:pPr marL="692150" lvl="1" indent="-290512">
              <a:lnSpc>
                <a:spcPct val="90000"/>
              </a:lnSpc>
              <a:buSzPct val="50000"/>
              <a:buBlip>
                <a:blip r:embed="rId4"/>
              </a:buBlip>
              <a:defRPr sz="2000">
                <a:solidFill>
                  <a:srgbClr val="003399"/>
                </a:solidFill>
              </a:defRPr>
            </a:pPr>
            <a:r>
              <a:rPr sz="1000"/>
              <a:t>“Did she say anything to you?”</a:t>
            </a:r>
          </a:p>
          <a:p>
            <a:pPr marL="692150" lvl="1" indent="-290512">
              <a:lnSpc>
                <a:spcPct val="90000"/>
              </a:lnSpc>
              <a:buSzPct val="50000"/>
              <a:buBlip>
                <a:blip r:embed="rId4"/>
              </a:buBlip>
              <a:defRPr sz="2000">
                <a:solidFill>
                  <a:srgbClr val="003399"/>
                </a:solidFill>
              </a:defRPr>
            </a:pPr>
            <a:r>
              <a:rPr sz="1000"/>
              <a:t>“Can you tell me what he said?”</a:t>
            </a:r>
          </a:p>
          <a:p>
            <a:pPr marL="692150" lvl="1" indent="-290512">
              <a:lnSpc>
                <a:spcPct val="90000"/>
              </a:lnSpc>
              <a:spcBef>
                <a:spcPts val="700"/>
              </a:spcBef>
              <a:buSzPct val="50000"/>
              <a:buBlip>
                <a:blip r:embed="rId4"/>
              </a:buBlip>
              <a:defRPr sz="2000">
                <a:solidFill>
                  <a:srgbClr val="003399"/>
                </a:solidFill>
              </a:defRPr>
            </a:pPr>
            <a:endParaRPr sz="1000"/>
          </a:p>
          <a:p>
            <a:pPr>
              <a:lnSpc>
                <a:spcPct val="90000"/>
              </a:lnSpc>
              <a:buChar char="•"/>
              <a:defRPr sz="2200"/>
            </a:pPr>
            <a:r>
              <a:rPr sz="1000"/>
              <a:t>Best way to formulate with options:  </a:t>
            </a:r>
          </a:p>
          <a:p>
            <a:pPr>
              <a:lnSpc>
                <a:spcPct val="90000"/>
              </a:lnSpc>
              <a:buSzTx/>
              <a:buNone/>
              <a:defRPr sz="2200">
                <a:solidFill>
                  <a:srgbClr val="003399"/>
                </a:solidFill>
              </a:defRPr>
            </a:pPr>
            <a:r>
              <a:rPr sz="1000"/>
              <a:t>		“</a:t>
            </a:r>
            <a:r>
              <a:rPr lang="en-US" sz="1000"/>
              <a:t>Did</a:t>
            </a:r>
            <a:r>
              <a:rPr sz="1000"/>
              <a:t> something else</a:t>
            </a:r>
            <a:r>
              <a:rPr lang="en-US" sz="1000"/>
              <a:t> happen</a:t>
            </a:r>
            <a:r>
              <a:rPr sz="1000"/>
              <a:t>?”</a:t>
            </a:r>
          </a:p>
        </p:txBody>
      </p:sp>
      <p:sp>
        <p:nvSpPr>
          <p:cNvPr id="2" name="Footer Placeholder 1">
            <a:extLst>
              <a:ext uri="{FF2B5EF4-FFF2-40B4-BE49-F238E27FC236}">
                <a16:creationId xmlns:a16="http://schemas.microsoft.com/office/drawing/2014/main" id="{F0975AFB-2508-8240-874A-BF6C04EC666F}"/>
              </a:ext>
            </a:extLst>
          </p:cNvPr>
          <p:cNvSpPr>
            <a:spLocks noGrp="1"/>
          </p:cNvSpPr>
          <p:nvPr>
            <p:ph type="ftr" sz="quarter" idx="11"/>
          </p:nvPr>
        </p:nvSpPr>
        <p:spPr>
          <a:xfrm>
            <a:off x="3079749" y="6135808"/>
            <a:ext cx="4577159" cy="365125"/>
          </a:xfrm>
        </p:spPr>
        <p:txBody>
          <a:bodyP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sp>
        <p:nvSpPr>
          <p:cNvPr id="3" name="Date Placeholder 2">
            <a:extLst>
              <a:ext uri="{FF2B5EF4-FFF2-40B4-BE49-F238E27FC236}">
                <a16:creationId xmlns:a16="http://schemas.microsoft.com/office/drawing/2014/main" id="{C4111DEF-8B56-3D4D-ABFF-C1983C65F5DF}"/>
              </a:ext>
            </a:extLst>
          </p:cNvPr>
          <p:cNvSpPr>
            <a:spLocks noGrp="1"/>
          </p:cNvSpPr>
          <p:nvPr>
            <p:ph type="dt" sz="half" idx="10"/>
          </p:nvPr>
        </p:nvSpPr>
        <p:spPr>
          <a:xfrm>
            <a:off x="7771209" y="6130437"/>
            <a:ext cx="859712" cy="370396"/>
          </a:xfrm>
        </p:spPr>
        <p:txBody>
          <a:bodyPr>
            <a:normAutofit/>
          </a:bodyPr>
          <a:lstStyle/>
          <a:p>
            <a:pPr>
              <a:spcAft>
                <a:spcPts val="600"/>
              </a:spcAft>
            </a:pPr>
            <a:fld id="{B1C96831-3F34-D54E-BE58-3FB38D6C5507}" type="datetime1">
              <a:rPr lang="en-US" smtClean="0"/>
              <a:pPr>
                <a:spcAft>
                  <a:spcPts val="600"/>
                </a:spcAft>
              </a:pPr>
              <a:t>9/1/2020</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1" name="Option Posing/Leading vs. “Tell me…” Lamb et al., 2000"/>
          <p:cNvSpPr txBox="1">
            <a:spLocks noGrp="1"/>
          </p:cNvSpPr>
          <p:nvPr>
            <p:ph type="title"/>
          </p:nvPr>
        </p:nvSpPr>
        <p:spPr>
          <a:prstGeom prst="rect">
            <a:avLst/>
          </a:prstGeom>
        </p:spPr>
        <p:txBody>
          <a:bodyPr>
            <a:normAutofit/>
          </a:bodyPr>
          <a:lstStyle/>
          <a:p>
            <a:pPr defTabSz="768095">
              <a:defRPr sz="2688"/>
            </a:pPr>
            <a:br/>
            <a:r>
              <a:rPr sz="2351"/>
              <a:t>Option Posing/Leading vs. “Tell me…”</a:t>
            </a:r>
            <a:br>
              <a:rPr sz="2351"/>
            </a:br>
            <a:r>
              <a:rPr sz="1512" b="0"/>
              <a:t>Lamb et al., 2000</a:t>
            </a:r>
          </a:p>
        </p:txBody>
      </p:sp>
      <p:sp>
        <p:nvSpPr>
          <p:cNvPr id="2" name="Content Placeholder 1">
            <a:extLst>
              <a:ext uri="{FF2B5EF4-FFF2-40B4-BE49-F238E27FC236}">
                <a16:creationId xmlns:a16="http://schemas.microsoft.com/office/drawing/2014/main" id="{08B14849-FDEE-2644-B45A-E5C28A803F2D}"/>
              </a:ext>
            </a:extLst>
          </p:cNvPr>
          <p:cNvSpPr>
            <a:spLocks noGrp="1"/>
          </p:cNvSpPr>
          <p:nvPr>
            <p:ph idx="1"/>
          </p:nvPr>
        </p:nvSpPr>
        <p:spPr/>
        <p:txBody>
          <a:bodyPr/>
          <a:lstStyle/>
          <a:p>
            <a:endParaRPr lang="en-US"/>
          </a:p>
        </p:txBody>
      </p:sp>
      <p:sp>
        <p:nvSpPr>
          <p:cNvPr id="340"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graphicFrame>
        <p:nvGraphicFramePr>
          <p:cNvPr id="342" name="2D Column Chart"/>
          <p:cNvGraphicFramePr/>
          <p:nvPr>
            <p:extLst>
              <p:ext uri="{D42A27DB-BD31-4B8C-83A1-F6EECF244321}">
                <p14:modId xmlns:p14="http://schemas.microsoft.com/office/powerpoint/2010/main" val="3759822059"/>
              </p:ext>
            </p:extLst>
          </p:nvPr>
        </p:nvGraphicFramePr>
        <p:xfrm>
          <a:off x="1015640" y="1492782"/>
          <a:ext cx="7640083" cy="4742158"/>
        </p:xfrm>
        <a:graphic>
          <a:graphicData uri="http://schemas.openxmlformats.org/drawingml/2006/chart">
            <c:chart xmlns:c="http://schemas.openxmlformats.org/drawingml/2006/chart" xmlns:r="http://schemas.openxmlformats.org/officeDocument/2006/relationships" r:id="rId3"/>
          </a:graphicData>
        </a:graphic>
      </p:graphicFrame>
      <p:sp>
        <p:nvSpPr>
          <p:cNvPr id="3" name="Footer Placeholder 2">
            <a:extLst>
              <a:ext uri="{FF2B5EF4-FFF2-40B4-BE49-F238E27FC236}">
                <a16:creationId xmlns:a16="http://schemas.microsoft.com/office/drawing/2014/main" id="{F057EE33-6C89-D643-BCA5-CC5563DA33F4}"/>
              </a:ext>
            </a:extLst>
          </p:cNvPr>
          <p:cNvSpPr>
            <a:spLocks noGrp="1"/>
          </p:cNvSpPr>
          <p:nvPr>
            <p:ph type="ftr" sz="quarter" idx="11"/>
          </p:nvPr>
        </p:nvSpPr>
        <p:spPr>
          <a:xfrm>
            <a:off x="1942415" y="6282770"/>
            <a:ext cx="5716488" cy="365125"/>
          </a:xfrm>
        </p:spPr>
        <p:txBody>
          <a:bodyPr/>
          <a:lstStyle/>
          <a:p>
            <a:r>
              <a:rPr lang="en-US" dirty="0"/>
              <a:t>© 2020 Mike Bleak Title IX Investigation</a:t>
            </a:r>
          </a:p>
          <a:p>
            <a:r>
              <a:rPr lang="en-US" dirty="0"/>
              <a:t>
</a:t>
            </a:r>
          </a:p>
        </p:txBody>
      </p:sp>
      <p:sp>
        <p:nvSpPr>
          <p:cNvPr id="4" name="Date Placeholder 3">
            <a:extLst>
              <a:ext uri="{FF2B5EF4-FFF2-40B4-BE49-F238E27FC236}">
                <a16:creationId xmlns:a16="http://schemas.microsoft.com/office/drawing/2014/main" id="{AB5986B7-0CCE-574B-8B87-7A3AF8C9BEAD}"/>
              </a:ext>
            </a:extLst>
          </p:cNvPr>
          <p:cNvSpPr>
            <a:spLocks noGrp="1"/>
          </p:cNvSpPr>
          <p:nvPr>
            <p:ph type="dt" sz="half" idx="10"/>
          </p:nvPr>
        </p:nvSpPr>
        <p:spPr>
          <a:xfrm>
            <a:off x="7772400" y="6216734"/>
            <a:ext cx="766380" cy="370171"/>
          </a:xfrm>
        </p:spPr>
        <p:txBody>
          <a:bodyPr/>
          <a:lstStyle/>
          <a:p>
            <a:fld id="{337AB401-EA5F-8E40-9388-3657B85324DA}" type="datetime1">
              <a:rPr lang="en-US" smtClean="0"/>
              <a:t>9/1/2020</a:t>
            </a:fld>
            <a:endParaRPr lang="en-US" dirty="0"/>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fill="hold"/>
                                        <p:tgtEl>
                                          <p:spTgt spid="342">
                                            <p:graphicEl>
                                              <a:chart seriesIdx="-3" categoryIdx="-3" bldStep="gridLegend"/>
                                            </p:graphicEl>
                                          </p:spTgt>
                                        </p:tgtEl>
                                        <p:attrNameLst>
                                          <p:attrName>style.visibility</p:attrName>
                                        </p:attrNameLst>
                                      </p:cBhvr>
                                      <p:to>
                                        <p:strVal val="visible"/>
                                      </p:to>
                                    </p:set>
                                    <p:animEffect transition="in" filter="wipe(down)">
                                      <p:cBhvr>
                                        <p:cTn id="7" dur="500"/>
                                        <p:tgtEl>
                                          <p:spTgt spid="342">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1" nodeType="clickEffect">
                                  <p:stCondLst>
                                    <p:cond delay="0"/>
                                  </p:stCondLst>
                                  <p:childTnLst>
                                    <p:set>
                                      <p:cBhvr>
                                        <p:cTn id="11" fill="hold"/>
                                        <p:tgtEl>
                                          <p:spTgt spid="342">
                                            <p:graphicEl>
                                              <a:chart seriesIdx="0" categoryIdx="0" bldStep="ptInCategory"/>
                                            </p:graphicEl>
                                          </p:spTgt>
                                        </p:tgtEl>
                                        <p:attrNameLst>
                                          <p:attrName>style.visibility</p:attrName>
                                        </p:attrNameLst>
                                      </p:cBhvr>
                                      <p:to>
                                        <p:strVal val="visible"/>
                                      </p:to>
                                    </p:set>
                                    <p:animEffect transition="in" filter="wipe(down)">
                                      <p:cBhvr>
                                        <p:cTn id="12" dur="500"/>
                                        <p:tgtEl>
                                          <p:spTgt spid="342">
                                            <p:graphicEl>
                                              <a:chart seriesIdx="0" categoryIdx="0" bldStep="ptIn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1" nodeType="clickEffect">
                                  <p:stCondLst>
                                    <p:cond delay="0"/>
                                  </p:stCondLst>
                                  <p:childTnLst>
                                    <p:set>
                                      <p:cBhvr>
                                        <p:cTn id="16" fill="hold"/>
                                        <p:tgtEl>
                                          <p:spTgt spid="342">
                                            <p:graphicEl>
                                              <a:chart seriesIdx="1" categoryIdx="0" bldStep="ptInCategory"/>
                                            </p:graphicEl>
                                          </p:spTgt>
                                        </p:tgtEl>
                                        <p:attrNameLst>
                                          <p:attrName>style.visibility</p:attrName>
                                        </p:attrNameLst>
                                      </p:cBhvr>
                                      <p:to>
                                        <p:strVal val="visible"/>
                                      </p:to>
                                    </p:set>
                                    <p:animEffect transition="in" filter="wipe(down)">
                                      <p:cBhvr>
                                        <p:cTn id="17" dur="500"/>
                                        <p:tgtEl>
                                          <p:spTgt spid="342">
                                            <p:graphicEl>
                                              <a:chart seriesIdx="1" categoryIdx="0" bldStep="ptIn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1" nodeType="clickEffect">
                                  <p:stCondLst>
                                    <p:cond delay="0"/>
                                  </p:stCondLst>
                                  <p:childTnLst>
                                    <p:set>
                                      <p:cBhvr>
                                        <p:cTn id="21" fill="hold"/>
                                        <p:tgtEl>
                                          <p:spTgt spid="342">
                                            <p:graphicEl>
                                              <a:chart seriesIdx="0" categoryIdx="1" bldStep="ptInCategory"/>
                                            </p:graphicEl>
                                          </p:spTgt>
                                        </p:tgtEl>
                                        <p:attrNameLst>
                                          <p:attrName>style.visibility</p:attrName>
                                        </p:attrNameLst>
                                      </p:cBhvr>
                                      <p:to>
                                        <p:strVal val="visible"/>
                                      </p:to>
                                    </p:set>
                                    <p:animEffect transition="in" filter="wipe(down)">
                                      <p:cBhvr>
                                        <p:cTn id="22" dur="500"/>
                                        <p:tgtEl>
                                          <p:spTgt spid="342">
                                            <p:graphicEl>
                                              <a:chart seriesIdx="0" categoryIdx="1" bldStep="ptIn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1" nodeType="clickEffect">
                                  <p:stCondLst>
                                    <p:cond delay="0"/>
                                  </p:stCondLst>
                                  <p:childTnLst>
                                    <p:set>
                                      <p:cBhvr>
                                        <p:cTn id="26" fill="hold"/>
                                        <p:tgtEl>
                                          <p:spTgt spid="342">
                                            <p:graphicEl>
                                              <a:chart seriesIdx="1" categoryIdx="1" bldStep="ptInCategory"/>
                                            </p:graphicEl>
                                          </p:spTgt>
                                        </p:tgtEl>
                                        <p:attrNameLst>
                                          <p:attrName>style.visibility</p:attrName>
                                        </p:attrNameLst>
                                      </p:cBhvr>
                                      <p:to>
                                        <p:strVal val="visible"/>
                                      </p:to>
                                    </p:set>
                                    <p:animEffect transition="in" filter="wipe(down)">
                                      <p:cBhvr>
                                        <p:cTn id="27" dur="500"/>
                                        <p:tgtEl>
                                          <p:spTgt spid="342">
                                            <p:graphicEl>
                                              <a:chart seriesIdx="1" categoryIdx="1"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42" grpId="1">
        <p:bldSub>
          <a:bldChart bld="categoryEl"/>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E491B121-12B5-4977-A064-636AB0B9B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Suggestive"/>
          <p:cNvSpPr txBox="1">
            <a:spLocks noGrp="1"/>
          </p:cNvSpPr>
          <p:nvPr>
            <p:ph type="title"/>
          </p:nvPr>
        </p:nvSpPr>
        <p:spPr>
          <a:xfrm>
            <a:off x="486918" y="645106"/>
            <a:ext cx="5184648" cy="1259894"/>
          </a:xfrm>
          <a:prstGeom prst="rect">
            <a:avLst/>
          </a:prstGeom>
        </p:spPr>
        <p:txBody>
          <a:bodyPr>
            <a:normAutofit/>
          </a:bodyPr>
          <a:lstStyle/>
          <a:p>
            <a:r>
              <a:t>Suggestive</a:t>
            </a:r>
          </a:p>
        </p:txBody>
      </p:sp>
      <p:sp>
        <p:nvSpPr>
          <p:cNvPr id="77" name="Rectangle 76">
            <a:extLst>
              <a:ext uri="{FF2B5EF4-FFF2-40B4-BE49-F238E27FC236}">
                <a16:creationId xmlns:a16="http://schemas.microsoft.com/office/drawing/2014/main" id="{2ED05F70-AB3E-4472-B26B-EFE6A5A59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49" name="Interviewer implies that a specific response is…"/>
          <p:cNvSpPr txBox="1">
            <a:spLocks noGrp="1"/>
          </p:cNvSpPr>
          <p:nvPr>
            <p:ph idx="1"/>
          </p:nvPr>
        </p:nvSpPr>
        <p:spPr>
          <a:xfrm>
            <a:off x="486918" y="1371600"/>
            <a:ext cx="5253491" cy="4521253"/>
          </a:xfrm>
          <a:prstGeom prst="rect">
            <a:avLst/>
          </a:prstGeom>
        </p:spPr>
        <p:txBody>
          <a:bodyPr>
            <a:normAutofit/>
          </a:bodyPr>
          <a:lstStyle/>
          <a:p>
            <a:pPr>
              <a:buSzTx/>
              <a:buNone/>
            </a:pPr>
            <a:r>
              <a:rPr lang="en-US" dirty="0"/>
              <a:t>Interviewer implies that a specific response is</a:t>
            </a:r>
          </a:p>
          <a:p>
            <a:pPr>
              <a:buSzTx/>
              <a:buNone/>
            </a:pPr>
            <a:r>
              <a:rPr lang="en-US" dirty="0"/>
              <a:t>expected or implies details not mentioned by</a:t>
            </a:r>
          </a:p>
          <a:p>
            <a:pPr>
              <a:buSzTx/>
              <a:buNone/>
            </a:pPr>
            <a:r>
              <a:rPr lang="en-US" dirty="0"/>
              <a:t>the person</a:t>
            </a:r>
          </a:p>
          <a:p>
            <a:pPr>
              <a:buSzTx/>
              <a:buNone/>
            </a:pPr>
            <a:endParaRPr lang="en-US" dirty="0"/>
          </a:p>
          <a:p>
            <a:pPr marL="692150" lvl="1" indent="-290512">
              <a:spcBef>
                <a:spcPts val="0"/>
              </a:spcBef>
              <a:buChar char="▪"/>
              <a:defRPr sz="2000">
                <a:solidFill>
                  <a:srgbClr val="003399"/>
                </a:solidFill>
              </a:defRPr>
            </a:pPr>
            <a:r>
              <a:rPr lang="en-US" sz="1800" dirty="0"/>
              <a:t>“He had intercourse with you, didn’t he?”</a:t>
            </a:r>
          </a:p>
          <a:p>
            <a:pPr marL="692150" lvl="1" indent="-290512">
              <a:spcBef>
                <a:spcPts val="0"/>
              </a:spcBef>
              <a:buChar char="▪"/>
              <a:defRPr sz="2000">
                <a:solidFill>
                  <a:srgbClr val="003399"/>
                </a:solidFill>
              </a:defRPr>
            </a:pPr>
            <a:r>
              <a:rPr lang="en-US" sz="1800" dirty="0"/>
              <a:t>“Where else did he touch you?”</a:t>
            </a:r>
          </a:p>
          <a:p>
            <a:pPr marL="692150" lvl="1" indent="-290512">
              <a:spcBef>
                <a:spcPts val="0"/>
              </a:spcBef>
              <a:buChar char="▪"/>
              <a:defRPr sz="2000">
                <a:solidFill>
                  <a:srgbClr val="003399"/>
                </a:solidFill>
              </a:defRPr>
            </a:pPr>
            <a:r>
              <a:rPr lang="en-US" sz="1800" dirty="0"/>
              <a:t>“What did he say?”</a:t>
            </a:r>
          </a:p>
          <a:p>
            <a:pPr marL="692150" lvl="1" indent="-290512">
              <a:spcBef>
                <a:spcPts val="0"/>
              </a:spcBef>
              <a:buChar char="▪"/>
              <a:defRPr sz="2000">
                <a:solidFill>
                  <a:srgbClr val="003399"/>
                </a:solidFill>
              </a:defRPr>
            </a:pPr>
            <a:r>
              <a:rPr lang="en-US" sz="1800" dirty="0"/>
              <a:t>“How many other times did he do this to you?”</a:t>
            </a:r>
          </a:p>
          <a:p>
            <a:pPr marL="692150" lvl="1" indent="-290512">
              <a:spcBef>
                <a:spcPts val="0"/>
              </a:spcBef>
              <a:buChar char="▪"/>
              <a:defRPr sz="2000">
                <a:solidFill>
                  <a:srgbClr val="003399"/>
                </a:solidFill>
              </a:defRPr>
            </a:pPr>
            <a:r>
              <a:rPr lang="en-US" sz="1800" dirty="0"/>
              <a:t>“Who else has touched you?”</a:t>
            </a:r>
          </a:p>
          <a:p>
            <a:pPr marL="290512" lvl="1" indent="111125">
              <a:spcBef>
                <a:spcPts val="0"/>
              </a:spcBef>
              <a:buSzTx/>
              <a:buNone/>
              <a:defRPr sz="800">
                <a:solidFill>
                  <a:srgbClr val="003399"/>
                </a:solidFill>
              </a:defRPr>
            </a:pPr>
            <a:endParaRPr lang="en-US" sz="1800" dirty="0"/>
          </a:p>
          <a:p>
            <a:pPr>
              <a:spcBef>
                <a:spcPts val="500"/>
              </a:spcBef>
              <a:buChar char="•"/>
              <a:defRPr sz="2200"/>
            </a:pPr>
            <a:r>
              <a:rPr lang="en-US" b="1" u="sng" dirty="0"/>
              <a:t>Avoid suggestive questions </a:t>
            </a:r>
          </a:p>
        </p:txBody>
      </p:sp>
      <p:pic>
        <p:nvPicPr>
          <p:cNvPr id="4098" name="Picture 2" descr="no no no there is no limits here did you hear me ..."/>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949159" y="3180195"/>
            <a:ext cx="2986091" cy="2986091"/>
          </a:xfrm>
          <a:prstGeom prst="rect">
            <a:avLst/>
          </a:prstGeom>
          <a:noFill/>
          <a:extLst>
            <a:ext uri="{909E8E84-426E-40DD-AFC4-6F175D3DCCD1}">
              <a14:hiddenFill xmlns:a14="http://schemas.microsoft.com/office/drawing/2010/main">
                <a:solidFill>
                  <a:srgbClr val="FFFFFF"/>
                </a:solidFill>
              </a14:hiddenFill>
            </a:ext>
          </a:extLst>
        </p:spPr>
      </p:pic>
      <p:sp>
        <p:nvSpPr>
          <p:cNvPr id="79" name="Freeform 11">
            <a:extLst>
              <a:ext uri="{FF2B5EF4-FFF2-40B4-BE49-F238E27FC236}">
                <a16:creationId xmlns:a16="http://schemas.microsoft.com/office/drawing/2014/main" id="{21F6BE39-9E37-45F0-B10C-92305CFB7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61223"/>
            <a:ext cx="77852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641A1838-EDCD-3142-B1C0-61B519C074AA}"/>
              </a:ext>
            </a:extLst>
          </p:cNvPr>
          <p:cNvSpPr>
            <a:spLocks noGrp="1"/>
          </p:cNvSpPr>
          <p:nvPr>
            <p:ph type="ftr" sz="quarter" idx="11"/>
          </p:nvPr>
        </p:nvSpPr>
        <p:spPr/>
        <p:txBody>
          <a:bodyPr/>
          <a:lstStyle/>
          <a:p>
            <a:r>
              <a:rPr lang="en-US"/>
              <a:t>© 2020 Mike Bleak Title IX Investigation</a:t>
            </a:r>
          </a:p>
          <a:p>
            <a:r>
              <a:rPr lang="en-US"/>
              <a:t>
</a:t>
            </a:r>
            <a:endParaRPr lang="en-US" dirty="0"/>
          </a:p>
        </p:txBody>
      </p:sp>
      <p:sp>
        <p:nvSpPr>
          <p:cNvPr id="3" name="Date Placeholder 2">
            <a:extLst>
              <a:ext uri="{FF2B5EF4-FFF2-40B4-BE49-F238E27FC236}">
                <a16:creationId xmlns:a16="http://schemas.microsoft.com/office/drawing/2014/main" id="{E9533979-5B79-BA49-9BD7-F1B91C871F57}"/>
              </a:ext>
            </a:extLst>
          </p:cNvPr>
          <p:cNvSpPr>
            <a:spLocks noGrp="1"/>
          </p:cNvSpPr>
          <p:nvPr>
            <p:ph type="dt" sz="half" idx="10"/>
          </p:nvPr>
        </p:nvSpPr>
        <p:spPr/>
        <p:txBody>
          <a:bodyPr/>
          <a:lstStyle/>
          <a:p>
            <a:fld id="{1D87EAEA-73A4-2B4B-9973-6CD3AA902E4F}" type="datetime1">
              <a:rPr lang="en-US" smtClean="0"/>
              <a:t>9/1/2020</a:t>
            </a:fld>
            <a:endParaRPr lang="en-US" dirty="0"/>
          </a:p>
        </p:txBody>
      </p:sp>
      <p:sp>
        <p:nvSpPr>
          <p:cNvPr id="4" name="Slide Number Placeholder 3">
            <a:extLst>
              <a:ext uri="{FF2B5EF4-FFF2-40B4-BE49-F238E27FC236}">
                <a16:creationId xmlns:a16="http://schemas.microsoft.com/office/drawing/2014/main" id="{F3A7A685-F1F0-1447-A3BA-0EB822B7082D}"/>
              </a:ext>
            </a:extLst>
          </p:cNvPr>
          <p:cNvSpPr>
            <a:spLocks noGrp="1"/>
          </p:cNvSpPr>
          <p:nvPr>
            <p:ph type="sldNum" sz="quarter" idx="12"/>
          </p:nvPr>
        </p:nvSpPr>
        <p:spPr>
          <a:xfrm>
            <a:off x="96774" y="6135809"/>
            <a:ext cx="584978" cy="365125"/>
          </a:xfrm>
        </p:spPr>
        <p:txBody>
          <a:bodyPr/>
          <a:lstStyle/>
          <a:p>
            <a:fld id="{86CB4B4D-7CA3-9044-876B-883B54F8677D}" type="slidenum">
              <a:rPr lang="en-US" smtClean="0"/>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Question Type Exercise"/>
          <p:cNvSpPr txBox="1">
            <a:spLocks noGrp="1"/>
          </p:cNvSpPr>
          <p:nvPr>
            <p:ph type="title"/>
          </p:nvPr>
        </p:nvSpPr>
        <p:spPr>
          <a:xfrm>
            <a:off x="944919" y="3101093"/>
            <a:ext cx="1840539" cy="3029344"/>
          </a:xfrm>
          <a:prstGeom prst="rect">
            <a:avLst/>
          </a:prstGeom>
        </p:spPr>
        <p:txBody>
          <a:bodyPr>
            <a:normAutofit/>
          </a:bodyPr>
          <a:lstStyle/>
          <a:p>
            <a:r>
              <a:rPr lang="en-US" sz="2800">
                <a:solidFill>
                  <a:schemeClr val="bg1"/>
                </a:solidFill>
              </a:rPr>
              <a:t>Question Type Exercise</a:t>
            </a:r>
          </a:p>
        </p:txBody>
      </p:sp>
      <p:sp>
        <p:nvSpPr>
          <p:cNvPr id="107"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354" name="Slide Number"/>
          <p:cNvSpPr txBox="1">
            <a:spLocks noGrp="1"/>
          </p:cNvSpPr>
          <p:nvPr>
            <p:ph type="sldNum" sz="quarter" idx="12"/>
          </p:nvPr>
        </p:nvSpPr>
        <p:spPr>
          <a:xfrm>
            <a:off x="28888" y="3259287"/>
            <a:ext cx="584825"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a:bodyPr>
          <a:lstStyle/>
          <a:p>
            <a:pPr>
              <a:lnSpc>
                <a:spcPct val="90000"/>
              </a:lnSpc>
              <a:spcAft>
                <a:spcPts val="600"/>
              </a:spcAft>
            </a:pPr>
            <a:fld id="{86CB4B4D-7CA3-9044-876B-883B54F8677D}" type="slidenum">
              <a:rPr sz="1900" smtClean="0">
                <a:solidFill>
                  <a:srgbClr val="FFFFFF"/>
                </a:solidFill>
              </a:rPr>
              <a:pPr>
                <a:lnSpc>
                  <a:spcPct val="90000"/>
                </a:lnSpc>
                <a:spcAft>
                  <a:spcPts val="600"/>
                </a:spcAft>
              </a:pPr>
              <a:t>29</a:t>
            </a:fld>
            <a:r>
              <a:rPr lang="en-US" sz="1900" dirty="0">
                <a:solidFill>
                  <a:srgbClr val="FFFFFF"/>
                </a:solidFill>
              </a:rPr>
              <a:t>9</a:t>
            </a:r>
            <a:endParaRPr sz="1900" dirty="0">
              <a:solidFill>
                <a:srgbClr val="FFFFFF"/>
              </a:solidFill>
            </a:endParaRPr>
          </a:p>
        </p:txBody>
      </p:sp>
      <p:sp useBgFill="1">
        <p:nvSpPr>
          <p:cNvPr id="109" name="Rectangle 108">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Child has disclosed “Sam touched my private…"/>
          <p:cNvSpPr txBox="1">
            <a:spLocks noGrp="1"/>
          </p:cNvSpPr>
          <p:nvPr>
            <p:ph idx="1"/>
          </p:nvPr>
        </p:nvSpPr>
        <p:spPr>
          <a:xfrm>
            <a:off x="3529933" y="589722"/>
            <a:ext cx="5098525" cy="5321500"/>
          </a:xfrm>
          <a:prstGeom prst="rect">
            <a:avLst/>
          </a:prstGeom>
        </p:spPr>
        <p:txBody>
          <a:bodyPr anchor="ctr">
            <a:normAutofit/>
          </a:bodyPr>
          <a:lstStyle/>
          <a:p>
            <a:pPr>
              <a:lnSpc>
                <a:spcPct val="90000"/>
              </a:lnSpc>
              <a:buSzTx/>
              <a:buNone/>
            </a:pPr>
            <a:r>
              <a:rPr lang="en-US" sz="1700"/>
              <a:t>Person has disclosed “Professor Sam touched my breasts in his office”.  The interviewer says:</a:t>
            </a:r>
          </a:p>
          <a:p>
            <a:pPr>
              <a:lnSpc>
                <a:spcPct val="90000"/>
              </a:lnSpc>
              <a:spcBef>
                <a:spcPts val="500"/>
              </a:spcBef>
              <a:buChar char="▪"/>
              <a:defRPr sz="2200">
                <a:solidFill>
                  <a:srgbClr val="003399"/>
                </a:solidFill>
              </a:defRPr>
            </a:pPr>
            <a:r>
              <a:rPr lang="en-US" sz="1700"/>
              <a:t>“Tell me everything about that.”</a:t>
            </a:r>
          </a:p>
          <a:p>
            <a:pPr>
              <a:lnSpc>
                <a:spcPct val="90000"/>
              </a:lnSpc>
              <a:spcBef>
                <a:spcPts val="500"/>
              </a:spcBef>
              <a:buChar char="▪"/>
              <a:defRPr sz="2200">
                <a:solidFill>
                  <a:srgbClr val="003399"/>
                </a:solidFill>
              </a:defRPr>
            </a:pPr>
            <a:r>
              <a:rPr lang="en-US" sz="1700"/>
              <a:t>“Tell me everything that happened from the time you went into the office until time you left.”</a:t>
            </a:r>
          </a:p>
          <a:p>
            <a:pPr>
              <a:lnSpc>
                <a:spcPct val="90000"/>
              </a:lnSpc>
              <a:spcBef>
                <a:spcPts val="500"/>
              </a:spcBef>
              <a:buChar char="▪"/>
              <a:defRPr sz="2200">
                <a:solidFill>
                  <a:srgbClr val="003399"/>
                </a:solidFill>
              </a:defRPr>
            </a:pPr>
            <a:r>
              <a:rPr lang="en-US" sz="1700"/>
              <a:t>“And then what was the very next thing that happened?”</a:t>
            </a:r>
          </a:p>
          <a:p>
            <a:pPr>
              <a:lnSpc>
                <a:spcPct val="90000"/>
              </a:lnSpc>
              <a:spcBef>
                <a:spcPts val="500"/>
              </a:spcBef>
              <a:buChar char="▪"/>
              <a:defRPr sz="2200">
                <a:solidFill>
                  <a:srgbClr val="003399"/>
                </a:solidFill>
              </a:defRPr>
            </a:pPr>
            <a:r>
              <a:rPr lang="en-US" sz="1700"/>
              <a:t>“You said you were in the office, tell me everything about that.”</a:t>
            </a:r>
          </a:p>
          <a:p>
            <a:pPr>
              <a:lnSpc>
                <a:spcPct val="90000"/>
              </a:lnSpc>
              <a:spcBef>
                <a:spcPts val="500"/>
              </a:spcBef>
              <a:buChar char="▪"/>
              <a:defRPr sz="2200">
                <a:solidFill>
                  <a:srgbClr val="003399"/>
                </a:solidFill>
              </a:defRPr>
            </a:pPr>
            <a:r>
              <a:rPr lang="en-US" sz="1700"/>
              <a:t>“Sam touched your breasts in the office.”</a:t>
            </a:r>
          </a:p>
          <a:p>
            <a:pPr>
              <a:lnSpc>
                <a:spcPct val="90000"/>
              </a:lnSpc>
              <a:spcBef>
                <a:spcPts val="500"/>
              </a:spcBef>
              <a:buChar char="▪"/>
              <a:defRPr sz="2200">
                <a:solidFill>
                  <a:srgbClr val="003399"/>
                </a:solidFill>
              </a:defRPr>
            </a:pPr>
            <a:r>
              <a:rPr lang="en-US" sz="1700"/>
              <a:t>“What office were you in?”</a:t>
            </a:r>
          </a:p>
          <a:p>
            <a:pPr>
              <a:lnSpc>
                <a:spcPct val="90000"/>
              </a:lnSpc>
              <a:spcBef>
                <a:spcPts val="500"/>
              </a:spcBef>
              <a:buChar char="▪"/>
              <a:defRPr sz="2200">
                <a:solidFill>
                  <a:srgbClr val="003399"/>
                </a:solidFill>
              </a:defRPr>
            </a:pPr>
            <a:r>
              <a:rPr lang="en-US" sz="1700"/>
              <a:t>“Do you remember if it was daytime or nighttime?”</a:t>
            </a:r>
          </a:p>
          <a:p>
            <a:pPr>
              <a:lnSpc>
                <a:spcPct val="90000"/>
              </a:lnSpc>
              <a:spcBef>
                <a:spcPts val="500"/>
              </a:spcBef>
              <a:buChar char="▪"/>
              <a:defRPr sz="2200">
                <a:solidFill>
                  <a:srgbClr val="003399"/>
                </a:solidFill>
              </a:defRPr>
            </a:pPr>
            <a:r>
              <a:rPr lang="en-US" sz="1700"/>
              <a:t>“He made you scared didn’t he?”</a:t>
            </a:r>
          </a:p>
        </p:txBody>
      </p:sp>
      <p:sp>
        <p:nvSpPr>
          <p:cNvPr id="2" name="Footer Placeholder 1">
            <a:extLst>
              <a:ext uri="{FF2B5EF4-FFF2-40B4-BE49-F238E27FC236}">
                <a16:creationId xmlns:a16="http://schemas.microsoft.com/office/drawing/2014/main" id="{F3110739-9677-DB4E-B1EC-9BC7AAB8128E}"/>
              </a:ext>
            </a:extLst>
          </p:cNvPr>
          <p:cNvSpPr>
            <a:spLocks noGrp="1"/>
          </p:cNvSpPr>
          <p:nvPr>
            <p:ph type="ftr" sz="quarter" idx="11"/>
          </p:nvPr>
        </p:nvSpPr>
        <p:spPr>
          <a:xfrm>
            <a:off x="3529934" y="6135808"/>
            <a:ext cx="4126973" cy="365125"/>
          </a:xfrm>
          <a:prstGeom prst="rect">
            <a:avLst/>
          </a:prstGeom>
        </p:spPr>
        <p:txBody>
          <a:bodyPr anchor="ct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sp>
        <p:nvSpPr>
          <p:cNvPr id="3" name="Date Placeholder 2">
            <a:extLst>
              <a:ext uri="{FF2B5EF4-FFF2-40B4-BE49-F238E27FC236}">
                <a16:creationId xmlns:a16="http://schemas.microsoft.com/office/drawing/2014/main" id="{0DB600C5-F87A-7541-A961-6FA3D72ACF19}"/>
              </a:ext>
            </a:extLst>
          </p:cNvPr>
          <p:cNvSpPr>
            <a:spLocks noGrp="1"/>
          </p:cNvSpPr>
          <p:nvPr>
            <p:ph type="dt" sz="half" idx="10"/>
          </p:nvPr>
        </p:nvSpPr>
        <p:spPr>
          <a:xfrm>
            <a:off x="7771209" y="6130437"/>
            <a:ext cx="859712" cy="370396"/>
          </a:xfrm>
          <a:prstGeom prst="rect">
            <a:avLst/>
          </a:prstGeom>
        </p:spPr>
        <p:txBody>
          <a:bodyPr anchor="ctr">
            <a:normAutofit/>
          </a:bodyPr>
          <a:lstStyle/>
          <a:p>
            <a:pPr>
              <a:spcAft>
                <a:spcPts val="600"/>
              </a:spcAft>
            </a:pPr>
            <a:fld id="{E0EF717D-A8B2-C14E-A142-B00C0DA62F67}" type="datetime1">
              <a:rPr lang="en-US" smtClean="0"/>
              <a:pPr>
                <a:spcAft>
                  <a:spcPts val="600"/>
                </a:spcAft>
              </a:pPr>
              <a:t>9/1/2020</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B3E196-9D80-E848-B1E1-E88C56E6D7A6}"/>
              </a:ext>
            </a:extLst>
          </p:cNvPr>
          <p:cNvSpPr>
            <a:spLocks noGrp="1"/>
          </p:cNvSpPr>
          <p:nvPr>
            <p:ph idx="1"/>
          </p:nvPr>
        </p:nvSpPr>
        <p:spPr>
          <a:xfrm>
            <a:off x="1942415" y="1384300"/>
            <a:ext cx="6591985" cy="4660900"/>
          </a:xfrm>
        </p:spPr>
        <p:txBody>
          <a:bodyPr>
            <a:noAutofit/>
          </a:bodyPr>
          <a:lstStyle/>
          <a:p>
            <a:pPr marL="0" indent="0" algn="ctr">
              <a:buNone/>
            </a:pPr>
            <a:r>
              <a:rPr lang="en-US" sz="2800" dirty="0">
                <a:latin typeface="+mj-lt"/>
              </a:rPr>
              <a:t>The goals of a forensic interview are to minimize any potential trauma to the victim, maximize information obtained from the involved parties, reduce contamination of the persons memory of the alleged event(s), and maintain the integrity of the investigative process</a:t>
            </a:r>
          </a:p>
        </p:txBody>
      </p:sp>
      <p:sp>
        <p:nvSpPr>
          <p:cNvPr id="4" name="Date Placeholder 3">
            <a:extLst>
              <a:ext uri="{FF2B5EF4-FFF2-40B4-BE49-F238E27FC236}">
                <a16:creationId xmlns:a16="http://schemas.microsoft.com/office/drawing/2014/main" id="{B8984318-D7C1-324E-9298-B5714FDE4AEB}"/>
              </a:ext>
            </a:extLst>
          </p:cNvPr>
          <p:cNvSpPr>
            <a:spLocks noGrp="1"/>
          </p:cNvSpPr>
          <p:nvPr>
            <p:ph type="dt" sz="half" idx="10"/>
          </p:nvPr>
        </p:nvSpPr>
        <p:spPr/>
        <p:txBody>
          <a:bodyPr/>
          <a:lstStyle/>
          <a:p>
            <a:fld id="{46BCD21C-0B73-0740-9858-7B88FE8BCBB2}" type="datetime1">
              <a:rPr lang="en-US" smtClean="0"/>
              <a:t>9/1/2020</a:t>
            </a:fld>
            <a:endParaRPr lang="en-US" dirty="0"/>
          </a:p>
        </p:txBody>
      </p:sp>
      <p:sp>
        <p:nvSpPr>
          <p:cNvPr id="5" name="Footer Placeholder 4">
            <a:extLst>
              <a:ext uri="{FF2B5EF4-FFF2-40B4-BE49-F238E27FC236}">
                <a16:creationId xmlns:a16="http://schemas.microsoft.com/office/drawing/2014/main" id="{87E5293C-A7A1-5C4B-AA7C-E4887D17F5C7}"/>
              </a:ext>
            </a:extLst>
          </p:cNvPr>
          <p:cNvSpPr>
            <a:spLocks noGrp="1"/>
          </p:cNvSpPr>
          <p:nvPr>
            <p:ph type="ftr" sz="quarter" idx="11"/>
          </p:nvPr>
        </p:nvSpPr>
        <p:spPr/>
        <p:txBody>
          <a:bodyPr/>
          <a:lstStyle/>
          <a:p>
            <a:r>
              <a:rPr lang="en-US"/>
              <a:t>© 2020 Mike Bleak Title IX Investigation</a:t>
            </a:r>
          </a:p>
          <a:p>
            <a:r>
              <a:rPr lang="en-US"/>
              <a:t>
</a:t>
            </a:r>
            <a:endParaRPr lang="en-US" dirty="0"/>
          </a:p>
        </p:txBody>
      </p:sp>
      <p:sp>
        <p:nvSpPr>
          <p:cNvPr id="6" name="Slide Number Placeholder 5">
            <a:extLst>
              <a:ext uri="{FF2B5EF4-FFF2-40B4-BE49-F238E27FC236}">
                <a16:creationId xmlns:a16="http://schemas.microsoft.com/office/drawing/2014/main" id="{9573C747-D6A6-0A4E-96B9-4DD4099635D2}"/>
              </a:ext>
            </a:extLst>
          </p:cNvPr>
          <p:cNvSpPr>
            <a:spLocks noGrp="1"/>
          </p:cNvSpPr>
          <p:nvPr>
            <p:ph type="sldNum" sz="quarter" idx="12"/>
          </p:nvPr>
        </p:nvSpPr>
        <p:spPr/>
        <p:txBody>
          <a:bodyPr/>
          <a:lstStyle/>
          <a:p>
            <a:fld id="{86CB4B4D-7CA3-9044-876B-883B54F8677D}" type="slidenum">
              <a:rPr lang="en-US" smtClean="0"/>
              <a:t>3</a:t>
            </a:fld>
            <a:endParaRPr lang="en-US"/>
          </a:p>
        </p:txBody>
      </p:sp>
    </p:spTree>
    <p:extLst>
      <p:ext uri="{BB962C8B-B14F-4D97-AF65-F5344CB8AC3E}">
        <p14:creationId xmlns:p14="http://schemas.microsoft.com/office/powerpoint/2010/main" val="2810926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12" name="Rectangle 111">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Question Type Exercise (continued)"/>
          <p:cNvSpPr txBox="1">
            <a:spLocks noGrp="1"/>
          </p:cNvSpPr>
          <p:nvPr>
            <p:ph type="title"/>
          </p:nvPr>
        </p:nvSpPr>
        <p:spPr>
          <a:xfrm>
            <a:off x="944919" y="3101093"/>
            <a:ext cx="1840539" cy="3029344"/>
          </a:xfrm>
          <a:prstGeom prst="rect">
            <a:avLst/>
          </a:prstGeom>
        </p:spPr>
        <p:txBody>
          <a:bodyPr>
            <a:normAutofit/>
          </a:bodyPr>
          <a:lstStyle/>
          <a:p>
            <a:r>
              <a:rPr lang="en-US" sz="2200">
                <a:solidFill>
                  <a:schemeClr val="bg1"/>
                </a:solidFill>
              </a:rPr>
              <a:t>Question Type Exercise </a:t>
            </a:r>
            <a:r>
              <a:rPr lang="en-US" sz="2200" b="0">
                <a:solidFill>
                  <a:schemeClr val="bg1"/>
                </a:solidFill>
              </a:rPr>
              <a:t>(continued)</a:t>
            </a:r>
          </a:p>
        </p:txBody>
      </p:sp>
      <p:sp>
        <p:nvSpPr>
          <p:cNvPr id="114"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361" name="Slide Number"/>
          <p:cNvSpPr txBox="1">
            <a:spLocks noGrp="1"/>
          </p:cNvSpPr>
          <p:nvPr>
            <p:ph type="sldNum" sz="quarter" idx="12"/>
          </p:nvPr>
        </p:nvSpPr>
        <p:spPr>
          <a:xfrm>
            <a:off x="28888" y="3259287"/>
            <a:ext cx="584825"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solidFill>
                  <a:srgbClr val="FFFFFF"/>
                </a:solidFill>
              </a:rPr>
              <a:t>30</a:t>
            </a:r>
            <a:endParaRPr sz="1900" dirty="0">
              <a:solidFill>
                <a:srgbClr val="FFFFFF"/>
              </a:solidFill>
            </a:endParaRPr>
          </a:p>
        </p:txBody>
      </p:sp>
      <p:sp useBgFill="1">
        <p:nvSpPr>
          <p:cNvPr id="116" name="Rectangle 115">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Child has disclosed “Ann locked me up in a…"/>
          <p:cNvSpPr txBox="1">
            <a:spLocks noGrp="1"/>
          </p:cNvSpPr>
          <p:nvPr>
            <p:ph idx="1"/>
          </p:nvPr>
        </p:nvSpPr>
        <p:spPr>
          <a:xfrm>
            <a:off x="3529933" y="589722"/>
            <a:ext cx="5098525" cy="5321500"/>
          </a:xfrm>
          <a:prstGeom prst="rect">
            <a:avLst/>
          </a:prstGeom>
        </p:spPr>
        <p:txBody>
          <a:bodyPr anchor="ctr">
            <a:normAutofit/>
          </a:bodyPr>
          <a:lstStyle/>
          <a:p>
            <a:pPr>
              <a:lnSpc>
                <a:spcPct val="90000"/>
              </a:lnSpc>
              <a:buSzTx/>
              <a:buNone/>
            </a:pPr>
            <a:r>
              <a:rPr lang="en-US" sz="1500"/>
              <a:t>Person has disclosed “Ann locked me up in the theater closet and made me do nasty things”.</a:t>
            </a:r>
          </a:p>
          <a:p>
            <a:pPr>
              <a:lnSpc>
                <a:spcPct val="90000"/>
              </a:lnSpc>
              <a:buSzTx/>
              <a:buNone/>
            </a:pPr>
            <a:r>
              <a:rPr lang="en-US" sz="1500"/>
              <a:t>The interviewer says:</a:t>
            </a:r>
          </a:p>
          <a:p>
            <a:pPr>
              <a:lnSpc>
                <a:spcPct val="90000"/>
              </a:lnSpc>
              <a:spcBef>
                <a:spcPts val="500"/>
              </a:spcBef>
              <a:buChar char="▪"/>
              <a:defRPr sz="2200">
                <a:solidFill>
                  <a:srgbClr val="003399"/>
                </a:solidFill>
              </a:defRPr>
            </a:pPr>
            <a:r>
              <a:rPr lang="en-US" sz="1500"/>
              <a:t>“What privates did Ann make you touch?”</a:t>
            </a:r>
          </a:p>
          <a:p>
            <a:pPr>
              <a:lnSpc>
                <a:spcPct val="90000"/>
              </a:lnSpc>
              <a:spcBef>
                <a:spcPts val="500"/>
              </a:spcBef>
              <a:buChar char="▪"/>
              <a:defRPr sz="2200">
                <a:solidFill>
                  <a:srgbClr val="003399"/>
                </a:solidFill>
              </a:defRPr>
            </a:pPr>
            <a:r>
              <a:rPr lang="en-US" sz="1500"/>
              <a:t>“Can you tell me about the nasty things?”</a:t>
            </a:r>
          </a:p>
          <a:p>
            <a:pPr>
              <a:lnSpc>
                <a:spcPct val="90000"/>
              </a:lnSpc>
              <a:spcBef>
                <a:spcPts val="500"/>
              </a:spcBef>
              <a:buChar char="▪"/>
              <a:defRPr sz="2200">
                <a:solidFill>
                  <a:srgbClr val="003399"/>
                </a:solidFill>
              </a:defRPr>
            </a:pPr>
            <a:r>
              <a:rPr lang="en-US" sz="1500"/>
              <a:t>“You said Ann made you do nasty things. Tell me everything about that”.</a:t>
            </a:r>
          </a:p>
          <a:p>
            <a:pPr>
              <a:lnSpc>
                <a:spcPct val="90000"/>
              </a:lnSpc>
              <a:spcBef>
                <a:spcPts val="500"/>
              </a:spcBef>
              <a:buChar char="▪"/>
              <a:defRPr sz="2200">
                <a:solidFill>
                  <a:srgbClr val="003399"/>
                </a:solidFill>
              </a:defRPr>
            </a:pPr>
            <a:r>
              <a:rPr lang="en-US" sz="1500"/>
              <a:t>“Where is the theater closet?”</a:t>
            </a:r>
          </a:p>
          <a:p>
            <a:pPr>
              <a:lnSpc>
                <a:spcPct val="90000"/>
              </a:lnSpc>
              <a:spcBef>
                <a:spcPts val="500"/>
              </a:spcBef>
              <a:buChar char="▪"/>
              <a:defRPr sz="2200">
                <a:solidFill>
                  <a:srgbClr val="003399"/>
                </a:solidFill>
              </a:defRPr>
            </a:pPr>
            <a:r>
              <a:rPr lang="en-US" sz="1500"/>
              <a:t>“Okay”</a:t>
            </a:r>
          </a:p>
          <a:p>
            <a:pPr>
              <a:lnSpc>
                <a:spcPct val="90000"/>
              </a:lnSpc>
              <a:spcBef>
                <a:spcPts val="500"/>
              </a:spcBef>
              <a:buChar char="▪"/>
              <a:defRPr sz="2200">
                <a:solidFill>
                  <a:srgbClr val="003399"/>
                </a:solidFill>
              </a:defRPr>
            </a:pPr>
            <a:r>
              <a:rPr lang="en-US" sz="1500"/>
              <a:t>“Tell me everything that happened from the time you went into the theater closet until the time you left.”</a:t>
            </a:r>
          </a:p>
          <a:p>
            <a:pPr>
              <a:lnSpc>
                <a:spcPct val="90000"/>
              </a:lnSpc>
              <a:spcBef>
                <a:spcPts val="500"/>
              </a:spcBef>
              <a:buChar char="▪"/>
              <a:defRPr sz="2200">
                <a:solidFill>
                  <a:srgbClr val="003399"/>
                </a:solidFill>
              </a:defRPr>
            </a:pPr>
            <a:r>
              <a:rPr lang="en-US" sz="1500"/>
              <a:t>“Tell me everything about Ann making you do nasty things.”  </a:t>
            </a:r>
          </a:p>
        </p:txBody>
      </p:sp>
      <p:sp>
        <p:nvSpPr>
          <p:cNvPr id="2" name="Footer Placeholder 1">
            <a:extLst>
              <a:ext uri="{FF2B5EF4-FFF2-40B4-BE49-F238E27FC236}">
                <a16:creationId xmlns:a16="http://schemas.microsoft.com/office/drawing/2014/main" id="{AA024D50-736C-5349-94E2-70D28A670A2D}"/>
              </a:ext>
            </a:extLst>
          </p:cNvPr>
          <p:cNvSpPr>
            <a:spLocks noGrp="1"/>
          </p:cNvSpPr>
          <p:nvPr>
            <p:ph type="ftr" sz="quarter" idx="11"/>
          </p:nvPr>
        </p:nvSpPr>
        <p:spPr>
          <a:xfrm>
            <a:off x="3529934" y="6135808"/>
            <a:ext cx="4126973" cy="365125"/>
          </a:xfrm>
          <a:prstGeom prst="rect">
            <a:avLst/>
          </a:prstGeom>
        </p:spPr>
        <p:txBody>
          <a:bodyPr anchor="ct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sp>
        <p:nvSpPr>
          <p:cNvPr id="3" name="Date Placeholder 2">
            <a:extLst>
              <a:ext uri="{FF2B5EF4-FFF2-40B4-BE49-F238E27FC236}">
                <a16:creationId xmlns:a16="http://schemas.microsoft.com/office/drawing/2014/main" id="{4AF905FA-5A3A-0C42-B61A-111EA2DBF94B}"/>
              </a:ext>
            </a:extLst>
          </p:cNvPr>
          <p:cNvSpPr>
            <a:spLocks noGrp="1"/>
          </p:cNvSpPr>
          <p:nvPr>
            <p:ph type="dt" sz="half" idx="10"/>
          </p:nvPr>
        </p:nvSpPr>
        <p:spPr>
          <a:xfrm>
            <a:off x="7771209" y="6130437"/>
            <a:ext cx="859712" cy="370396"/>
          </a:xfrm>
          <a:prstGeom prst="rect">
            <a:avLst/>
          </a:prstGeom>
        </p:spPr>
        <p:txBody>
          <a:bodyPr anchor="ctr">
            <a:normAutofit/>
          </a:bodyPr>
          <a:lstStyle/>
          <a:p>
            <a:pPr>
              <a:spcAft>
                <a:spcPts val="600"/>
              </a:spcAft>
            </a:pPr>
            <a:fld id="{6C920C7C-AE7D-4041-A3B7-FC6ED9C9BCDD}" type="datetime1">
              <a:rPr lang="en-US" smtClean="0"/>
              <a:pPr>
                <a:spcAft>
                  <a:spcPts val="600"/>
                </a:spcAft>
              </a:pPr>
              <a:t>9/1/2020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19" name="Rectangle 118">
            <a:extLst>
              <a:ext uri="{FF2B5EF4-FFF2-40B4-BE49-F238E27FC236}">
                <a16:creationId xmlns:a16="http://schemas.microsoft.com/office/drawing/2014/main" id="{83030214-227F-42DB-9282-BBA6AF8D9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Using Invitations and Facilitators to Elicit Details"/>
          <p:cNvSpPr txBox="1">
            <a:spLocks noGrp="1"/>
          </p:cNvSpPr>
          <p:nvPr>
            <p:ph type="title"/>
          </p:nvPr>
        </p:nvSpPr>
        <p:spPr>
          <a:xfrm>
            <a:off x="1075416" y="1059872"/>
            <a:ext cx="2259162" cy="4851349"/>
          </a:xfrm>
          <a:prstGeom prst="rect">
            <a:avLst/>
          </a:prstGeom>
        </p:spPr>
        <p:txBody>
          <a:bodyPr>
            <a:normAutofit/>
          </a:bodyPr>
          <a:lstStyle/>
          <a:p>
            <a:r>
              <a:rPr lang="en-US" sz="3100"/>
              <a:t>Using Invitations and Facilitators to Elicit Details</a:t>
            </a:r>
          </a:p>
        </p:txBody>
      </p:sp>
      <p:sp>
        <p:nvSpPr>
          <p:cNvPr id="121" name="Freeform 11">
            <a:extLst>
              <a:ext uri="{FF2B5EF4-FFF2-40B4-BE49-F238E27FC236}">
                <a16:creationId xmlns:a16="http://schemas.microsoft.com/office/drawing/2014/main" id="{0D7A9289-BAD1-4A78-979F-A655C886D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1149203"/>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368" name="Slide Number"/>
          <p:cNvSpPr txBox="1">
            <a:spLocks noGrp="1"/>
          </p:cNvSpPr>
          <p:nvPr>
            <p:ph type="sldNum" sz="quarter" idx="12"/>
          </p:nvPr>
        </p:nvSpPr>
        <p:spPr>
          <a:xfrm>
            <a:off x="141410" y="1223674"/>
            <a:ext cx="464451"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solidFill>
                  <a:srgbClr val="FFFFFF"/>
                </a:solidFill>
              </a:rPr>
              <a:t>31</a:t>
            </a:r>
            <a:endParaRPr sz="1900" dirty="0">
              <a:solidFill>
                <a:srgbClr val="FFFFFF"/>
              </a:solidFill>
            </a:endParaRPr>
          </a:p>
        </p:txBody>
      </p:sp>
      <p:sp>
        <p:nvSpPr>
          <p:cNvPr id="370" name="I: Tell me everything that happened from the time you got into the truck until you got out of the truck.…"/>
          <p:cNvSpPr txBox="1">
            <a:spLocks noGrp="1"/>
          </p:cNvSpPr>
          <p:nvPr>
            <p:ph idx="1"/>
          </p:nvPr>
        </p:nvSpPr>
        <p:spPr>
          <a:xfrm>
            <a:off x="3960276" y="1059872"/>
            <a:ext cx="4668183" cy="4851350"/>
          </a:xfrm>
          <a:prstGeom prst="rect">
            <a:avLst/>
          </a:prstGeom>
        </p:spPr>
        <p:txBody>
          <a:bodyPr>
            <a:normAutofit/>
          </a:bodyPr>
          <a:lstStyle/>
          <a:p>
            <a:pPr marL="452437" indent="-452437">
              <a:lnSpc>
                <a:spcPct val="90000"/>
              </a:lnSpc>
              <a:spcBef>
                <a:spcPts val="900"/>
              </a:spcBef>
              <a:buSzTx/>
              <a:buNone/>
              <a:defRPr sz="2200">
                <a:solidFill>
                  <a:srgbClr val="003399"/>
                </a:solidFill>
              </a:defRPr>
            </a:pPr>
            <a:r>
              <a:rPr lang="en-US" sz="1700"/>
              <a:t>I:	Tell me everything that happened from the time you got into the truck until you got out of the truck.</a:t>
            </a:r>
          </a:p>
          <a:p>
            <a:pPr marL="452437" indent="-452437">
              <a:lnSpc>
                <a:spcPct val="90000"/>
              </a:lnSpc>
              <a:spcBef>
                <a:spcPts val="900"/>
              </a:spcBef>
              <a:buSzTx/>
              <a:buNone/>
              <a:defRPr sz="2200"/>
            </a:pPr>
            <a:r>
              <a:rPr lang="en-US" sz="1700"/>
              <a:t>C: 	Um, he wanted me to (unintelligible).  I took my pillow and I fell asleep for the first couple hours.  And then we woke up, then he stopped by the gas station and he bought us donuts.  And then after that, um, he like went to this place and filled his diesel up with milk.  Then we started driving back.  Then he went to the Smith’s thing and emptied the milk.  And then after that he wanted me to give him a blow job.</a:t>
            </a:r>
          </a:p>
          <a:p>
            <a:pPr marL="452437" indent="-452437">
              <a:lnSpc>
                <a:spcPct val="90000"/>
              </a:lnSpc>
              <a:spcBef>
                <a:spcPts val="900"/>
              </a:spcBef>
              <a:buSzTx/>
              <a:buNone/>
              <a:defRPr sz="2200">
                <a:solidFill>
                  <a:srgbClr val="003399"/>
                </a:solidFill>
              </a:defRPr>
            </a:pPr>
            <a:r>
              <a:rPr lang="en-US" sz="1700"/>
              <a:t>I:	Tell me about that.</a:t>
            </a:r>
          </a:p>
        </p:txBody>
      </p:sp>
      <p:sp>
        <p:nvSpPr>
          <p:cNvPr id="3" name="Date Placeholder 2">
            <a:extLst>
              <a:ext uri="{FF2B5EF4-FFF2-40B4-BE49-F238E27FC236}">
                <a16:creationId xmlns:a16="http://schemas.microsoft.com/office/drawing/2014/main" id="{B2B4ABA3-8B88-4B40-9691-5F38AD4F4398}"/>
              </a:ext>
            </a:extLst>
          </p:cNvPr>
          <p:cNvSpPr>
            <a:spLocks noGrp="1"/>
          </p:cNvSpPr>
          <p:nvPr>
            <p:ph type="dt" sz="half" idx="10"/>
          </p:nvPr>
        </p:nvSpPr>
        <p:spPr>
          <a:xfrm>
            <a:off x="1075416" y="6130437"/>
            <a:ext cx="2078225" cy="365760"/>
          </a:xfrm>
          <a:prstGeom prst="rect">
            <a:avLst/>
          </a:prstGeom>
        </p:spPr>
        <p:txBody>
          <a:bodyPr anchor="ctr">
            <a:normAutofit/>
          </a:bodyPr>
          <a:lstStyle/>
          <a:p>
            <a:pPr algn="l">
              <a:spcAft>
                <a:spcPts val="600"/>
              </a:spcAft>
            </a:pPr>
            <a:fld id="{574C0164-18FA-1C45-85D1-3049A64DEC3F}" type="datetime1">
              <a:rPr lang="en-US">
                <a:solidFill>
                  <a:schemeClr val="tx2"/>
                </a:solidFill>
              </a:rPr>
              <a:pPr algn="l">
                <a:spcAft>
                  <a:spcPts val="600"/>
                </a:spcAft>
              </a:pPr>
              <a:t>9/1/2020</a:t>
            </a:fld>
            <a:endParaRPr lang="en-US">
              <a:solidFill>
                <a:schemeClr val="tx2"/>
              </a:solidFill>
            </a:endParaRPr>
          </a:p>
        </p:txBody>
      </p:sp>
      <p:sp>
        <p:nvSpPr>
          <p:cNvPr id="2" name="Footer Placeholder 1">
            <a:extLst>
              <a:ext uri="{FF2B5EF4-FFF2-40B4-BE49-F238E27FC236}">
                <a16:creationId xmlns:a16="http://schemas.microsoft.com/office/drawing/2014/main" id="{532BECF9-2646-D84B-B5A3-FFF2EAEBB870}"/>
              </a:ext>
            </a:extLst>
          </p:cNvPr>
          <p:cNvSpPr>
            <a:spLocks noGrp="1"/>
          </p:cNvSpPr>
          <p:nvPr>
            <p:ph type="ftr" sz="quarter" idx="11"/>
          </p:nvPr>
        </p:nvSpPr>
        <p:spPr>
          <a:xfrm>
            <a:off x="4229057" y="6130437"/>
            <a:ext cx="4399402" cy="365125"/>
          </a:xfrm>
          <a:prstGeom prst="rect">
            <a:avLst/>
          </a:prstGeom>
        </p:spPr>
        <p:txBody>
          <a:bodyPr anchor="ctr">
            <a:normAutofit/>
          </a:bodyPr>
          <a:lstStyle/>
          <a:p>
            <a:pPr>
              <a:lnSpc>
                <a:spcPct val="90000"/>
              </a:lnSpc>
              <a:spcAft>
                <a:spcPts val="600"/>
              </a:spcAft>
            </a:pPr>
            <a:r>
              <a:rPr lang="en-US" sz="200">
                <a:solidFill>
                  <a:schemeClr val="tx2"/>
                </a:solidFill>
              </a:rPr>
              <a:t>© 2020 Mike Bleak Title IX Investigation</a:t>
            </a:r>
          </a:p>
          <a:p>
            <a:pPr>
              <a:lnSpc>
                <a:spcPct val="90000"/>
              </a:lnSpc>
              <a:spcAft>
                <a:spcPts val="600"/>
              </a:spcAft>
            </a:pPr>
            <a:r>
              <a:rPr lang="en-US" sz="200">
                <a:solidFill>
                  <a:schemeClr val="tx2"/>
                </a:solidFill>
              </a:rPr>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83030214-227F-42DB-9282-BBA6AF8D9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Using Invitations and Facilitators to Elicit Details (continued)"/>
          <p:cNvSpPr txBox="1">
            <a:spLocks noGrp="1"/>
          </p:cNvSpPr>
          <p:nvPr>
            <p:ph type="title"/>
          </p:nvPr>
        </p:nvSpPr>
        <p:spPr>
          <a:xfrm>
            <a:off x="1075416" y="1059872"/>
            <a:ext cx="2259162" cy="4851349"/>
          </a:xfrm>
          <a:prstGeom prst="rect">
            <a:avLst/>
          </a:prstGeom>
        </p:spPr>
        <p:txBody>
          <a:bodyPr>
            <a:normAutofit/>
          </a:bodyPr>
          <a:lstStyle/>
          <a:p>
            <a:r>
              <a:rPr lang="en-US" sz="2800"/>
              <a:t>Using Invitations and Facilitators to Elicit Details </a:t>
            </a:r>
            <a:r>
              <a:rPr lang="en-US" sz="2800" b="0"/>
              <a:t>(continued)</a:t>
            </a:r>
          </a:p>
        </p:txBody>
      </p:sp>
      <p:sp>
        <p:nvSpPr>
          <p:cNvPr id="128" name="Freeform 11">
            <a:extLst>
              <a:ext uri="{FF2B5EF4-FFF2-40B4-BE49-F238E27FC236}">
                <a16:creationId xmlns:a16="http://schemas.microsoft.com/office/drawing/2014/main" id="{0D7A9289-BAD1-4A78-979F-A655C886D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1149203"/>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375" name="Slide Number"/>
          <p:cNvSpPr txBox="1">
            <a:spLocks noGrp="1"/>
          </p:cNvSpPr>
          <p:nvPr>
            <p:ph type="sldNum" sz="quarter" idx="12"/>
          </p:nvPr>
        </p:nvSpPr>
        <p:spPr>
          <a:xfrm>
            <a:off x="141410" y="1223674"/>
            <a:ext cx="464451"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solidFill>
                  <a:srgbClr val="FFFFFF"/>
                </a:solidFill>
              </a:rPr>
              <a:t>32</a:t>
            </a:r>
            <a:endParaRPr sz="1900" dirty="0">
              <a:solidFill>
                <a:srgbClr val="FFFFFF"/>
              </a:solidFill>
            </a:endParaRPr>
          </a:p>
        </p:txBody>
      </p:sp>
      <p:sp>
        <p:nvSpPr>
          <p:cNvPr id="377" name="C: He said suck on my penis and I said no.  And he’s like, well, my wife does it. I’m like, I don’t know.…"/>
          <p:cNvSpPr txBox="1">
            <a:spLocks noGrp="1"/>
          </p:cNvSpPr>
          <p:nvPr>
            <p:ph idx="1"/>
          </p:nvPr>
        </p:nvSpPr>
        <p:spPr>
          <a:xfrm>
            <a:off x="3960276" y="1059872"/>
            <a:ext cx="4668183" cy="4851350"/>
          </a:xfrm>
          <a:prstGeom prst="rect">
            <a:avLst/>
          </a:prstGeom>
        </p:spPr>
        <p:txBody>
          <a:bodyPr>
            <a:normAutofit/>
          </a:bodyPr>
          <a:lstStyle/>
          <a:p>
            <a:pPr marL="455612" indent="-455612">
              <a:spcBef>
                <a:spcPts val="900"/>
              </a:spcBef>
              <a:buSzTx/>
              <a:buNone/>
              <a:defRPr sz="2200"/>
            </a:pPr>
            <a:r>
              <a:rPr lang="en-US" sz="2000"/>
              <a:t>C:	He said suck on my penis and I said no.  And he’s like, well, my wife does it. I’m like, I don’t know.</a:t>
            </a:r>
          </a:p>
          <a:p>
            <a:pPr marL="455612" indent="-455612">
              <a:spcBef>
                <a:spcPts val="900"/>
              </a:spcBef>
              <a:buSzTx/>
              <a:buNone/>
              <a:defRPr sz="2200">
                <a:solidFill>
                  <a:srgbClr val="003399"/>
                </a:solidFill>
              </a:defRPr>
            </a:pPr>
            <a:r>
              <a:rPr lang="en-US" sz="2000"/>
              <a:t>I:	Then what happened?</a:t>
            </a:r>
          </a:p>
          <a:p>
            <a:pPr marL="455612" indent="-455612">
              <a:spcBef>
                <a:spcPts val="900"/>
              </a:spcBef>
              <a:buSzTx/>
              <a:buNone/>
              <a:defRPr sz="2200"/>
            </a:pPr>
            <a:r>
              <a:rPr lang="en-US" sz="2000"/>
              <a:t>C:	And then he kind of pulled my head and I did it.</a:t>
            </a:r>
          </a:p>
          <a:p>
            <a:pPr marL="455612" indent="-455612">
              <a:spcBef>
                <a:spcPts val="900"/>
              </a:spcBef>
              <a:buSzTx/>
              <a:buNone/>
              <a:defRPr sz="2200">
                <a:solidFill>
                  <a:srgbClr val="003399"/>
                </a:solidFill>
              </a:defRPr>
            </a:pPr>
            <a:r>
              <a:rPr lang="en-US" sz="2000"/>
              <a:t>I:	You said he pulled your head?</a:t>
            </a:r>
          </a:p>
          <a:p>
            <a:pPr marL="455612" indent="-455612">
              <a:spcBef>
                <a:spcPts val="900"/>
              </a:spcBef>
              <a:buSzTx/>
              <a:buNone/>
              <a:defRPr sz="2200"/>
            </a:pPr>
            <a:r>
              <a:rPr lang="en-US" sz="2000"/>
              <a:t>C:	Pulled my head toward his penis.</a:t>
            </a:r>
          </a:p>
          <a:p>
            <a:pPr marL="455612" indent="-455612">
              <a:spcBef>
                <a:spcPts val="900"/>
              </a:spcBef>
              <a:buSzTx/>
              <a:buNone/>
              <a:defRPr sz="2200">
                <a:solidFill>
                  <a:srgbClr val="003399"/>
                </a:solidFill>
              </a:defRPr>
            </a:pPr>
            <a:r>
              <a:rPr lang="en-US" sz="2000"/>
              <a:t>I:	Then what happened?</a:t>
            </a:r>
          </a:p>
          <a:p>
            <a:pPr marL="455612" indent="-455612">
              <a:spcBef>
                <a:spcPts val="900"/>
              </a:spcBef>
              <a:buSzTx/>
              <a:buNone/>
              <a:defRPr sz="2200"/>
            </a:pPr>
            <a:r>
              <a:rPr lang="en-US" sz="2000"/>
              <a:t>C:	Then I guess I ended up giving him a blow job.</a:t>
            </a:r>
          </a:p>
        </p:txBody>
      </p:sp>
      <p:sp>
        <p:nvSpPr>
          <p:cNvPr id="3" name="Date Placeholder 2">
            <a:extLst>
              <a:ext uri="{FF2B5EF4-FFF2-40B4-BE49-F238E27FC236}">
                <a16:creationId xmlns:a16="http://schemas.microsoft.com/office/drawing/2014/main" id="{8F8B1D47-785E-6C49-B001-E17869C6E993}"/>
              </a:ext>
            </a:extLst>
          </p:cNvPr>
          <p:cNvSpPr>
            <a:spLocks noGrp="1"/>
          </p:cNvSpPr>
          <p:nvPr>
            <p:ph type="dt" sz="half" idx="10"/>
          </p:nvPr>
        </p:nvSpPr>
        <p:spPr>
          <a:xfrm>
            <a:off x="1075416" y="6130437"/>
            <a:ext cx="2078225" cy="365760"/>
          </a:xfrm>
          <a:prstGeom prst="rect">
            <a:avLst/>
          </a:prstGeom>
        </p:spPr>
        <p:txBody>
          <a:bodyPr anchor="ctr">
            <a:normAutofit/>
          </a:bodyPr>
          <a:lstStyle/>
          <a:p>
            <a:pPr algn="l">
              <a:spcAft>
                <a:spcPts val="600"/>
              </a:spcAft>
            </a:pPr>
            <a:fld id="{0AF8C137-7BDD-DC48-8356-59EBDB89E5F2}" type="datetime1">
              <a:rPr lang="en-US">
                <a:solidFill>
                  <a:schemeClr val="tx2"/>
                </a:solidFill>
              </a:rPr>
              <a:pPr algn="l">
                <a:spcAft>
                  <a:spcPts val="600"/>
                </a:spcAft>
              </a:pPr>
              <a:t>9/1/2020</a:t>
            </a:fld>
            <a:endParaRPr lang="en-US">
              <a:solidFill>
                <a:schemeClr val="tx2"/>
              </a:solidFill>
            </a:endParaRPr>
          </a:p>
        </p:txBody>
      </p:sp>
      <p:sp>
        <p:nvSpPr>
          <p:cNvPr id="2" name="Footer Placeholder 1">
            <a:extLst>
              <a:ext uri="{FF2B5EF4-FFF2-40B4-BE49-F238E27FC236}">
                <a16:creationId xmlns:a16="http://schemas.microsoft.com/office/drawing/2014/main" id="{87E12284-B2F6-5E4F-9812-FFECAB0416F8}"/>
              </a:ext>
            </a:extLst>
          </p:cNvPr>
          <p:cNvSpPr>
            <a:spLocks noGrp="1"/>
          </p:cNvSpPr>
          <p:nvPr>
            <p:ph type="ftr" sz="quarter" idx="11"/>
          </p:nvPr>
        </p:nvSpPr>
        <p:spPr>
          <a:xfrm>
            <a:off x="4229057" y="6130437"/>
            <a:ext cx="4399402" cy="365125"/>
          </a:xfrm>
          <a:prstGeom prst="rect">
            <a:avLst/>
          </a:prstGeom>
        </p:spPr>
        <p:txBody>
          <a:bodyPr anchor="ctr">
            <a:normAutofit/>
          </a:bodyPr>
          <a:lstStyle/>
          <a:p>
            <a:pPr>
              <a:lnSpc>
                <a:spcPct val="90000"/>
              </a:lnSpc>
              <a:spcAft>
                <a:spcPts val="600"/>
              </a:spcAft>
            </a:pPr>
            <a:r>
              <a:rPr lang="en-US" sz="200">
                <a:solidFill>
                  <a:schemeClr val="tx2"/>
                </a:solidFill>
              </a:rPr>
              <a:t>© 2020 Mike Bleak Title IX Investigation</a:t>
            </a:r>
          </a:p>
          <a:p>
            <a:pPr>
              <a:lnSpc>
                <a:spcPct val="90000"/>
              </a:lnSpc>
              <a:spcAft>
                <a:spcPts val="600"/>
              </a:spcAft>
            </a:pPr>
            <a:r>
              <a:rPr lang="en-US" sz="200">
                <a:solidFill>
                  <a:schemeClr val="tx2"/>
                </a:solidFill>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35" name="Group 134">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136"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7"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8"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9"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0"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1"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2"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3"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4"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5"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46"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47"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49" name="Group 148">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150"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1"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2"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3"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4"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5"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56"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57"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58"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59"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0"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1"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63" name="Rectangle 162">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5"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67" name="Rectangle 166">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9799"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3" name="History of the National Institute of Child Health and Development Research"/>
          <p:cNvSpPr txBox="1">
            <a:spLocks noGrp="1"/>
          </p:cNvSpPr>
          <p:nvPr>
            <p:ph type="title"/>
          </p:nvPr>
        </p:nvSpPr>
        <p:spPr>
          <a:xfrm>
            <a:off x="405209" y="967417"/>
            <a:ext cx="2834152" cy="3943250"/>
          </a:xfrm>
          <a:prstGeom prst="rect">
            <a:avLst/>
          </a:prstGeom>
        </p:spPr>
        <p:txBody>
          <a:bodyPr vert="horz" lIns="91440" tIns="45720" rIns="91440" bIns="45720" rtlCol="0" anchor="b">
            <a:normAutofit/>
          </a:bodyPr>
          <a:lstStyle>
            <a:lvl1pPr defTabSz="685800">
              <a:defRPr sz="2700"/>
            </a:lvl1pPr>
          </a:lstStyle>
          <a:p>
            <a:pPr defTabSz="457200">
              <a:lnSpc>
                <a:spcPct val="90000"/>
              </a:lnSpc>
            </a:pPr>
            <a:r>
              <a:rPr lang="en-US" sz="3000">
                <a:solidFill>
                  <a:srgbClr val="FEFFFF"/>
                </a:solidFill>
              </a:rPr>
              <a:t>History of the National Institute of Child Health and Development Research</a:t>
            </a:r>
          </a:p>
        </p:txBody>
      </p:sp>
      <p:sp>
        <p:nvSpPr>
          <p:cNvPr id="171"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4053016"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82" name="Slide Number"/>
          <p:cNvSpPr txBox="1">
            <a:spLocks noGrp="1"/>
          </p:cNvSpPr>
          <p:nvPr>
            <p:ph type="sldNum" sz="quarter" idx="12"/>
          </p:nvPr>
        </p:nvSpPr>
        <p:spPr>
          <a:xfrm>
            <a:off x="3181864" y="5202719"/>
            <a:ext cx="551932" cy="51762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rmAutofit/>
          </a:bodyPr>
          <a:lstStyle/>
          <a:p>
            <a:pPr hangingPunct="1">
              <a:spcAft>
                <a:spcPts val="600"/>
              </a:spcAft>
            </a:pPr>
            <a:r>
              <a:rPr lang="en-US" kern="1200" dirty="0">
                <a:latin typeface="+mn-lt"/>
                <a:ea typeface="+mn-ea"/>
                <a:cs typeface="+mn-cs"/>
              </a:rPr>
              <a:t>33</a:t>
            </a:r>
          </a:p>
        </p:txBody>
      </p:sp>
      <p:pic>
        <p:nvPicPr>
          <p:cNvPr id="3074" name="Picture 2" descr="Homepage | NICHD - Eunice Kennedy Shriver National Institute of ..."/>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90995" y="2110658"/>
            <a:ext cx="4230377" cy="264398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5AE759B0-0952-564B-A1B8-1F5C3B5EC9E0}"/>
              </a:ext>
            </a:extLst>
          </p:cNvPr>
          <p:cNvSpPr>
            <a:spLocks noGrp="1"/>
          </p:cNvSpPr>
          <p:nvPr>
            <p:ph type="ftr" sz="quarter" idx="11"/>
          </p:nvPr>
        </p:nvSpPr>
        <p:spPr>
          <a:xfrm>
            <a:off x="405209" y="6135808"/>
            <a:ext cx="2566591" cy="365125"/>
          </a:xfrm>
        </p:spPr>
        <p:txBody>
          <a:bodyPr vert="horz" lIns="91440" tIns="45720" rIns="91440" bIns="45720" rtlCol="0" anchor="ctr">
            <a:normAutofit/>
          </a:bodyPr>
          <a:lstStyle/>
          <a:p>
            <a:pPr hangingPunct="1">
              <a:lnSpc>
                <a:spcPct val="90000"/>
              </a:lnSpc>
              <a:spcAft>
                <a:spcPts val="600"/>
              </a:spcAft>
            </a:pPr>
            <a:r>
              <a:rPr lang="en-US" sz="200" kern="1200">
                <a:solidFill>
                  <a:srgbClr val="FEFFFF"/>
                </a:solidFill>
                <a:latin typeface="+mn-lt"/>
                <a:ea typeface="+mn-ea"/>
                <a:cs typeface="+mn-cs"/>
              </a:rPr>
              <a:t>© 2020 Mike Bleak Title IX Investigation</a:t>
            </a:r>
          </a:p>
          <a:p>
            <a:pPr hangingPunct="1">
              <a:lnSpc>
                <a:spcPct val="90000"/>
              </a:lnSpc>
              <a:spcAft>
                <a:spcPts val="600"/>
              </a:spcAft>
            </a:pPr>
            <a:r>
              <a:rPr lang="en-US" sz="200" kern="1200">
                <a:solidFill>
                  <a:srgbClr val="FEFFFF"/>
                </a:solidFill>
                <a:latin typeface="+mn-lt"/>
                <a:ea typeface="+mn-ea"/>
                <a:cs typeface="+mn-cs"/>
              </a:rPr>
              <a:t>
</a:t>
            </a:r>
          </a:p>
        </p:txBody>
      </p:sp>
      <p:sp>
        <p:nvSpPr>
          <p:cNvPr id="4" name="Date Placeholder 3">
            <a:extLst>
              <a:ext uri="{FF2B5EF4-FFF2-40B4-BE49-F238E27FC236}">
                <a16:creationId xmlns:a16="http://schemas.microsoft.com/office/drawing/2014/main" id="{E16175D3-608C-1B47-8DFA-14296EFAB97A}"/>
              </a:ext>
            </a:extLst>
          </p:cNvPr>
          <p:cNvSpPr>
            <a:spLocks noGrp="1"/>
          </p:cNvSpPr>
          <p:nvPr>
            <p:ph type="dt" sz="half" idx="10"/>
          </p:nvPr>
        </p:nvSpPr>
        <p:spPr>
          <a:xfrm>
            <a:off x="7771209" y="6130437"/>
            <a:ext cx="859712" cy="370396"/>
          </a:xfrm>
        </p:spPr>
        <p:txBody>
          <a:bodyPr vert="horz" lIns="91440" tIns="45720" rIns="91440" bIns="45720" rtlCol="0" anchor="ctr">
            <a:normAutofit/>
          </a:bodyPr>
          <a:lstStyle/>
          <a:p>
            <a:pPr hangingPunct="1">
              <a:spcAft>
                <a:spcPts val="600"/>
              </a:spcAft>
            </a:pPr>
            <a:fld id="{2CC88B32-F190-0944-AE86-559918801414}" type="datetime1">
              <a:rPr lang="en-US" kern="1200" smtClean="0">
                <a:latin typeface="+mn-lt"/>
                <a:ea typeface="+mn-ea"/>
                <a:cs typeface="+mn-cs"/>
              </a:rPr>
              <a:pPr hangingPunct="1">
                <a:spcAft>
                  <a:spcPts val="600"/>
                </a:spcAft>
              </a:pPr>
              <a:t>9/1/2020</a:t>
            </a:fld>
            <a:endParaRPr lang="en-US" kern="1200">
              <a:latin typeface="+mn-lt"/>
              <a:ea typeface="+mn-ea"/>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7" name="Follow The Guidelines"/>
          <p:cNvSpPr txBox="1">
            <a:spLocks noGrp="1"/>
          </p:cNvSpPr>
          <p:nvPr>
            <p:ph type="title"/>
          </p:nvPr>
        </p:nvSpPr>
        <p:spPr>
          <a:prstGeom prst="rect">
            <a:avLst/>
          </a:prstGeom>
        </p:spPr>
        <p:txBody>
          <a:bodyPr>
            <a:normAutofit/>
          </a:bodyPr>
          <a:lstStyle/>
          <a:p>
            <a:r>
              <a:rPr lang="en-US" dirty="0"/>
              <a:t>Interviews Before Guidelines</a:t>
            </a:r>
            <a:endParaRPr dirty="0"/>
          </a:p>
        </p:txBody>
      </p:sp>
      <p:sp>
        <p:nvSpPr>
          <p:cNvPr id="388" name="Ground Rules    29%…"/>
          <p:cNvSpPr txBox="1">
            <a:spLocks noGrp="1"/>
          </p:cNvSpPr>
          <p:nvPr>
            <p:ph idx="1"/>
          </p:nvPr>
        </p:nvSpPr>
        <p:spPr>
          <a:xfrm>
            <a:off x="1942415" y="1300841"/>
            <a:ext cx="6591985" cy="4285547"/>
          </a:xfrm>
          <a:prstGeom prst="rect">
            <a:avLst/>
          </a:prstGeom>
        </p:spPr>
        <p:txBody>
          <a:bodyPr>
            <a:normAutofit/>
          </a:bodyPr>
          <a:lstStyle/>
          <a:p>
            <a:pPr>
              <a:lnSpc>
                <a:spcPct val="90000"/>
              </a:lnSpc>
              <a:spcBef>
                <a:spcPts val="500"/>
              </a:spcBef>
              <a:buChar char="•"/>
              <a:defRPr sz="2200"/>
            </a:pPr>
            <a:r>
              <a:rPr dirty="0"/>
              <a:t>Ground Rules			</a:t>
            </a:r>
            <a:r>
              <a:rPr lang="en-US" dirty="0"/>
              <a:t>		</a:t>
            </a:r>
            <a:r>
              <a:rPr dirty="0"/>
              <a:t>29%</a:t>
            </a:r>
          </a:p>
          <a:p>
            <a:pPr>
              <a:lnSpc>
                <a:spcPct val="90000"/>
              </a:lnSpc>
              <a:spcBef>
                <a:spcPts val="500"/>
              </a:spcBef>
              <a:buSzTx/>
              <a:buNone/>
              <a:defRPr sz="2200"/>
            </a:pPr>
            <a:r>
              <a:rPr dirty="0"/>
              <a:t>		Tell Truth				</a:t>
            </a:r>
            <a:r>
              <a:rPr lang="en-US" dirty="0"/>
              <a:t>		</a:t>
            </a:r>
            <a:r>
              <a:rPr dirty="0"/>
              <a:t>29%</a:t>
            </a:r>
          </a:p>
          <a:p>
            <a:pPr>
              <a:lnSpc>
                <a:spcPct val="90000"/>
              </a:lnSpc>
              <a:spcBef>
                <a:spcPts val="500"/>
              </a:spcBef>
              <a:buSzTx/>
              <a:buNone/>
              <a:defRPr sz="2200"/>
            </a:pPr>
            <a:r>
              <a:rPr dirty="0"/>
              <a:t>		Don’t Know			</a:t>
            </a:r>
            <a:r>
              <a:rPr lang="en-US" dirty="0"/>
              <a:t>		</a:t>
            </a:r>
            <a:r>
              <a:rPr dirty="0"/>
              <a:t>14%</a:t>
            </a:r>
          </a:p>
          <a:p>
            <a:pPr>
              <a:lnSpc>
                <a:spcPct val="90000"/>
              </a:lnSpc>
              <a:spcBef>
                <a:spcPts val="500"/>
              </a:spcBef>
              <a:buSzTx/>
              <a:buNone/>
              <a:defRPr sz="2200"/>
            </a:pPr>
            <a:r>
              <a:rPr dirty="0"/>
              <a:t>		Don’t Understand			7%</a:t>
            </a:r>
          </a:p>
          <a:p>
            <a:pPr>
              <a:lnSpc>
                <a:spcPct val="90000"/>
              </a:lnSpc>
              <a:spcBef>
                <a:spcPts val="500"/>
              </a:spcBef>
              <a:buSzTx/>
              <a:buNone/>
              <a:defRPr sz="2200"/>
            </a:pPr>
            <a:r>
              <a:rPr dirty="0"/>
              <a:t>		Correct Interviewer			0%</a:t>
            </a:r>
          </a:p>
          <a:p>
            <a:pPr>
              <a:lnSpc>
                <a:spcPct val="90000"/>
              </a:lnSpc>
              <a:spcBef>
                <a:spcPts val="500"/>
              </a:spcBef>
              <a:buChar char="•"/>
              <a:defRPr sz="2200"/>
            </a:pPr>
            <a:r>
              <a:rPr dirty="0"/>
              <a:t>Practice Narrative			5%</a:t>
            </a:r>
          </a:p>
          <a:p>
            <a:pPr>
              <a:lnSpc>
                <a:spcPct val="90000"/>
              </a:lnSpc>
              <a:spcBef>
                <a:spcPts val="500"/>
              </a:spcBef>
              <a:buChar char="•"/>
              <a:defRPr sz="2200"/>
            </a:pPr>
            <a:r>
              <a:rPr dirty="0"/>
              <a:t>First Prompt Open				40%</a:t>
            </a:r>
          </a:p>
          <a:p>
            <a:pPr>
              <a:lnSpc>
                <a:spcPct val="90000"/>
              </a:lnSpc>
              <a:spcBef>
                <a:spcPts val="500"/>
              </a:spcBef>
              <a:buChar char="•"/>
              <a:defRPr sz="2200"/>
            </a:pPr>
            <a:r>
              <a:rPr dirty="0"/>
              <a:t>Total Open-Ended			11%</a:t>
            </a:r>
          </a:p>
          <a:p>
            <a:pPr>
              <a:lnSpc>
                <a:spcPct val="90000"/>
              </a:lnSpc>
              <a:spcBef>
                <a:spcPts val="500"/>
              </a:spcBef>
              <a:buChar char="•"/>
              <a:defRPr sz="2200"/>
            </a:pPr>
            <a:r>
              <a:rPr dirty="0"/>
              <a:t>Total Yes/No				</a:t>
            </a:r>
            <a:r>
              <a:rPr lang="en-US" dirty="0"/>
              <a:t>	</a:t>
            </a:r>
            <a:r>
              <a:rPr dirty="0"/>
              <a:t>66%</a:t>
            </a:r>
          </a:p>
          <a:p>
            <a:pPr>
              <a:lnSpc>
                <a:spcPct val="90000"/>
              </a:lnSpc>
              <a:spcBef>
                <a:spcPts val="500"/>
              </a:spcBef>
              <a:buChar char="•"/>
              <a:defRPr sz="2200"/>
            </a:pPr>
            <a:r>
              <a:rPr dirty="0"/>
              <a:t>Any Compound Questions	100%</a:t>
            </a:r>
          </a:p>
          <a:p>
            <a:pPr>
              <a:lnSpc>
                <a:spcPct val="90000"/>
              </a:lnSpc>
              <a:spcBef>
                <a:spcPts val="500"/>
              </a:spcBef>
              <a:buChar char="•"/>
              <a:defRPr sz="2200"/>
            </a:pPr>
            <a:r>
              <a:rPr dirty="0"/>
              <a:t>Info Introduced by Int.		94%</a:t>
            </a:r>
          </a:p>
        </p:txBody>
      </p:sp>
      <p:sp>
        <p:nvSpPr>
          <p:cNvPr id="386"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sp>
        <p:nvSpPr>
          <p:cNvPr id="389" name="Sources: Warren, A.R., &amp; McGough, L.S. (1996).  Research on children’s suggestibility:  Implications for the investigative interview.…"/>
          <p:cNvSpPr txBox="1"/>
          <p:nvPr/>
        </p:nvSpPr>
        <p:spPr>
          <a:xfrm>
            <a:off x="1866900" y="5397718"/>
            <a:ext cx="6837363" cy="7823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90000"/>
              </a:lnSpc>
              <a:spcBef>
                <a:spcPts val="200"/>
              </a:spcBef>
              <a:defRPr sz="1200"/>
            </a:pPr>
            <a:r>
              <a:rPr dirty="0"/>
              <a:t>Sources: Warren, A.R., &amp; McGough, L.S. (1996).  Research on children’s suggestibility:  Implications for the investigative interview.</a:t>
            </a:r>
          </a:p>
          <a:p>
            <a:pPr>
              <a:lnSpc>
                <a:spcPct val="90000"/>
              </a:lnSpc>
              <a:spcBef>
                <a:spcPts val="200"/>
              </a:spcBef>
              <a:defRPr sz="1200"/>
            </a:pPr>
            <a:r>
              <a:rPr dirty="0"/>
              <a:t>B.L. Bottoms &amp; G.S. Goodman (eds.), International perspectives on child abuse and children's testimony:  Psychological research and law (pp. 12-44).  Thousand Oaks, CA:  Sage.	</a:t>
            </a:r>
          </a:p>
        </p:txBody>
      </p:sp>
      <p:sp>
        <p:nvSpPr>
          <p:cNvPr id="2" name="Footer Placeholder 1">
            <a:extLst>
              <a:ext uri="{FF2B5EF4-FFF2-40B4-BE49-F238E27FC236}">
                <a16:creationId xmlns:a16="http://schemas.microsoft.com/office/drawing/2014/main" id="{79148914-24E2-834E-965F-EEFFE0887A4A}"/>
              </a:ext>
            </a:extLst>
          </p:cNvPr>
          <p:cNvSpPr>
            <a:spLocks noGrp="1"/>
          </p:cNvSpPr>
          <p:nvPr>
            <p:ph type="ftr" sz="quarter" idx="11"/>
          </p:nvPr>
        </p:nvSpPr>
        <p:spPr>
          <a:xfrm>
            <a:off x="1942415" y="6364410"/>
            <a:ext cx="5716488" cy="365125"/>
          </a:xfrm>
        </p:spPr>
        <p:txBody>
          <a:bodyPr/>
          <a:lstStyle/>
          <a:p>
            <a:r>
              <a:rPr lang="en-US" dirty="0"/>
              <a:t>© 2020 Mike Bleak Title IX Investigation</a:t>
            </a:r>
          </a:p>
          <a:p>
            <a:r>
              <a:rPr lang="en-US" dirty="0"/>
              <a:t>
</a:t>
            </a:r>
          </a:p>
        </p:txBody>
      </p:sp>
      <p:sp>
        <p:nvSpPr>
          <p:cNvPr id="3" name="Date Placeholder 2">
            <a:extLst>
              <a:ext uri="{FF2B5EF4-FFF2-40B4-BE49-F238E27FC236}">
                <a16:creationId xmlns:a16="http://schemas.microsoft.com/office/drawing/2014/main" id="{DC208899-62F7-3449-BF50-99F9062555B2}"/>
              </a:ext>
            </a:extLst>
          </p:cNvPr>
          <p:cNvSpPr>
            <a:spLocks noGrp="1"/>
          </p:cNvSpPr>
          <p:nvPr>
            <p:ph type="dt" sz="half" idx="10"/>
          </p:nvPr>
        </p:nvSpPr>
        <p:spPr>
          <a:xfrm>
            <a:off x="7772400" y="6265721"/>
            <a:ext cx="766380" cy="370171"/>
          </a:xfrm>
        </p:spPr>
        <p:txBody>
          <a:bodyPr/>
          <a:lstStyle/>
          <a:p>
            <a:fld id="{898B70D4-D9E8-634E-BAC7-555D93E061A7}" type="datetime1">
              <a:rPr lang="en-US" smtClean="0"/>
              <a:t>9/1/2020</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5" name="NICHD Interview Guidelines"/>
          <p:cNvSpPr txBox="1">
            <a:spLocks noGrp="1"/>
          </p:cNvSpPr>
          <p:nvPr>
            <p:ph type="title"/>
          </p:nvPr>
        </p:nvSpPr>
        <p:spPr>
          <a:prstGeom prst="rect">
            <a:avLst/>
          </a:prstGeom>
        </p:spPr>
        <p:txBody>
          <a:bodyPr>
            <a:normAutofit/>
          </a:bodyPr>
          <a:lstStyle/>
          <a:p>
            <a:r>
              <a:t>NICHD Interview Guidelines</a:t>
            </a:r>
          </a:p>
        </p:txBody>
      </p:sp>
      <p:sp>
        <p:nvSpPr>
          <p:cNvPr id="396" name="Designed to improve the quality &amp; amount of information obtained in investigative interviews…"/>
          <p:cNvSpPr txBox="1">
            <a:spLocks noGrp="1"/>
          </p:cNvSpPr>
          <p:nvPr>
            <p:ph idx="1"/>
          </p:nvPr>
        </p:nvSpPr>
        <p:spPr>
          <a:xfrm>
            <a:off x="1942415" y="1562097"/>
            <a:ext cx="6591985" cy="3777622"/>
          </a:xfrm>
          <a:prstGeom prst="rect">
            <a:avLst/>
          </a:prstGeom>
        </p:spPr>
        <p:txBody>
          <a:bodyPr>
            <a:normAutofit fontScale="92500" lnSpcReduction="20000"/>
          </a:bodyPr>
          <a:lstStyle/>
          <a:p>
            <a:pPr>
              <a:spcBef>
                <a:spcPts val="500"/>
              </a:spcBef>
              <a:buChar char="•"/>
              <a:defRPr sz="2400"/>
            </a:pPr>
            <a:r>
              <a:rPr dirty="0"/>
              <a:t>Designed to improve the quality &amp; amount of information obtained in investigative interviews</a:t>
            </a:r>
          </a:p>
          <a:p>
            <a:pPr>
              <a:spcBef>
                <a:spcPts val="500"/>
              </a:spcBef>
              <a:buChar char="•"/>
              <a:defRPr sz="2400"/>
            </a:pPr>
            <a:r>
              <a:rPr dirty="0"/>
              <a:t>Enhances the ability of children to report accurately using open-ended prompts to access free recall memory (which is the most accurate)</a:t>
            </a:r>
          </a:p>
          <a:p>
            <a:pPr>
              <a:spcBef>
                <a:spcPts val="500"/>
              </a:spcBef>
              <a:buChar char="•"/>
              <a:defRPr sz="2400"/>
            </a:pPr>
            <a:r>
              <a:rPr dirty="0"/>
              <a:t>Teaches children to provide  narrative accounts (they are not accustomed to doing)</a:t>
            </a:r>
          </a:p>
          <a:p>
            <a:pPr>
              <a:spcBef>
                <a:spcPts val="500"/>
              </a:spcBef>
              <a:buChar char="•"/>
              <a:defRPr sz="2400"/>
            </a:pPr>
            <a:r>
              <a:rPr dirty="0"/>
              <a:t>Minimizes the risk of contaminating the child’s account</a:t>
            </a:r>
          </a:p>
        </p:txBody>
      </p:sp>
      <p:sp>
        <p:nvSpPr>
          <p:cNvPr id="394"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sp>
        <p:nvSpPr>
          <p:cNvPr id="397" name="Source: Mitchell L. Eisen et al. (eds.), Memory and Suggestibility in the Forensic Interview,  Lawrence Erlbaum Associates, New Jersey, 2002, Chap. XVII, “Using a Structured Interview Protocol to Improve the Quality of Investigative Interviews,” pp. 409-"/>
          <p:cNvSpPr txBox="1"/>
          <p:nvPr/>
        </p:nvSpPr>
        <p:spPr>
          <a:xfrm>
            <a:off x="1866900" y="5418130"/>
            <a:ext cx="6837363" cy="5852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spcBef>
                <a:spcPts val="200"/>
              </a:spcBef>
              <a:defRPr sz="1200"/>
            </a:lvl1pPr>
          </a:lstStyle>
          <a:p>
            <a:r>
              <a:rPr dirty="0"/>
              <a:t>Source: Mitchell L. Eisen et al. (eds.), Memory and Suggestibility in the Forensic Interview,  Lawrence Erlbaum Associates, New Jersey, 2002, Chap. XVII, “Using a Structured Interview Protocol to Improve the Quality of Investigative Interviews,” pp. 409-436.</a:t>
            </a:r>
          </a:p>
        </p:txBody>
      </p:sp>
      <p:sp>
        <p:nvSpPr>
          <p:cNvPr id="2" name="Footer Placeholder 1">
            <a:extLst>
              <a:ext uri="{FF2B5EF4-FFF2-40B4-BE49-F238E27FC236}">
                <a16:creationId xmlns:a16="http://schemas.microsoft.com/office/drawing/2014/main" id="{AAE56371-50A7-0C40-BE02-5F91D005CC18}"/>
              </a:ext>
            </a:extLst>
          </p:cNvPr>
          <p:cNvSpPr>
            <a:spLocks noGrp="1"/>
          </p:cNvSpPr>
          <p:nvPr>
            <p:ph type="ftr" sz="quarter" idx="11"/>
          </p:nvPr>
        </p:nvSpPr>
        <p:spPr/>
        <p:txBody>
          <a:bodyPr/>
          <a:lstStyle/>
          <a:p>
            <a:r>
              <a:rPr lang="en-US"/>
              <a:t>© 2020 Mike Bleak Title IX Investigation</a:t>
            </a:r>
          </a:p>
          <a:p>
            <a:r>
              <a:rPr lang="en-US"/>
              <a:t>
</a:t>
            </a:r>
            <a:endParaRPr lang="en-US" dirty="0"/>
          </a:p>
        </p:txBody>
      </p:sp>
      <p:sp>
        <p:nvSpPr>
          <p:cNvPr id="3" name="Date Placeholder 2">
            <a:extLst>
              <a:ext uri="{FF2B5EF4-FFF2-40B4-BE49-F238E27FC236}">
                <a16:creationId xmlns:a16="http://schemas.microsoft.com/office/drawing/2014/main" id="{97FB3F6A-EAE9-7346-A1D2-B9AD0F212DD5}"/>
              </a:ext>
            </a:extLst>
          </p:cNvPr>
          <p:cNvSpPr>
            <a:spLocks noGrp="1"/>
          </p:cNvSpPr>
          <p:nvPr>
            <p:ph type="dt" sz="half" idx="10"/>
          </p:nvPr>
        </p:nvSpPr>
        <p:spPr/>
        <p:txBody>
          <a:bodyPr/>
          <a:lstStyle/>
          <a:p>
            <a:fld id="{B3774AB2-562F-9E45-B702-72093D52A421}" type="datetime1">
              <a:rPr lang="en-US" smtClean="0"/>
              <a:t>9/1/2020</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3" name="Interviewer:  Pre-Training and Post-Training Questions"/>
          <p:cNvSpPr txBox="1">
            <a:spLocks noGrp="1"/>
          </p:cNvSpPr>
          <p:nvPr>
            <p:ph type="title"/>
          </p:nvPr>
        </p:nvSpPr>
        <p:spPr>
          <a:prstGeom prst="rect">
            <a:avLst/>
          </a:prstGeom>
        </p:spPr>
        <p:txBody>
          <a:bodyPr>
            <a:normAutofit/>
          </a:bodyPr>
          <a:lstStyle/>
          <a:p>
            <a:r>
              <a:t>Interviewer:  Pre-Training and Post-Training Questions</a:t>
            </a:r>
          </a:p>
        </p:txBody>
      </p:sp>
      <p:sp>
        <p:nvSpPr>
          <p:cNvPr id="2" name="Content Placeholder 1">
            <a:extLst>
              <a:ext uri="{FF2B5EF4-FFF2-40B4-BE49-F238E27FC236}">
                <a16:creationId xmlns:a16="http://schemas.microsoft.com/office/drawing/2014/main" id="{FD5BD69E-DCDC-4D48-A402-C8CD9257E0A5}"/>
              </a:ext>
            </a:extLst>
          </p:cNvPr>
          <p:cNvSpPr>
            <a:spLocks noGrp="1"/>
          </p:cNvSpPr>
          <p:nvPr>
            <p:ph idx="1"/>
          </p:nvPr>
        </p:nvSpPr>
        <p:spPr/>
        <p:txBody>
          <a:bodyPr/>
          <a:lstStyle/>
          <a:p>
            <a:endParaRPr lang="en-US"/>
          </a:p>
        </p:txBody>
      </p:sp>
      <p:sp>
        <p:nvSpPr>
          <p:cNvPr id="402"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graphicFrame>
        <p:nvGraphicFramePr>
          <p:cNvPr id="404" name="3D Column Chart"/>
          <p:cNvGraphicFramePr/>
          <p:nvPr>
            <p:extLst>
              <p:ext uri="{D42A27DB-BD31-4B8C-83A1-F6EECF244321}">
                <p14:modId xmlns:p14="http://schemas.microsoft.com/office/powerpoint/2010/main" val="302646747"/>
              </p:ext>
            </p:extLst>
          </p:nvPr>
        </p:nvGraphicFramePr>
        <p:xfrm>
          <a:off x="918454" y="1786733"/>
          <a:ext cx="7927965" cy="4167183"/>
        </p:xfrm>
        <a:graphic>
          <a:graphicData uri="http://schemas.openxmlformats.org/drawingml/2006/chart">
            <c:chart xmlns:c="http://schemas.openxmlformats.org/drawingml/2006/chart" xmlns:r="http://schemas.openxmlformats.org/officeDocument/2006/relationships" r:id="rId3"/>
          </a:graphicData>
        </a:graphic>
      </p:graphicFrame>
      <p:sp>
        <p:nvSpPr>
          <p:cNvPr id="3" name="Footer Placeholder 2">
            <a:extLst>
              <a:ext uri="{FF2B5EF4-FFF2-40B4-BE49-F238E27FC236}">
                <a16:creationId xmlns:a16="http://schemas.microsoft.com/office/drawing/2014/main" id="{E11DE0F3-79F6-D847-A253-0B7CA981790A}"/>
              </a:ext>
            </a:extLst>
          </p:cNvPr>
          <p:cNvSpPr>
            <a:spLocks noGrp="1"/>
          </p:cNvSpPr>
          <p:nvPr>
            <p:ph type="ftr" sz="quarter" idx="11"/>
          </p:nvPr>
        </p:nvSpPr>
        <p:spPr/>
        <p:txBody>
          <a:bodyPr/>
          <a:lstStyle/>
          <a:p>
            <a:r>
              <a:rPr lang="en-US"/>
              <a:t>© 2020 Mike Bleak Title IX Investigation</a:t>
            </a:r>
          </a:p>
          <a:p>
            <a:r>
              <a:rPr lang="en-US"/>
              <a:t>
</a:t>
            </a:r>
            <a:endParaRPr lang="en-US" dirty="0"/>
          </a:p>
        </p:txBody>
      </p:sp>
      <p:sp>
        <p:nvSpPr>
          <p:cNvPr id="4" name="Date Placeholder 3">
            <a:extLst>
              <a:ext uri="{FF2B5EF4-FFF2-40B4-BE49-F238E27FC236}">
                <a16:creationId xmlns:a16="http://schemas.microsoft.com/office/drawing/2014/main" id="{24A09DD4-90C9-7F41-A977-2FE3D1D8EEB6}"/>
              </a:ext>
            </a:extLst>
          </p:cNvPr>
          <p:cNvSpPr>
            <a:spLocks noGrp="1"/>
          </p:cNvSpPr>
          <p:nvPr>
            <p:ph type="dt" sz="half" idx="10"/>
          </p:nvPr>
        </p:nvSpPr>
        <p:spPr/>
        <p:txBody>
          <a:bodyPr/>
          <a:lstStyle/>
          <a:p>
            <a:fld id="{82738E52-E27A-0240-9197-0BB520E47FD3}" type="datetime1">
              <a:rPr lang="en-US" smtClean="0"/>
              <a:t>9/1/2020</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BF7E8610-2DF7-4AF0-B876-0F3B7882A6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C1C8C023-62A6-4DA0-8DF4-3F4EA9409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3066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0" name="Child Responses:  Pre-Training and Post Training Questions"/>
          <p:cNvSpPr txBox="1">
            <a:spLocks noGrp="1"/>
          </p:cNvSpPr>
          <p:nvPr>
            <p:ph type="title"/>
          </p:nvPr>
        </p:nvSpPr>
        <p:spPr>
          <a:xfrm>
            <a:off x="1382543" y="624110"/>
            <a:ext cx="7037556" cy="1280890"/>
          </a:xfrm>
          <a:prstGeom prst="rect">
            <a:avLst/>
          </a:prstGeom>
        </p:spPr>
        <p:txBody>
          <a:bodyPr>
            <a:normAutofit/>
          </a:bodyPr>
          <a:lstStyle/>
          <a:p>
            <a:r>
              <a:rPr lang="en-US">
                <a:solidFill>
                  <a:schemeClr val="bg1"/>
                </a:solidFill>
              </a:rPr>
              <a:t>Child Responses:  Pre-Training and Post Training Questions</a:t>
            </a:r>
          </a:p>
        </p:txBody>
      </p:sp>
      <p:sp>
        <p:nvSpPr>
          <p:cNvPr id="101" name="Freeform 11">
            <a:extLst>
              <a:ext uri="{FF2B5EF4-FFF2-40B4-BE49-F238E27FC236}">
                <a16:creationId xmlns:a16="http://schemas.microsoft.com/office/drawing/2014/main" id="{26B9FE07-322E-43FB-8707-C9826BD90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09" name="Slide Number"/>
          <p:cNvSpPr txBox="1">
            <a:spLocks noGrp="1"/>
          </p:cNvSpPr>
          <p:nvPr>
            <p:ph type="sldNum" sz="quarter" idx="12"/>
          </p:nvPr>
        </p:nvSpPr>
        <p:spPr>
          <a:xfrm>
            <a:off x="398859" y="787782"/>
            <a:ext cx="584825"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solidFill>
                  <a:srgbClr val="FFFFFF"/>
                </a:solidFill>
              </a:rPr>
              <a:t>37</a:t>
            </a:r>
            <a:endParaRPr sz="1900" dirty="0">
              <a:solidFill>
                <a:srgbClr val="FFFFFF"/>
              </a:solidFill>
            </a:endParaRPr>
          </a:p>
        </p:txBody>
      </p:sp>
      <p:sp>
        <p:nvSpPr>
          <p:cNvPr id="3" name="Footer Placeholder 2">
            <a:extLst>
              <a:ext uri="{FF2B5EF4-FFF2-40B4-BE49-F238E27FC236}">
                <a16:creationId xmlns:a16="http://schemas.microsoft.com/office/drawing/2014/main" id="{5901EF90-01F8-434B-B679-1C97F9DB37E9}"/>
              </a:ext>
            </a:extLst>
          </p:cNvPr>
          <p:cNvSpPr>
            <a:spLocks noGrp="1"/>
          </p:cNvSpPr>
          <p:nvPr>
            <p:ph type="ftr" sz="quarter" idx="11"/>
          </p:nvPr>
        </p:nvSpPr>
        <p:spPr>
          <a:xfrm>
            <a:off x="513078" y="6135808"/>
            <a:ext cx="7143830" cy="365125"/>
          </a:xfrm>
          <a:prstGeom prst="rect">
            <a:avLst/>
          </a:prstGeom>
        </p:spPr>
        <p:txBody>
          <a:bodyPr anchor="ct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sp>
        <p:nvSpPr>
          <p:cNvPr id="4" name="Date Placeholder 3">
            <a:extLst>
              <a:ext uri="{FF2B5EF4-FFF2-40B4-BE49-F238E27FC236}">
                <a16:creationId xmlns:a16="http://schemas.microsoft.com/office/drawing/2014/main" id="{0F4AC64F-FA5D-C04F-88C3-CC0984267EF0}"/>
              </a:ext>
            </a:extLst>
          </p:cNvPr>
          <p:cNvSpPr>
            <a:spLocks noGrp="1"/>
          </p:cNvSpPr>
          <p:nvPr>
            <p:ph type="dt" sz="half" idx="10"/>
          </p:nvPr>
        </p:nvSpPr>
        <p:spPr>
          <a:xfrm>
            <a:off x="7771209" y="6130437"/>
            <a:ext cx="859712" cy="370396"/>
          </a:xfrm>
          <a:prstGeom prst="rect">
            <a:avLst/>
          </a:prstGeom>
        </p:spPr>
        <p:txBody>
          <a:bodyPr anchor="ctr">
            <a:normAutofit/>
          </a:bodyPr>
          <a:lstStyle/>
          <a:p>
            <a:pPr>
              <a:spcAft>
                <a:spcPts val="600"/>
              </a:spcAft>
            </a:pPr>
            <a:fld id="{F0101CE4-6997-8B41-958E-31D3F1A5D884}" type="datetime1">
              <a:rPr lang="en-US" smtClean="0"/>
              <a:pPr>
                <a:spcAft>
                  <a:spcPts val="600"/>
                </a:spcAft>
              </a:pPr>
              <a:t>9/1/2020</a:t>
            </a:fld>
            <a:endParaRPr lang="en-US"/>
          </a:p>
        </p:txBody>
      </p:sp>
      <p:graphicFrame>
        <p:nvGraphicFramePr>
          <p:cNvPr id="414" name="3D Column Chart"/>
          <p:cNvGraphicFramePr>
            <a:graphicFrameLocks noGrp="1"/>
          </p:cNvGraphicFramePr>
          <p:nvPr>
            <p:ph idx="1"/>
            <p:extLst>
              <p:ext uri="{D42A27DB-BD31-4B8C-83A1-F6EECF244321}">
                <p14:modId xmlns:p14="http://schemas.microsoft.com/office/powerpoint/2010/main" val="956892131"/>
              </p:ext>
            </p:extLst>
          </p:nvPr>
        </p:nvGraphicFramePr>
        <p:xfrm>
          <a:off x="720759" y="2930805"/>
          <a:ext cx="7699339" cy="296199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4" name="Rectangle 103">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Interviewer Questions and Child Responses (Phase 2)"/>
          <p:cNvSpPr txBox="1">
            <a:spLocks noGrp="1"/>
          </p:cNvSpPr>
          <p:nvPr>
            <p:ph type="title"/>
          </p:nvPr>
        </p:nvSpPr>
        <p:spPr>
          <a:xfrm>
            <a:off x="944919" y="3101093"/>
            <a:ext cx="1840539" cy="3029344"/>
          </a:xfrm>
          <a:prstGeom prst="rect">
            <a:avLst/>
          </a:prstGeom>
        </p:spPr>
        <p:txBody>
          <a:bodyPr>
            <a:normAutofit/>
          </a:bodyPr>
          <a:lstStyle/>
          <a:p>
            <a:r>
              <a:rPr lang="en-US" sz="2400">
                <a:solidFill>
                  <a:schemeClr val="bg1"/>
                </a:solidFill>
              </a:rPr>
              <a:t>Interviewer Questions and Child Responses (Phase 2)</a:t>
            </a:r>
          </a:p>
        </p:txBody>
      </p:sp>
      <p:sp>
        <p:nvSpPr>
          <p:cNvPr id="106"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416" name="Slide Number"/>
          <p:cNvSpPr txBox="1">
            <a:spLocks noGrp="1"/>
          </p:cNvSpPr>
          <p:nvPr>
            <p:ph type="sldNum" sz="quarter" idx="12"/>
          </p:nvPr>
        </p:nvSpPr>
        <p:spPr>
          <a:xfrm>
            <a:off x="28888" y="3259287"/>
            <a:ext cx="584825"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solidFill>
                  <a:srgbClr val="FFFFFF"/>
                </a:solidFill>
              </a:rPr>
              <a:t>38</a:t>
            </a:r>
            <a:endParaRPr sz="1900" dirty="0">
              <a:solidFill>
                <a:srgbClr val="FFFFFF"/>
              </a:solidFill>
            </a:endParaRPr>
          </a:p>
        </p:txBody>
      </p:sp>
      <p:sp useBgFill="1">
        <p:nvSpPr>
          <p:cNvPr id="108" name="Rectangle 107">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2053E251-56BF-464D-AEA7-E6C07A20975E}"/>
              </a:ext>
            </a:extLst>
          </p:cNvPr>
          <p:cNvSpPr>
            <a:spLocks noGrp="1"/>
          </p:cNvSpPr>
          <p:nvPr>
            <p:ph type="ftr" sz="quarter" idx="11"/>
          </p:nvPr>
        </p:nvSpPr>
        <p:spPr>
          <a:xfrm>
            <a:off x="3529934" y="6135808"/>
            <a:ext cx="4126973" cy="365125"/>
          </a:xfrm>
          <a:prstGeom prst="rect">
            <a:avLst/>
          </a:prstGeom>
        </p:spPr>
        <p:txBody>
          <a:bodyPr anchor="ct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sp>
        <p:nvSpPr>
          <p:cNvPr id="4" name="Date Placeholder 3">
            <a:extLst>
              <a:ext uri="{FF2B5EF4-FFF2-40B4-BE49-F238E27FC236}">
                <a16:creationId xmlns:a16="http://schemas.microsoft.com/office/drawing/2014/main" id="{86DE68D4-3E81-E346-8663-990D7E5337FE}"/>
              </a:ext>
            </a:extLst>
          </p:cNvPr>
          <p:cNvSpPr>
            <a:spLocks noGrp="1"/>
          </p:cNvSpPr>
          <p:nvPr>
            <p:ph type="dt" sz="half" idx="10"/>
          </p:nvPr>
        </p:nvSpPr>
        <p:spPr>
          <a:xfrm>
            <a:off x="7771209" y="6130437"/>
            <a:ext cx="859712" cy="370396"/>
          </a:xfrm>
          <a:prstGeom prst="rect">
            <a:avLst/>
          </a:prstGeom>
        </p:spPr>
        <p:txBody>
          <a:bodyPr anchor="ctr">
            <a:normAutofit/>
          </a:bodyPr>
          <a:lstStyle/>
          <a:p>
            <a:pPr>
              <a:spcAft>
                <a:spcPts val="600"/>
              </a:spcAft>
            </a:pPr>
            <a:fld id="{EA261AED-1353-AE44-8C55-A3DFEE91818C}" type="datetime1">
              <a:rPr lang="en-US" smtClean="0"/>
              <a:pPr>
                <a:spcAft>
                  <a:spcPts val="600"/>
                </a:spcAft>
              </a:pPr>
              <a:t>9/1/2020</a:t>
            </a:fld>
            <a:endParaRPr lang="en-US"/>
          </a:p>
        </p:txBody>
      </p:sp>
      <p:graphicFrame>
        <p:nvGraphicFramePr>
          <p:cNvPr id="421" name="3D Column Chart"/>
          <p:cNvGraphicFramePr>
            <a:graphicFrameLocks noGrp="1"/>
          </p:cNvGraphicFramePr>
          <p:nvPr>
            <p:ph idx="1"/>
            <p:extLst>
              <p:ext uri="{D42A27DB-BD31-4B8C-83A1-F6EECF244321}">
                <p14:modId xmlns:p14="http://schemas.microsoft.com/office/powerpoint/2010/main" val="2862001883"/>
              </p:ext>
            </p:extLst>
          </p:nvPr>
        </p:nvGraphicFramePr>
        <p:xfrm>
          <a:off x="3534858" y="641551"/>
          <a:ext cx="5124159" cy="526477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5" name="Open-ended Prompts"/>
          <p:cNvSpPr txBox="1">
            <a:spLocks noGrp="1"/>
          </p:cNvSpPr>
          <p:nvPr>
            <p:ph type="title"/>
          </p:nvPr>
        </p:nvSpPr>
        <p:spPr>
          <a:prstGeom prst="rect">
            <a:avLst/>
          </a:prstGeom>
        </p:spPr>
        <p:txBody>
          <a:bodyPr>
            <a:normAutofit/>
          </a:bodyPr>
          <a:lstStyle/>
          <a:p>
            <a:r>
              <a:t>Open-ended Prompts</a:t>
            </a:r>
          </a:p>
        </p:txBody>
      </p:sp>
      <p:sp>
        <p:nvSpPr>
          <p:cNvPr id="426" name="“(Protocol) guided interviews elicited more information using open-ended prompts and less information using option-posing and suggestive questions than did standard interviews.…"/>
          <p:cNvSpPr txBox="1">
            <a:spLocks noGrp="1"/>
          </p:cNvSpPr>
          <p:nvPr>
            <p:ph idx="1"/>
          </p:nvPr>
        </p:nvSpPr>
        <p:spPr>
          <a:prstGeom prst="rect">
            <a:avLst/>
          </a:prstGeom>
        </p:spPr>
        <p:txBody>
          <a:bodyPr>
            <a:normAutofit/>
          </a:bodyPr>
          <a:lstStyle/>
          <a:p>
            <a:pPr marL="0" indent="0">
              <a:buSzTx/>
              <a:buNone/>
            </a:pPr>
            <a:r>
              <a:t>“(Protocol) guided interviews elicited more information using open-ended prompts and less information using option-posing and suggestive questions than did standard interviews. </a:t>
            </a:r>
          </a:p>
          <a:p>
            <a:pPr marL="0" indent="0">
              <a:buSzTx/>
              <a:buNone/>
            </a:pPr>
            <a:r>
              <a:t>In </a:t>
            </a:r>
            <a:r>
              <a:rPr b="1" u="sng"/>
              <a:t>89%</a:t>
            </a:r>
            <a:r>
              <a:t> of the protocol interviews, children made their preliminary allegations in response to open-ended prompts, compared with 36% in the standard interviews.”</a:t>
            </a:r>
          </a:p>
        </p:txBody>
      </p:sp>
      <p:sp>
        <p:nvSpPr>
          <p:cNvPr id="423"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39</a:t>
            </a:fld>
            <a:endParaRPr/>
          </a:p>
        </p:txBody>
      </p:sp>
      <p:sp>
        <p:nvSpPr>
          <p:cNvPr id="424" name="Source: Kathleen J. Sternberg et al., “Use of a Structured Investigative Protocol Enhances Young Children’s Responses to Free-recall Prompts in the Course of Forensic Interviews,” Journal of Applied Psychology, Vol. 86, No. 5, 2001, pp.997-1005."/>
          <p:cNvSpPr txBox="1"/>
          <p:nvPr/>
        </p:nvSpPr>
        <p:spPr>
          <a:xfrm>
            <a:off x="2307777" y="5032372"/>
            <a:ext cx="6837363" cy="5852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spcBef>
                <a:spcPts val="200"/>
              </a:spcBef>
              <a:defRPr sz="1200"/>
            </a:lvl1pPr>
          </a:lstStyle>
          <a:p>
            <a:r>
              <a:rPr dirty="0"/>
              <a:t>Source: Kathleen J. Sternberg et al., “Use of a Structured Investigative Protocol Enhances Young Children’s Responses to Free-recall Prompts in the Course of Forensic Interviews,” Journal of Applied Psychology, Vol. 86, No. 5, 2001, pp.997-1005.</a:t>
            </a:r>
          </a:p>
        </p:txBody>
      </p:sp>
      <p:pic>
        <p:nvPicPr>
          <p:cNvPr id="5122" name="Picture 2" descr="Dos and Don'ts&quot; of Residency Interview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046" y="4321848"/>
            <a:ext cx="1748369" cy="174836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96677048-F902-AE4B-A9D4-7AB4626E1308}"/>
              </a:ext>
            </a:extLst>
          </p:cNvPr>
          <p:cNvSpPr>
            <a:spLocks noGrp="1"/>
          </p:cNvSpPr>
          <p:nvPr>
            <p:ph type="ftr" sz="quarter" idx="11"/>
          </p:nvPr>
        </p:nvSpPr>
        <p:spPr/>
        <p:txBody>
          <a:bodyPr/>
          <a:lstStyle/>
          <a:p>
            <a:r>
              <a:rPr lang="en-US"/>
              <a:t>© 2020 Mike Bleak Title IX Investigation</a:t>
            </a:r>
          </a:p>
          <a:p>
            <a:r>
              <a:rPr lang="en-US"/>
              <a:t>
</a:t>
            </a:r>
            <a:endParaRPr lang="en-US" dirty="0"/>
          </a:p>
        </p:txBody>
      </p:sp>
      <p:sp>
        <p:nvSpPr>
          <p:cNvPr id="3" name="Date Placeholder 2">
            <a:extLst>
              <a:ext uri="{FF2B5EF4-FFF2-40B4-BE49-F238E27FC236}">
                <a16:creationId xmlns:a16="http://schemas.microsoft.com/office/drawing/2014/main" id="{F509A04B-B0D8-3F44-8649-C324169B2156}"/>
              </a:ext>
            </a:extLst>
          </p:cNvPr>
          <p:cNvSpPr>
            <a:spLocks noGrp="1"/>
          </p:cNvSpPr>
          <p:nvPr>
            <p:ph type="dt" sz="half" idx="10"/>
          </p:nvPr>
        </p:nvSpPr>
        <p:spPr/>
        <p:txBody>
          <a:bodyPr/>
          <a:lstStyle/>
          <a:p>
            <a:fld id="{49B590B6-5006-B24C-A8C9-940D8C858198}" type="datetime1">
              <a:rPr lang="en-US" smtClean="0"/>
              <a:t>9/1/2020</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54"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5"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6"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7"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8"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9"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0"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1"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2"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3"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4"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5"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7" name="Group 66">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68"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9"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70"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1"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2"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3"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4"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5"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6"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7"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8"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9"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81" name="Rectangle 80">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3" name="Freeform 11">
            <a:extLst>
              <a:ext uri="{FF2B5EF4-FFF2-40B4-BE49-F238E27FC236}">
                <a16:creationId xmlns:a16="http://schemas.microsoft.com/office/drawing/2014/main" id="{BFE4781A-41C7-4F27-8792-A74EFB8E5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85" name="Rectangle 84">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he Child Forensic Interview"/>
          <p:cNvSpPr txBox="1">
            <a:spLocks noGrp="1"/>
          </p:cNvSpPr>
          <p:nvPr>
            <p:ph type="title" idx="4294967295"/>
          </p:nvPr>
        </p:nvSpPr>
        <p:spPr>
          <a:xfrm>
            <a:off x="944919" y="3101093"/>
            <a:ext cx="1840539" cy="3029344"/>
          </a:xfrm>
          <a:prstGeom prst="rect">
            <a:avLst/>
          </a:prstGeom>
        </p:spPr>
        <p:txBody>
          <a:bodyPr vert="horz" lIns="91440" tIns="45720" rIns="91440" bIns="45720" rtlCol="0" anchor="t">
            <a:normAutofit/>
          </a:bodyPr>
          <a:lstStyle>
            <a:lvl1pPr>
              <a:defRPr sz="3600"/>
            </a:lvl1pPr>
          </a:lstStyle>
          <a:p>
            <a:r>
              <a:rPr lang="en-US" sz="2800">
                <a:solidFill>
                  <a:schemeClr val="bg1"/>
                </a:solidFill>
              </a:rPr>
              <a:t>The Forensic Interview</a:t>
            </a:r>
          </a:p>
        </p:txBody>
      </p:sp>
      <p:sp>
        <p:nvSpPr>
          <p:cNvPr id="87"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46" name="Slide Number"/>
          <p:cNvSpPr txBox="1">
            <a:spLocks noGrp="1"/>
          </p:cNvSpPr>
          <p:nvPr>
            <p:ph type="sldNum" sz="quarter" idx="12"/>
          </p:nvPr>
        </p:nvSpPr>
        <p:spPr>
          <a:xfrm>
            <a:off x="28888" y="3259287"/>
            <a:ext cx="584825"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rmAutofit/>
          </a:bodyPr>
          <a:lstStyle/>
          <a:p>
            <a:pPr defTabSz="457200" hangingPunct="1">
              <a:lnSpc>
                <a:spcPct val="90000"/>
              </a:lnSpc>
              <a:spcAft>
                <a:spcPts val="600"/>
              </a:spcAft>
            </a:pPr>
            <a:fld id="{86CB4B4D-7CA3-9044-876B-883B54F8677D}" type="slidenum">
              <a:rPr lang="en-US" sz="1900" kern="1200">
                <a:solidFill>
                  <a:srgbClr val="FFFFFF"/>
                </a:solidFill>
                <a:latin typeface="+mn-lt"/>
                <a:ea typeface="+mn-ea"/>
                <a:cs typeface="+mn-cs"/>
              </a:rPr>
              <a:pPr defTabSz="457200" hangingPunct="1">
                <a:lnSpc>
                  <a:spcPct val="90000"/>
                </a:lnSpc>
                <a:spcAft>
                  <a:spcPts val="600"/>
                </a:spcAft>
              </a:pPr>
              <a:t>4</a:t>
            </a:fld>
            <a:endParaRPr lang="en-US" sz="1900" kern="1200">
              <a:solidFill>
                <a:srgbClr val="FFFFFF"/>
              </a:solidFill>
              <a:latin typeface="+mn-lt"/>
              <a:ea typeface="+mn-ea"/>
              <a:cs typeface="+mn-cs"/>
            </a:endParaRPr>
          </a:p>
        </p:txBody>
      </p:sp>
      <p:sp useBgFill="1">
        <p:nvSpPr>
          <p:cNvPr id="89" name="Rectangle 88">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search Based Training developed…"/>
          <p:cNvSpPr txBox="1">
            <a:spLocks noGrp="1"/>
          </p:cNvSpPr>
          <p:nvPr>
            <p:ph idx="4294967295"/>
          </p:nvPr>
        </p:nvSpPr>
        <p:spPr>
          <a:xfrm>
            <a:off x="3529933" y="589722"/>
            <a:ext cx="5098525" cy="5321500"/>
          </a:xfrm>
          <a:prstGeom prst="rect">
            <a:avLst/>
          </a:prstGeom>
        </p:spPr>
        <p:txBody>
          <a:bodyPr vert="horz" lIns="91440" tIns="45720" rIns="91440" bIns="45720" rtlCol="0" anchor="ctr">
            <a:normAutofit/>
          </a:bodyPr>
          <a:lstStyle/>
          <a:p>
            <a:pPr marL="0" indent="0">
              <a:lnSpc>
                <a:spcPct val="90000"/>
              </a:lnSpc>
              <a:buSzTx/>
              <a:defRPr sz="2800"/>
            </a:pPr>
            <a:r>
              <a:rPr lang="en-US" sz="1700" dirty="0"/>
              <a:t>Research Based Training developed </a:t>
            </a:r>
          </a:p>
          <a:p>
            <a:pPr marL="0" indent="0">
              <a:lnSpc>
                <a:spcPct val="90000"/>
              </a:lnSpc>
              <a:buSzTx/>
              <a:defRPr sz="2800"/>
            </a:pPr>
            <a:r>
              <a:rPr lang="en-US" sz="1700" dirty="0"/>
              <a:t>from NICHD findings </a:t>
            </a:r>
          </a:p>
          <a:p>
            <a:pPr marL="0" indent="0">
              <a:lnSpc>
                <a:spcPct val="90000"/>
              </a:lnSpc>
              <a:buSzTx/>
              <a:defRPr sz="1800"/>
            </a:pPr>
            <a:r>
              <a:rPr lang="en-US" sz="1700" dirty="0"/>
              <a:t>(Supported by published research: National Institute Of Child Health and Human Development, Dr. Michael Lamb, et. al.) </a:t>
            </a:r>
          </a:p>
          <a:p>
            <a:pPr marL="0" indent="0">
              <a:lnSpc>
                <a:spcPct val="90000"/>
              </a:lnSpc>
              <a:buSzTx/>
              <a:buNone/>
              <a:defRPr sz="2300"/>
            </a:pPr>
            <a:endParaRPr lang="en-US" sz="1700" dirty="0"/>
          </a:p>
          <a:p>
            <a:pPr marL="0" indent="0">
              <a:lnSpc>
                <a:spcPct val="90000"/>
              </a:lnSpc>
              <a:buSzTx/>
              <a:defRPr sz="2300"/>
            </a:pPr>
            <a:r>
              <a:rPr lang="en-US" sz="1700" dirty="0"/>
              <a:t>Designed for:</a:t>
            </a:r>
          </a:p>
          <a:p>
            <a:pPr marL="0" indent="0">
              <a:lnSpc>
                <a:spcPct val="90000"/>
              </a:lnSpc>
              <a:buSzTx/>
              <a:defRPr sz="2000"/>
            </a:pPr>
            <a:r>
              <a:rPr lang="en-US" sz="1700" dirty="0"/>
              <a:t>Forensic Interviewers</a:t>
            </a:r>
          </a:p>
          <a:p>
            <a:pPr marL="0" indent="0">
              <a:lnSpc>
                <a:spcPct val="90000"/>
              </a:lnSpc>
              <a:buSzTx/>
              <a:defRPr sz="2000"/>
            </a:pPr>
            <a:r>
              <a:rPr lang="en-US" sz="1700" dirty="0"/>
              <a:t>Law Enforcement Investigators</a:t>
            </a:r>
          </a:p>
          <a:p>
            <a:pPr marL="0" indent="0">
              <a:lnSpc>
                <a:spcPct val="90000"/>
              </a:lnSpc>
              <a:buSzTx/>
              <a:defRPr sz="2000"/>
            </a:pPr>
            <a:r>
              <a:rPr lang="en-US" sz="1700" dirty="0"/>
              <a:t>Social Services Caseworkers</a:t>
            </a:r>
          </a:p>
          <a:p>
            <a:pPr marL="0" indent="0">
              <a:lnSpc>
                <a:spcPct val="90000"/>
              </a:lnSpc>
              <a:buSzTx/>
              <a:defRPr sz="2000"/>
            </a:pPr>
            <a:r>
              <a:rPr lang="en-US" sz="1700" dirty="0"/>
              <a:t>Prosecutors</a:t>
            </a:r>
          </a:p>
          <a:p>
            <a:pPr marL="0" indent="0">
              <a:lnSpc>
                <a:spcPct val="90000"/>
              </a:lnSpc>
              <a:buSzTx/>
              <a:defRPr sz="2000"/>
            </a:pPr>
            <a:r>
              <a:rPr lang="en-US" sz="1700" dirty="0"/>
              <a:t>Title IX Investigators</a:t>
            </a:r>
          </a:p>
          <a:p>
            <a:pPr marL="0" indent="0">
              <a:lnSpc>
                <a:spcPct val="90000"/>
              </a:lnSpc>
              <a:buSzTx/>
              <a:defRPr sz="2000"/>
            </a:pPr>
            <a:r>
              <a:rPr lang="en-US" sz="1700" dirty="0"/>
              <a:t>Other allied professionals</a:t>
            </a:r>
          </a:p>
        </p:txBody>
      </p:sp>
      <p:sp>
        <p:nvSpPr>
          <p:cNvPr id="2" name="Footer Placeholder 1">
            <a:extLst>
              <a:ext uri="{FF2B5EF4-FFF2-40B4-BE49-F238E27FC236}">
                <a16:creationId xmlns:a16="http://schemas.microsoft.com/office/drawing/2014/main" id="{7464C821-B003-B340-A344-64DDA8F0AB46}"/>
              </a:ext>
            </a:extLst>
          </p:cNvPr>
          <p:cNvSpPr>
            <a:spLocks noGrp="1"/>
          </p:cNvSpPr>
          <p:nvPr>
            <p:ph type="ftr" sz="quarter" idx="11"/>
          </p:nvPr>
        </p:nvSpPr>
        <p:spPr>
          <a:xfrm>
            <a:off x="3529934" y="6135808"/>
            <a:ext cx="4126973" cy="365125"/>
          </a:xfrm>
          <a:prstGeom prst="rect">
            <a:avLst/>
          </a:prstGeom>
        </p:spPr>
        <p:txBody>
          <a:bodyPr vert="horz" lIns="91440" tIns="45720" rIns="91440" bIns="45720" rtlCol="0" anchor="ctr">
            <a:normAutofit/>
          </a:bodyPr>
          <a:lstStyle/>
          <a:p>
            <a:pPr defTabSz="457200" hangingPunct="1">
              <a:lnSpc>
                <a:spcPct val="90000"/>
              </a:lnSpc>
              <a:spcAft>
                <a:spcPts val="600"/>
              </a:spcAft>
            </a:pPr>
            <a:r>
              <a:rPr lang="en-US" sz="200" kern="1200" dirty="0">
                <a:solidFill>
                  <a:schemeClr val="tx1">
                    <a:tint val="75000"/>
                  </a:schemeClr>
                </a:solidFill>
                <a:latin typeface="+mn-lt"/>
                <a:ea typeface="+mn-ea"/>
                <a:cs typeface="+mn-cs"/>
              </a:rPr>
              <a:t>© 2020 Mike Bleak Title IX Investigation</a:t>
            </a:r>
          </a:p>
          <a:p>
            <a:pPr defTabSz="457200" hangingPunct="1">
              <a:lnSpc>
                <a:spcPct val="90000"/>
              </a:lnSpc>
              <a:spcAft>
                <a:spcPts val="600"/>
              </a:spcAft>
            </a:pPr>
            <a:r>
              <a:rPr lang="en-US" sz="200" kern="1200" dirty="0">
                <a:solidFill>
                  <a:schemeClr val="tx1">
                    <a:tint val="75000"/>
                  </a:schemeClr>
                </a:solidFill>
                <a:latin typeface="+mn-lt"/>
                <a:ea typeface="+mn-ea"/>
                <a:cs typeface="+mn-cs"/>
              </a:rPr>
              <a:t>
</a:t>
            </a:r>
          </a:p>
        </p:txBody>
      </p:sp>
      <p:sp>
        <p:nvSpPr>
          <p:cNvPr id="3" name="Date Placeholder 2">
            <a:extLst>
              <a:ext uri="{FF2B5EF4-FFF2-40B4-BE49-F238E27FC236}">
                <a16:creationId xmlns:a16="http://schemas.microsoft.com/office/drawing/2014/main" id="{D57B347E-C72D-4048-ACF1-0790C3134C28}"/>
              </a:ext>
            </a:extLst>
          </p:cNvPr>
          <p:cNvSpPr>
            <a:spLocks noGrp="1"/>
          </p:cNvSpPr>
          <p:nvPr>
            <p:ph type="dt" sz="half" idx="10"/>
          </p:nvPr>
        </p:nvSpPr>
        <p:spPr>
          <a:xfrm>
            <a:off x="7771209" y="6130437"/>
            <a:ext cx="859712" cy="370396"/>
          </a:xfrm>
          <a:prstGeom prst="rect">
            <a:avLst/>
          </a:prstGeom>
        </p:spPr>
        <p:txBody>
          <a:bodyPr vert="horz" lIns="91440" tIns="45720" rIns="91440" bIns="45720" rtlCol="0" anchor="ctr">
            <a:normAutofit/>
          </a:bodyPr>
          <a:lstStyle/>
          <a:p>
            <a:pPr defTabSz="457200" hangingPunct="1">
              <a:spcAft>
                <a:spcPts val="600"/>
              </a:spcAft>
            </a:pPr>
            <a:fld id="{01A694DD-C552-4B4B-936B-5084568DF494}" type="datetime1">
              <a:rPr lang="en-US" kern="1200" dirty="0">
                <a:solidFill>
                  <a:schemeClr val="tx1">
                    <a:tint val="75000"/>
                  </a:schemeClr>
                </a:solidFill>
                <a:latin typeface="+mn-lt"/>
                <a:ea typeface="+mn-ea"/>
                <a:cs typeface="+mn-cs"/>
              </a:rPr>
              <a:pPr defTabSz="457200" hangingPunct="1">
                <a:spcAft>
                  <a:spcPts val="600"/>
                </a:spcAft>
              </a:pPr>
              <a:t>9/1/2020</a:t>
            </a:fld>
            <a:endParaRPr lang="en-US" kern="1200" dirty="0">
              <a:solidFill>
                <a:schemeClr val="tx1">
                  <a:tint val="75000"/>
                </a:schemeClr>
              </a:solidFill>
              <a:latin typeface="+mn-lt"/>
              <a:ea typeface="+mn-ea"/>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2" name="Age and Gender"/>
          <p:cNvSpPr txBox="1">
            <a:spLocks noGrp="1"/>
          </p:cNvSpPr>
          <p:nvPr>
            <p:ph type="title"/>
          </p:nvPr>
        </p:nvSpPr>
        <p:spPr>
          <a:prstGeom prst="rect">
            <a:avLst/>
          </a:prstGeom>
        </p:spPr>
        <p:txBody>
          <a:bodyPr>
            <a:normAutofit/>
          </a:bodyPr>
          <a:lstStyle/>
          <a:p>
            <a:r>
              <a:t>Age and Gender</a:t>
            </a:r>
          </a:p>
        </p:txBody>
      </p:sp>
      <p:sp>
        <p:nvSpPr>
          <p:cNvPr id="433" name="All ages (even preschoolers) provide 3-5 times more information to open-ended vs. focused prompts…"/>
          <p:cNvSpPr txBox="1">
            <a:spLocks noGrp="1"/>
          </p:cNvSpPr>
          <p:nvPr>
            <p:ph idx="1"/>
          </p:nvPr>
        </p:nvSpPr>
        <p:spPr>
          <a:xfrm>
            <a:off x="1655048" y="1094005"/>
            <a:ext cx="6591985" cy="3392991"/>
          </a:xfrm>
          <a:prstGeom prst="rect">
            <a:avLst/>
          </a:prstGeom>
        </p:spPr>
        <p:txBody>
          <a:bodyPr>
            <a:normAutofit/>
          </a:bodyPr>
          <a:lstStyle/>
          <a:p>
            <a:pPr>
              <a:buSzTx/>
              <a:buNone/>
            </a:pPr>
            <a:endParaRPr dirty="0"/>
          </a:p>
          <a:p>
            <a:pPr>
              <a:buChar char="•"/>
            </a:pPr>
            <a:r>
              <a:rPr dirty="0"/>
              <a:t>Following interview guidelines improve the quality of information obtained from </a:t>
            </a:r>
            <a:r>
              <a:rPr lang="en-US" dirty="0"/>
              <a:t>people</a:t>
            </a:r>
            <a:r>
              <a:rPr dirty="0"/>
              <a:t> much more dramatically than gender affects the interview process</a:t>
            </a:r>
          </a:p>
        </p:txBody>
      </p:sp>
      <p:sp>
        <p:nvSpPr>
          <p:cNvPr id="431"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sp>
        <p:nvSpPr>
          <p:cNvPr id="434" name="Sources: Michael E. Lamb et al., “Age Differences in Young Children’s Responses to Open-Ended Invitations in the Course of Forensic Interviews,”  Journal of Consulting and Clinical Psychology, Vol. 71, 2003, pp.926-934.…"/>
          <p:cNvSpPr txBox="1"/>
          <p:nvPr/>
        </p:nvSpPr>
        <p:spPr>
          <a:xfrm>
            <a:off x="1866900" y="5557386"/>
            <a:ext cx="6837363" cy="1103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90000"/>
              </a:lnSpc>
              <a:spcBef>
                <a:spcPts val="200"/>
              </a:spcBef>
              <a:defRPr sz="1200"/>
            </a:pPr>
            <a:r>
              <a:rPr dirty="0"/>
              <a:t>Sources: Michael E. Lamb et al., “Age Differences in Young Children’s Responses to Open-Ended Invitations in the Course of Forensic Interviews,”  Journal of Consulting and Clinical Psychology, Vol. 71, 2003, pp.926-934.</a:t>
            </a:r>
          </a:p>
          <a:p>
            <a:pPr>
              <a:lnSpc>
                <a:spcPct val="90000"/>
              </a:lnSpc>
              <a:spcBef>
                <a:spcPts val="200"/>
              </a:spcBef>
              <a:defRPr sz="1200"/>
            </a:pPr>
            <a:r>
              <a:rPr dirty="0"/>
              <a:t>Michael E. Lamb and Michelle E. Garretson, “The Effects of Interviewer Gender on the Informativeness of Alleged Child Sexual Abuse Victims in Forensic Interviews,”  Law and Human Behavior, Vol. 27, 2003, pp. 157-171.</a:t>
            </a:r>
          </a:p>
        </p:txBody>
      </p:sp>
      <p:pic>
        <p:nvPicPr>
          <p:cNvPr id="6146" name="Picture 2" descr="Tips For Photographing Large Groups | Savage Univers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7321" y="2609424"/>
            <a:ext cx="3607440" cy="284987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F39086D9-8F15-6943-95E2-7056084359B7}"/>
              </a:ext>
            </a:extLst>
          </p:cNvPr>
          <p:cNvSpPr>
            <a:spLocks noGrp="1"/>
          </p:cNvSpPr>
          <p:nvPr>
            <p:ph type="ftr" sz="quarter" idx="11"/>
          </p:nvPr>
        </p:nvSpPr>
        <p:spPr>
          <a:xfrm>
            <a:off x="1942415" y="6658327"/>
            <a:ext cx="5716488" cy="365125"/>
          </a:xfrm>
        </p:spPr>
        <p:txBody>
          <a:bodyPr/>
          <a:lstStyle/>
          <a:p>
            <a:r>
              <a:rPr lang="en-US" dirty="0"/>
              <a:t>© 2020 Mike Bleak Title IX Investigation</a:t>
            </a:r>
          </a:p>
          <a:p>
            <a:r>
              <a:rPr lang="en-US" dirty="0"/>
              <a:t>
</a:t>
            </a:r>
          </a:p>
        </p:txBody>
      </p:sp>
      <p:sp>
        <p:nvSpPr>
          <p:cNvPr id="3" name="Date Placeholder 2">
            <a:extLst>
              <a:ext uri="{FF2B5EF4-FFF2-40B4-BE49-F238E27FC236}">
                <a16:creationId xmlns:a16="http://schemas.microsoft.com/office/drawing/2014/main" id="{AC691EE9-F9EB-E043-AB45-FDF4A7E06BAD}"/>
              </a:ext>
            </a:extLst>
          </p:cNvPr>
          <p:cNvSpPr>
            <a:spLocks noGrp="1"/>
          </p:cNvSpPr>
          <p:nvPr>
            <p:ph type="dt" sz="half" idx="10"/>
          </p:nvPr>
        </p:nvSpPr>
        <p:spPr>
          <a:xfrm>
            <a:off x="7772400" y="6477993"/>
            <a:ext cx="766380" cy="370171"/>
          </a:xfrm>
        </p:spPr>
        <p:txBody>
          <a:bodyPr/>
          <a:lstStyle/>
          <a:p>
            <a:fld id="{18201439-5EB7-B542-9B9D-41203BEABCD2}" type="datetime1">
              <a:rPr lang="en-US" smtClean="0"/>
              <a:t>9/1/2020</a:t>
            </a:fld>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78"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9"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80"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81"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82"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83"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84"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85"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6"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7"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8"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9"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91" name="Group 90">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92"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93"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94"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95"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6"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7"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8"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9"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00"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01"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02"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03"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05" name="Rectangle 104">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7"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09" name="Rectangle 108">
            <a:extLst>
              <a:ext uri="{FF2B5EF4-FFF2-40B4-BE49-F238E27FC236}">
                <a16:creationId xmlns:a16="http://schemas.microsoft.com/office/drawing/2014/main" id="{FC59DA47-0B3E-4C84-B322-4D0AB409F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6F7C0CF3-8632-43CE-B87A-053125D41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9799"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6" name="Introduction of the NICHD Interview Guidelines"/>
          <p:cNvSpPr txBox="1">
            <a:spLocks noGrp="1"/>
          </p:cNvSpPr>
          <p:nvPr>
            <p:ph type="title"/>
          </p:nvPr>
        </p:nvSpPr>
        <p:spPr>
          <a:xfrm>
            <a:off x="405209" y="967417"/>
            <a:ext cx="2834152" cy="3943250"/>
          </a:xfrm>
          <a:prstGeom prst="rect">
            <a:avLst/>
          </a:prstGeom>
        </p:spPr>
        <p:txBody>
          <a:bodyPr vert="horz" lIns="91440" tIns="45720" rIns="91440" bIns="45720" rtlCol="0" anchor="b">
            <a:normAutofit/>
          </a:bodyPr>
          <a:lstStyle>
            <a:lvl1pPr>
              <a:defRPr sz="3600"/>
            </a:lvl1pPr>
          </a:lstStyle>
          <a:p>
            <a:r>
              <a:rPr lang="en-US" sz="3500" b="1">
                <a:solidFill>
                  <a:srgbClr val="FEFFFF"/>
                </a:solidFill>
              </a:rPr>
              <a:t>Introduction of the Title IX Investigator Interview Guidelines</a:t>
            </a:r>
          </a:p>
        </p:txBody>
      </p:sp>
      <p:sp>
        <p:nvSpPr>
          <p:cNvPr id="113" name="Freeform 5">
            <a:extLst>
              <a:ext uri="{FF2B5EF4-FFF2-40B4-BE49-F238E27FC236}">
                <a16:creationId xmlns:a16="http://schemas.microsoft.com/office/drawing/2014/main" id="{1E280319-321A-4944-A828-08032D4E9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4053016"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55" name="Slide Number"/>
          <p:cNvSpPr txBox="1">
            <a:spLocks noGrp="1"/>
          </p:cNvSpPr>
          <p:nvPr>
            <p:ph type="sldNum" sz="quarter" idx="12"/>
          </p:nvPr>
        </p:nvSpPr>
        <p:spPr>
          <a:xfrm>
            <a:off x="3181864" y="5202719"/>
            <a:ext cx="640836" cy="51762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rmAutofit/>
          </a:bodyPr>
          <a:lstStyle/>
          <a:p>
            <a:pPr hangingPunct="1">
              <a:spcAft>
                <a:spcPts val="600"/>
              </a:spcAft>
            </a:pPr>
            <a:r>
              <a:rPr lang="en-US" kern="1200" dirty="0">
                <a:latin typeface="+mn-lt"/>
                <a:ea typeface="+mn-ea"/>
                <a:cs typeface="+mn-cs"/>
              </a:rPr>
              <a:t>41</a:t>
            </a:r>
          </a:p>
        </p:txBody>
      </p:sp>
      <p:pic>
        <p:nvPicPr>
          <p:cNvPr id="7174" name="Picture 6" descr="ᐈ Cartoon investigator stock pictures, Royalty Free detective ..."/>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flipH="1">
            <a:off x="4190995" y="1916938"/>
            <a:ext cx="2053791" cy="30314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ᐈ Cartoon investigator stock pictures, Royalty Free detective ..."/>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367581" y="2405755"/>
            <a:ext cx="2053791" cy="2053791"/>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7AA131B1-4C57-F04A-95B0-9B231CEB01B1}"/>
              </a:ext>
            </a:extLst>
          </p:cNvPr>
          <p:cNvSpPr>
            <a:spLocks noGrp="1"/>
          </p:cNvSpPr>
          <p:nvPr>
            <p:ph type="ftr" sz="quarter" idx="11"/>
          </p:nvPr>
        </p:nvSpPr>
        <p:spPr>
          <a:xfrm>
            <a:off x="405209" y="6135808"/>
            <a:ext cx="2566591" cy="365125"/>
          </a:xfrm>
        </p:spPr>
        <p:txBody>
          <a:bodyPr vert="horz" lIns="91440" tIns="45720" rIns="91440" bIns="45720" rtlCol="0" anchor="ctr">
            <a:normAutofit/>
          </a:bodyPr>
          <a:lstStyle/>
          <a:p>
            <a:pPr hangingPunct="1">
              <a:lnSpc>
                <a:spcPct val="90000"/>
              </a:lnSpc>
              <a:spcAft>
                <a:spcPts val="600"/>
              </a:spcAft>
            </a:pPr>
            <a:r>
              <a:rPr lang="en-US" sz="200" kern="1200">
                <a:solidFill>
                  <a:srgbClr val="FEFFFF"/>
                </a:solidFill>
                <a:latin typeface="+mn-lt"/>
                <a:ea typeface="+mn-ea"/>
                <a:cs typeface="+mn-cs"/>
              </a:rPr>
              <a:t>© 2020 Mike Bleak Title IX Investigation</a:t>
            </a:r>
          </a:p>
          <a:p>
            <a:pPr hangingPunct="1">
              <a:lnSpc>
                <a:spcPct val="90000"/>
              </a:lnSpc>
              <a:spcAft>
                <a:spcPts val="600"/>
              </a:spcAft>
            </a:pPr>
            <a:r>
              <a:rPr lang="en-US" sz="200" kern="1200">
                <a:solidFill>
                  <a:srgbClr val="FEFFFF"/>
                </a:solidFill>
                <a:latin typeface="+mn-lt"/>
                <a:ea typeface="+mn-ea"/>
                <a:cs typeface="+mn-cs"/>
              </a:rPr>
              <a:t>
</a:t>
            </a:r>
          </a:p>
        </p:txBody>
      </p:sp>
      <p:sp>
        <p:nvSpPr>
          <p:cNvPr id="4" name="Date Placeholder 3">
            <a:extLst>
              <a:ext uri="{FF2B5EF4-FFF2-40B4-BE49-F238E27FC236}">
                <a16:creationId xmlns:a16="http://schemas.microsoft.com/office/drawing/2014/main" id="{00CB0D87-C19A-714F-9C3C-DF48D5208394}"/>
              </a:ext>
            </a:extLst>
          </p:cNvPr>
          <p:cNvSpPr>
            <a:spLocks noGrp="1"/>
          </p:cNvSpPr>
          <p:nvPr>
            <p:ph type="dt" sz="half" idx="10"/>
          </p:nvPr>
        </p:nvSpPr>
        <p:spPr>
          <a:xfrm>
            <a:off x="7771209" y="6130437"/>
            <a:ext cx="859712" cy="370396"/>
          </a:xfrm>
        </p:spPr>
        <p:txBody>
          <a:bodyPr vert="horz" lIns="91440" tIns="45720" rIns="91440" bIns="45720" rtlCol="0" anchor="ctr">
            <a:normAutofit/>
          </a:bodyPr>
          <a:lstStyle/>
          <a:p>
            <a:pPr hangingPunct="1">
              <a:spcAft>
                <a:spcPts val="600"/>
              </a:spcAft>
            </a:pPr>
            <a:fld id="{FE8FC59B-F607-A147-A6B8-9DB1824AE650}" type="datetime1">
              <a:rPr lang="en-US" kern="1200" smtClean="0">
                <a:latin typeface="+mn-lt"/>
                <a:ea typeface="+mn-ea"/>
                <a:cs typeface="+mn-cs"/>
              </a:rPr>
              <a:pPr hangingPunct="1">
                <a:spcAft>
                  <a:spcPts val="600"/>
                </a:spcAft>
              </a:pPr>
              <a:t>9/1/2020</a:t>
            </a:fld>
            <a:endParaRPr lang="en-US" kern="1200">
              <a:latin typeface="+mn-lt"/>
              <a:ea typeface="+mn-ea"/>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35879851-1A1D-4246-AAA1-C484E85833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41"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Getting Information - Witnesses and Medical Staff - Coroner Talk™"/>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r="11666" b="-1"/>
          <a:stretch/>
        </p:blipFill>
        <p:spPr bwMode="auto">
          <a:xfrm>
            <a:off x="-6618" y="-561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60" name="Introduction"/>
          <p:cNvSpPr txBox="1">
            <a:spLocks noGrp="1"/>
          </p:cNvSpPr>
          <p:nvPr>
            <p:ph type="title"/>
          </p:nvPr>
        </p:nvSpPr>
        <p:spPr>
          <a:xfrm>
            <a:off x="1944693" y="624110"/>
            <a:ext cx="6683766" cy="1280890"/>
          </a:xfrm>
          <a:prstGeom prst="rect">
            <a:avLst/>
          </a:prstGeom>
        </p:spPr>
        <p:txBody>
          <a:bodyPr>
            <a:normAutofit/>
          </a:bodyPr>
          <a:lstStyle/>
          <a:p>
            <a:r>
              <a:rPr lang="en-US">
                <a:solidFill>
                  <a:srgbClr val="FFFFFF"/>
                </a:solidFill>
              </a:rPr>
              <a:t>Introduction</a:t>
            </a:r>
          </a:p>
        </p:txBody>
      </p:sp>
      <p:sp>
        <p:nvSpPr>
          <p:cNvPr id="459" name="Slide Number"/>
          <p:cNvSpPr txBox="1">
            <a:spLocks noGrp="1"/>
          </p:cNvSpPr>
          <p:nvPr>
            <p:ph type="sldNum" sz="quarter" idx="12"/>
          </p:nvPr>
        </p:nvSpPr>
        <p:spPr>
          <a:xfrm>
            <a:off x="398859" y="787782"/>
            <a:ext cx="584825"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a:bodyPr>
          <a:lstStyle/>
          <a:p>
            <a:pPr>
              <a:lnSpc>
                <a:spcPct val="90000"/>
              </a:lnSpc>
              <a:spcAft>
                <a:spcPts val="600"/>
              </a:spcAft>
            </a:pPr>
            <a:fld id="{86CB4B4D-7CA3-9044-876B-883B54F8677D}" type="slidenum">
              <a:rPr sz="1900" smtClean="0"/>
              <a:pPr>
                <a:lnSpc>
                  <a:spcPct val="90000"/>
                </a:lnSpc>
                <a:spcAft>
                  <a:spcPts val="600"/>
                </a:spcAft>
              </a:pPr>
              <a:t>42</a:t>
            </a:fld>
            <a:r>
              <a:rPr lang="en-US" sz="1900" dirty="0"/>
              <a:t>2</a:t>
            </a:r>
            <a:endParaRPr sz="1900" dirty="0"/>
          </a:p>
        </p:txBody>
      </p:sp>
      <p:sp>
        <p:nvSpPr>
          <p:cNvPr id="461" name="Purpose is to explain ground rules for the interview and have younger children (generally under the age of 12) demonstrate an understanding of the ground rules"/>
          <p:cNvSpPr txBox="1">
            <a:spLocks noGrp="1"/>
          </p:cNvSpPr>
          <p:nvPr>
            <p:ph idx="1"/>
          </p:nvPr>
        </p:nvSpPr>
        <p:spPr>
          <a:xfrm>
            <a:off x="1941909" y="2133600"/>
            <a:ext cx="6686550" cy="3777622"/>
          </a:xfrm>
          <a:prstGeom prst="rect">
            <a:avLst/>
          </a:prstGeom>
        </p:spPr>
        <p:txBody>
          <a:bodyPr>
            <a:normAutofit/>
          </a:bodyPr>
          <a:lstStyle>
            <a:lvl1pPr>
              <a:buChar char="•"/>
            </a:lvl1pPr>
          </a:lstStyle>
          <a:p>
            <a:r>
              <a:rPr dirty="0"/>
              <a:t>Purpose is to explain ground rules for the interview and have </a:t>
            </a:r>
            <a:r>
              <a:rPr lang="en-US" dirty="0"/>
              <a:t>the Complainant</a:t>
            </a:r>
            <a:r>
              <a:rPr dirty="0"/>
              <a:t> demonstrate an understanding of the ground rules</a:t>
            </a:r>
          </a:p>
        </p:txBody>
      </p:sp>
      <p:sp>
        <p:nvSpPr>
          <p:cNvPr id="2" name="Footer Placeholder 1">
            <a:extLst>
              <a:ext uri="{FF2B5EF4-FFF2-40B4-BE49-F238E27FC236}">
                <a16:creationId xmlns:a16="http://schemas.microsoft.com/office/drawing/2014/main" id="{FE90C1F6-70A7-774F-B355-EECC8DB9BC1D}"/>
              </a:ext>
            </a:extLst>
          </p:cNvPr>
          <p:cNvSpPr>
            <a:spLocks noGrp="1"/>
          </p:cNvSpPr>
          <p:nvPr>
            <p:ph type="ftr" sz="quarter" idx="11"/>
          </p:nvPr>
        </p:nvSpPr>
        <p:spPr>
          <a:xfrm>
            <a:off x="1941909" y="6135808"/>
            <a:ext cx="5714999" cy="365125"/>
          </a:xfrm>
        </p:spPr>
        <p:txBody>
          <a:bodyP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sp>
        <p:nvSpPr>
          <p:cNvPr id="3" name="Date Placeholder 2">
            <a:extLst>
              <a:ext uri="{FF2B5EF4-FFF2-40B4-BE49-F238E27FC236}">
                <a16:creationId xmlns:a16="http://schemas.microsoft.com/office/drawing/2014/main" id="{59576B51-2298-1F4C-BACB-B44583E08898}"/>
              </a:ext>
            </a:extLst>
          </p:cNvPr>
          <p:cNvSpPr>
            <a:spLocks noGrp="1"/>
          </p:cNvSpPr>
          <p:nvPr>
            <p:ph type="dt" sz="half" idx="10"/>
          </p:nvPr>
        </p:nvSpPr>
        <p:spPr>
          <a:xfrm>
            <a:off x="7771209" y="6130437"/>
            <a:ext cx="859712" cy="370396"/>
          </a:xfrm>
        </p:spPr>
        <p:txBody>
          <a:bodyPr>
            <a:normAutofit/>
          </a:bodyPr>
          <a:lstStyle/>
          <a:p>
            <a:pPr>
              <a:spcAft>
                <a:spcPts val="600"/>
              </a:spcAft>
            </a:pPr>
            <a:fld id="{4F645568-4E17-1C48-9D72-342C43260DEC}" type="datetime1">
              <a:rPr lang="en-US" smtClean="0"/>
              <a:pPr>
                <a:spcAft>
                  <a:spcPts val="600"/>
                </a:spcAft>
              </a:pPr>
              <a:t>9/1/2020</a:t>
            </a:fld>
            <a:endParaRPr lang="en-US"/>
          </a:p>
        </p:txBody>
      </p:sp>
    </p:spTree>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Ground Rules (Instructions)"/>
          <p:cNvSpPr txBox="1">
            <a:spLocks noGrp="1"/>
          </p:cNvSpPr>
          <p:nvPr>
            <p:ph type="title"/>
          </p:nvPr>
        </p:nvSpPr>
        <p:spPr>
          <a:xfrm>
            <a:off x="944919" y="3101093"/>
            <a:ext cx="1840539" cy="3029344"/>
          </a:xfrm>
          <a:prstGeom prst="rect">
            <a:avLst/>
          </a:prstGeom>
        </p:spPr>
        <p:txBody>
          <a:bodyPr>
            <a:normAutofit/>
          </a:bodyPr>
          <a:lstStyle/>
          <a:p>
            <a:r>
              <a:rPr lang="en-US" sz="2000">
                <a:solidFill>
                  <a:schemeClr val="bg1"/>
                </a:solidFill>
              </a:rPr>
              <a:t>Ground Rules (Instructions)</a:t>
            </a:r>
          </a:p>
        </p:txBody>
      </p:sp>
      <p:sp>
        <p:nvSpPr>
          <p:cNvPr id="90"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464" name="Slide Number"/>
          <p:cNvSpPr txBox="1">
            <a:spLocks noGrp="1"/>
          </p:cNvSpPr>
          <p:nvPr>
            <p:ph type="sldNum" sz="quarter" idx="12"/>
          </p:nvPr>
        </p:nvSpPr>
        <p:spPr>
          <a:xfrm>
            <a:off x="28888" y="3259287"/>
            <a:ext cx="584825"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a:bodyPr>
          <a:lstStyle/>
          <a:p>
            <a:pPr>
              <a:lnSpc>
                <a:spcPct val="90000"/>
              </a:lnSpc>
              <a:spcAft>
                <a:spcPts val="600"/>
              </a:spcAft>
            </a:pPr>
            <a:r>
              <a:rPr lang="en-US" sz="1900" dirty="0">
                <a:solidFill>
                  <a:srgbClr val="FFFFFF"/>
                </a:solidFill>
              </a:rPr>
              <a:t>4</a:t>
            </a:r>
            <a:fld id="{86CB4B4D-7CA3-9044-876B-883B54F8677D}" type="slidenum">
              <a:rPr sz="1900" smtClean="0">
                <a:solidFill>
                  <a:srgbClr val="FFFFFF"/>
                </a:solidFill>
              </a:rPr>
              <a:pPr>
                <a:lnSpc>
                  <a:spcPct val="90000"/>
                </a:lnSpc>
                <a:spcAft>
                  <a:spcPts val="600"/>
                </a:spcAft>
              </a:pPr>
              <a:t>43</a:t>
            </a:fld>
            <a:endParaRPr sz="1900" dirty="0">
              <a:solidFill>
                <a:srgbClr val="FFFFFF"/>
              </a:solidFill>
            </a:endParaRPr>
          </a:p>
        </p:txBody>
      </p:sp>
      <p:sp useBgFill="1">
        <p:nvSpPr>
          <p:cNvPr id="92" name="Rectangle 91">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C5B8ED32-D401-D745-95AC-2F910FED650A}"/>
              </a:ext>
            </a:extLst>
          </p:cNvPr>
          <p:cNvSpPr>
            <a:spLocks noGrp="1"/>
          </p:cNvSpPr>
          <p:nvPr>
            <p:ph type="ftr" sz="quarter" idx="11"/>
          </p:nvPr>
        </p:nvSpPr>
        <p:spPr>
          <a:xfrm>
            <a:off x="3529934" y="6135808"/>
            <a:ext cx="4126973" cy="365125"/>
          </a:xfrm>
          <a:prstGeom prst="rect">
            <a:avLst/>
          </a:prstGeom>
        </p:spPr>
        <p:txBody>
          <a:bodyPr anchor="ct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sp>
        <p:nvSpPr>
          <p:cNvPr id="3" name="Date Placeholder 2">
            <a:extLst>
              <a:ext uri="{FF2B5EF4-FFF2-40B4-BE49-F238E27FC236}">
                <a16:creationId xmlns:a16="http://schemas.microsoft.com/office/drawing/2014/main" id="{82D23FD0-3D24-BD48-8270-D060B05F3DB3}"/>
              </a:ext>
            </a:extLst>
          </p:cNvPr>
          <p:cNvSpPr>
            <a:spLocks noGrp="1"/>
          </p:cNvSpPr>
          <p:nvPr>
            <p:ph type="dt" sz="half" idx="10"/>
          </p:nvPr>
        </p:nvSpPr>
        <p:spPr>
          <a:xfrm>
            <a:off x="7771209" y="6130437"/>
            <a:ext cx="859712" cy="370396"/>
          </a:xfrm>
          <a:prstGeom prst="rect">
            <a:avLst/>
          </a:prstGeom>
        </p:spPr>
        <p:txBody>
          <a:bodyPr anchor="ctr">
            <a:normAutofit/>
          </a:bodyPr>
          <a:lstStyle/>
          <a:p>
            <a:pPr>
              <a:spcAft>
                <a:spcPts val="600"/>
              </a:spcAft>
            </a:pPr>
            <a:fld id="{9ED13F53-62A3-AE40-9381-C1F49B070B14}" type="datetime1">
              <a:rPr lang="en-US" smtClean="0"/>
              <a:pPr>
                <a:spcAft>
                  <a:spcPts val="600"/>
                </a:spcAft>
              </a:pPr>
              <a:t>9/1/2020</a:t>
            </a:fld>
            <a:endParaRPr lang="en-US"/>
          </a:p>
        </p:txBody>
      </p:sp>
      <p:graphicFrame>
        <p:nvGraphicFramePr>
          <p:cNvPr id="468" name="Increase children’s accuracy…">
            <a:extLst>
              <a:ext uri="{FF2B5EF4-FFF2-40B4-BE49-F238E27FC236}">
                <a16:creationId xmlns:a16="http://schemas.microsoft.com/office/drawing/2014/main" id="{6382FF57-E125-4AB9-91C9-04B96DE2CC77}"/>
              </a:ext>
            </a:extLst>
          </p:cNvPr>
          <p:cNvGraphicFramePr>
            <a:graphicFrameLocks noGrp="1"/>
          </p:cNvGraphicFramePr>
          <p:nvPr>
            <p:ph idx="1"/>
            <p:extLst>
              <p:ext uri="{D42A27DB-BD31-4B8C-83A1-F6EECF244321}">
                <p14:modId xmlns:p14="http://schemas.microsoft.com/office/powerpoint/2010/main" val="762649609"/>
              </p:ext>
            </p:extLst>
          </p:nvPr>
        </p:nvGraphicFramePr>
        <p:xfrm>
          <a:off x="3534858" y="641551"/>
          <a:ext cx="5124159"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Rapport Building"/>
          <p:cNvSpPr txBox="1">
            <a:spLocks noGrp="1"/>
          </p:cNvSpPr>
          <p:nvPr>
            <p:ph type="title"/>
          </p:nvPr>
        </p:nvSpPr>
        <p:spPr>
          <a:xfrm>
            <a:off x="486918" y="645106"/>
            <a:ext cx="2737709" cy="1259894"/>
          </a:xfrm>
          <a:prstGeom prst="rect">
            <a:avLst/>
          </a:prstGeom>
        </p:spPr>
        <p:txBody>
          <a:bodyPr>
            <a:normAutofit/>
          </a:bodyPr>
          <a:lstStyle/>
          <a:p>
            <a:r>
              <a:t>Rapport Building</a:t>
            </a:r>
          </a:p>
        </p:txBody>
      </p:sp>
      <p:sp>
        <p:nvSpPr>
          <p:cNvPr id="137" name="Rectangle 136">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73" name="Interviewer provides open-ended prompts to allow the child to practice providing narrative accounts of experienced events"/>
          <p:cNvSpPr txBox="1">
            <a:spLocks noGrp="1"/>
          </p:cNvSpPr>
          <p:nvPr>
            <p:ph idx="1"/>
          </p:nvPr>
        </p:nvSpPr>
        <p:spPr>
          <a:xfrm>
            <a:off x="486918" y="2133600"/>
            <a:ext cx="2737709" cy="3759253"/>
          </a:xfrm>
          <a:prstGeom prst="rect">
            <a:avLst/>
          </a:prstGeom>
        </p:spPr>
        <p:txBody>
          <a:bodyPr>
            <a:normAutofit/>
          </a:bodyPr>
          <a:lstStyle>
            <a:lvl1pPr>
              <a:buChar char="•"/>
            </a:lvl1pPr>
          </a:lstStyle>
          <a:p>
            <a:r>
              <a:rPr dirty="0"/>
              <a:t>Interviewer provides open-ended prompts to allow the </a:t>
            </a:r>
            <a:r>
              <a:rPr lang="en-US" dirty="0"/>
              <a:t>person </a:t>
            </a:r>
            <a:r>
              <a:rPr dirty="0"/>
              <a:t>to practice providing narrative accounts of experienced events</a:t>
            </a:r>
          </a:p>
        </p:txBody>
      </p:sp>
      <p:pic>
        <p:nvPicPr>
          <p:cNvPr id="9218" name="Picture 2" descr="The Benefits of Building Rapport | Training Connectio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64657" y="1832291"/>
            <a:ext cx="5215183" cy="2868350"/>
          </a:xfrm>
          <a:prstGeom prst="rect">
            <a:avLst/>
          </a:prstGeom>
          <a:noFill/>
          <a:extLst>
            <a:ext uri="{909E8E84-426E-40DD-AFC4-6F175D3DCCD1}">
              <a14:hiddenFill xmlns:a14="http://schemas.microsoft.com/office/drawing/2010/main">
                <a:solidFill>
                  <a:srgbClr val="FFFFFF"/>
                </a:solidFill>
              </a14:hiddenFill>
            </a:ext>
          </a:extLst>
        </p:spPr>
      </p:pic>
      <p:sp>
        <p:nvSpPr>
          <p:cNvPr id="139"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61223"/>
            <a:ext cx="77852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Slide Number"/>
          <p:cNvSpPr txBox="1">
            <a:spLocks noGrp="1"/>
          </p:cNvSpPr>
          <p:nvPr>
            <p:ph type="sldNum" sz="quarter" idx="12"/>
          </p:nvPr>
        </p:nvSpPr>
        <p:spPr>
          <a:xfrm>
            <a:off x="91135" y="6133610"/>
            <a:ext cx="584825"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t>44</a:t>
            </a:r>
            <a:endParaRPr sz="1900" dirty="0"/>
          </a:p>
        </p:txBody>
      </p:sp>
      <p:sp>
        <p:nvSpPr>
          <p:cNvPr id="2" name="Footer Placeholder 1">
            <a:extLst>
              <a:ext uri="{FF2B5EF4-FFF2-40B4-BE49-F238E27FC236}">
                <a16:creationId xmlns:a16="http://schemas.microsoft.com/office/drawing/2014/main" id="{95B4322F-378A-E94C-9180-A8A15473EA01}"/>
              </a:ext>
            </a:extLst>
          </p:cNvPr>
          <p:cNvSpPr>
            <a:spLocks noGrp="1"/>
          </p:cNvSpPr>
          <p:nvPr>
            <p:ph type="ftr" sz="quarter" idx="11"/>
          </p:nvPr>
        </p:nvSpPr>
        <p:spPr>
          <a:xfrm>
            <a:off x="915687" y="6135808"/>
            <a:ext cx="5714999" cy="365125"/>
          </a:xfrm>
        </p:spPr>
        <p:txBody>
          <a:bodyP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sp>
        <p:nvSpPr>
          <p:cNvPr id="3" name="Date Placeholder 2">
            <a:extLst>
              <a:ext uri="{FF2B5EF4-FFF2-40B4-BE49-F238E27FC236}">
                <a16:creationId xmlns:a16="http://schemas.microsoft.com/office/drawing/2014/main" id="{640B768F-4E44-6D41-97C8-9D83E5A0ECE6}"/>
              </a:ext>
            </a:extLst>
          </p:cNvPr>
          <p:cNvSpPr>
            <a:spLocks noGrp="1"/>
          </p:cNvSpPr>
          <p:nvPr>
            <p:ph type="dt" sz="half" idx="10"/>
          </p:nvPr>
        </p:nvSpPr>
        <p:spPr>
          <a:xfrm>
            <a:off x="7771209" y="6130437"/>
            <a:ext cx="859712" cy="370396"/>
          </a:xfrm>
        </p:spPr>
        <p:txBody>
          <a:bodyPr>
            <a:normAutofit/>
          </a:bodyPr>
          <a:lstStyle/>
          <a:p>
            <a:pPr>
              <a:spcAft>
                <a:spcPts val="600"/>
              </a:spcAft>
            </a:pPr>
            <a:fld id="{F17CB003-B206-B94C-B518-165FA490BAAD}" type="datetime1">
              <a:rPr lang="en-US" smtClean="0"/>
              <a:pPr>
                <a:spcAft>
                  <a:spcPts val="600"/>
                </a:spcAft>
              </a:pPr>
              <a:t>9/1/2020</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0" name="Rectangle 99">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Episodic Memory Training"/>
          <p:cNvSpPr txBox="1">
            <a:spLocks noGrp="1"/>
          </p:cNvSpPr>
          <p:nvPr>
            <p:ph type="title"/>
          </p:nvPr>
        </p:nvSpPr>
        <p:spPr>
          <a:xfrm>
            <a:off x="944919" y="3101093"/>
            <a:ext cx="1840539" cy="3029344"/>
          </a:xfrm>
          <a:prstGeom prst="rect">
            <a:avLst/>
          </a:prstGeom>
        </p:spPr>
        <p:txBody>
          <a:bodyPr>
            <a:normAutofit/>
          </a:bodyPr>
          <a:lstStyle/>
          <a:p>
            <a:r>
              <a:rPr lang="en-US" sz="2800">
                <a:solidFill>
                  <a:schemeClr val="bg1"/>
                </a:solidFill>
              </a:rPr>
              <a:t>Episodic Memory Training</a:t>
            </a:r>
          </a:p>
        </p:txBody>
      </p:sp>
      <p:sp>
        <p:nvSpPr>
          <p:cNvPr id="102"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476" name="Slide Number"/>
          <p:cNvSpPr txBox="1">
            <a:spLocks noGrp="1"/>
          </p:cNvSpPr>
          <p:nvPr>
            <p:ph type="sldNum" sz="quarter" idx="12"/>
          </p:nvPr>
        </p:nvSpPr>
        <p:spPr>
          <a:xfrm>
            <a:off x="28888" y="3259287"/>
            <a:ext cx="584825"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solidFill>
                  <a:srgbClr val="FFFFFF"/>
                </a:solidFill>
              </a:rPr>
              <a:t>45</a:t>
            </a:r>
            <a:endParaRPr sz="1900" dirty="0">
              <a:solidFill>
                <a:srgbClr val="FFFFFF"/>
              </a:solidFill>
            </a:endParaRPr>
          </a:p>
        </p:txBody>
      </p:sp>
      <p:sp useBgFill="1">
        <p:nvSpPr>
          <p:cNvPr id="104" name="Rectangle 103">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C66EE05B-F627-4948-9C31-9D107BD22FCF}"/>
              </a:ext>
            </a:extLst>
          </p:cNvPr>
          <p:cNvSpPr>
            <a:spLocks noGrp="1"/>
          </p:cNvSpPr>
          <p:nvPr>
            <p:ph type="ftr" sz="quarter" idx="11"/>
          </p:nvPr>
        </p:nvSpPr>
        <p:spPr>
          <a:xfrm>
            <a:off x="3529934" y="6135808"/>
            <a:ext cx="4126973" cy="365125"/>
          </a:xfrm>
          <a:prstGeom prst="rect">
            <a:avLst/>
          </a:prstGeom>
        </p:spPr>
        <p:txBody>
          <a:bodyPr anchor="ct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sp>
        <p:nvSpPr>
          <p:cNvPr id="3" name="Date Placeholder 2">
            <a:extLst>
              <a:ext uri="{FF2B5EF4-FFF2-40B4-BE49-F238E27FC236}">
                <a16:creationId xmlns:a16="http://schemas.microsoft.com/office/drawing/2014/main" id="{2693B990-0CE2-5B4F-8034-C87410DD2844}"/>
              </a:ext>
            </a:extLst>
          </p:cNvPr>
          <p:cNvSpPr>
            <a:spLocks noGrp="1"/>
          </p:cNvSpPr>
          <p:nvPr>
            <p:ph type="dt" sz="half" idx="10"/>
          </p:nvPr>
        </p:nvSpPr>
        <p:spPr>
          <a:xfrm>
            <a:off x="7771209" y="6130437"/>
            <a:ext cx="859712" cy="370396"/>
          </a:xfrm>
          <a:prstGeom prst="rect">
            <a:avLst/>
          </a:prstGeom>
        </p:spPr>
        <p:txBody>
          <a:bodyPr anchor="ctr">
            <a:normAutofit/>
          </a:bodyPr>
          <a:lstStyle/>
          <a:p>
            <a:pPr>
              <a:spcAft>
                <a:spcPts val="600"/>
              </a:spcAft>
            </a:pPr>
            <a:fld id="{3CBF7217-ED12-6147-AF61-56BF8FB21D37}" type="datetime1">
              <a:rPr lang="en-US" smtClean="0"/>
              <a:pPr>
                <a:spcAft>
                  <a:spcPts val="600"/>
                </a:spcAft>
              </a:pPr>
              <a:t>9/1/2020</a:t>
            </a:fld>
            <a:endParaRPr lang="en-US"/>
          </a:p>
        </p:txBody>
      </p:sp>
      <p:graphicFrame>
        <p:nvGraphicFramePr>
          <p:cNvPr id="480" name="Allows the child to practice episodic memory retrieval using recall prompts…">
            <a:extLst>
              <a:ext uri="{FF2B5EF4-FFF2-40B4-BE49-F238E27FC236}">
                <a16:creationId xmlns:a16="http://schemas.microsoft.com/office/drawing/2014/main" id="{B3CCED7E-3A7F-48C0-9030-78A74F0FE98F}"/>
              </a:ext>
            </a:extLst>
          </p:cNvPr>
          <p:cNvGraphicFramePr>
            <a:graphicFrameLocks noGrp="1"/>
          </p:cNvGraphicFramePr>
          <p:nvPr>
            <p:ph idx="1"/>
            <p:extLst>
              <p:ext uri="{D42A27DB-BD31-4B8C-83A1-F6EECF244321}">
                <p14:modId xmlns:p14="http://schemas.microsoft.com/office/powerpoint/2010/main" val="3290975314"/>
              </p:ext>
            </p:extLst>
          </p:nvPr>
        </p:nvGraphicFramePr>
        <p:xfrm>
          <a:off x="3534858" y="641551"/>
          <a:ext cx="5124159"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2" name="Episodic Memory Memory Storage"/>
          <p:cNvSpPr txBox="1">
            <a:spLocks noGrp="1"/>
          </p:cNvSpPr>
          <p:nvPr>
            <p:ph type="title"/>
          </p:nvPr>
        </p:nvSpPr>
        <p:spPr>
          <a:prstGeom prst="rect">
            <a:avLst/>
          </a:prstGeom>
        </p:spPr>
        <p:txBody>
          <a:bodyPr>
            <a:normAutofit/>
          </a:bodyPr>
          <a:lstStyle/>
          <a:p>
            <a:r>
              <a:t>Episodic Memory</a:t>
            </a:r>
            <a:br/>
            <a:r>
              <a:t>Memory Storage</a:t>
            </a:r>
          </a:p>
        </p:txBody>
      </p:sp>
      <p:sp>
        <p:nvSpPr>
          <p:cNvPr id="483" name="Scripted Memory…"/>
          <p:cNvSpPr txBox="1">
            <a:spLocks noGrp="1"/>
          </p:cNvSpPr>
          <p:nvPr>
            <p:ph idx="1"/>
          </p:nvPr>
        </p:nvSpPr>
        <p:spPr>
          <a:xfrm>
            <a:off x="636815" y="2133600"/>
            <a:ext cx="3935185" cy="3777622"/>
          </a:xfrm>
          <a:prstGeom prst="rect">
            <a:avLst/>
          </a:prstGeom>
        </p:spPr>
        <p:txBody>
          <a:bodyPr>
            <a:normAutofit/>
          </a:bodyPr>
          <a:lstStyle/>
          <a:p>
            <a:pPr>
              <a:spcBef>
                <a:spcPts val="500"/>
              </a:spcBef>
              <a:buSzTx/>
              <a:buNone/>
              <a:defRPr sz="2400" b="1"/>
            </a:pPr>
            <a:r>
              <a:rPr dirty="0"/>
              <a:t>Scripted Memory</a:t>
            </a:r>
          </a:p>
          <a:p>
            <a:pPr>
              <a:spcBef>
                <a:spcPts val="500"/>
              </a:spcBef>
              <a:buChar char="•"/>
              <a:defRPr sz="2400"/>
            </a:pPr>
            <a:r>
              <a:rPr dirty="0"/>
              <a:t>Condensed version of repeated events</a:t>
            </a:r>
          </a:p>
          <a:p>
            <a:pPr>
              <a:spcBef>
                <a:spcPts val="500"/>
              </a:spcBef>
              <a:buChar char="•"/>
              <a:defRPr sz="2400"/>
            </a:pPr>
            <a:r>
              <a:rPr dirty="0"/>
              <a:t>Less details provided  and reduced content</a:t>
            </a:r>
          </a:p>
          <a:p>
            <a:pPr>
              <a:spcBef>
                <a:spcPts val="500"/>
              </a:spcBef>
              <a:buChar char="•"/>
              <a:defRPr sz="2400"/>
            </a:pPr>
            <a:r>
              <a:rPr dirty="0"/>
              <a:t>Unique features are not specified</a:t>
            </a:r>
          </a:p>
          <a:p>
            <a:pPr>
              <a:spcBef>
                <a:spcPts val="500"/>
              </a:spcBef>
              <a:buChar char="•"/>
              <a:defRPr sz="2400"/>
            </a:pPr>
            <a:r>
              <a:rPr dirty="0"/>
              <a:t>Use of the words “would” and “usually”</a:t>
            </a:r>
          </a:p>
        </p:txBody>
      </p:sp>
      <p:sp>
        <p:nvSpPr>
          <p:cNvPr id="481"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46</a:t>
            </a:fld>
            <a:endParaRPr/>
          </a:p>
        </p:txBody>
      </p:sp>
      <p:sp>
        <p:nvSpPr>
          <p:cNvPr id="484" name="Episodic Memory…"/>
          <p:cNvSpPr txBox="1"/>
          <p:nvPr/>
        </p:nvSpPr>
        <p:spPr>
          <a:xfrm>
            <a:off x="5505341" y="2129587"/>
            <a:ext cx="3392488" cy="411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87337" indent="-287337">
              <a:spcBef>
                <a:spcPts val="500"/>
              </a:spcBef>
              <a:defRPr b="1"/>
            </a:pPr>
            <a:r>
              <a:rPr dirty="0"/>
              <a:t>Episodic Memory</a:t>
            </a:r>
          </a:p>
          <a:p>
            <a:pPr marL="287337" indent="-287337">
              <a:spcBef>
                <a:spcPts val="500"/>
              </a:spcBef>
              <a:buClr>
                <a:srgbClr val="5858A8"/>
              </a:buClr>
              <a:buSzPct val="100000"/>
              <a:buChar char="•"/>
            </a:pPr>
            <a:r>
              <a:rPr dirty="0"/>
              <a:t>Specific account of a specific event</a:t>
            </a:r>
          </a:p>
          <a:p>
            <a:pPr marL="287337" indent="-287337">
              <a:spcBef>
                <a:spcPts val="500"/>
              </a:spcBef>
              <a:buClr>
                <a:srgbClr val="5858A8"/>
              </a:buClr>
              <a:buSzPct val="100000"/>
              <a:buChar char="•"/>
            </a:pPr>
            <a:r>
              <a:rPr dirty="0"/>
              <a:t>Greater amount of detail and increased content</a:t>
            </a:r>
          </a:p>
        </p:txBody>
      </p:sp>
      <p:sp>
        <p:nvSpPr>
          <p:cNvPr id="2" name="Footer Placeholder 1">
            <a:extLst>
              <a:ext uri="{FF2B5EF4-FFF2-40B4-BE49-F238E27FC236}">
                <a16:creationId xmlns:a16="http://schemas.microsoft.com/office/drawing/2014/main" id="{BFFC56BD-4658-D140-8A6A-EBC341F7A09B}"/>
              </a:ext>
            </a:extLst>
          </p:cNvPr>
          <p:cNvSpPr>
            <a:spLocks noGrp="1"/>
          </p:cNvSpPr>
          <p:nvPr>
            <p:ph type="ftr" sz="quarter" idx="11"/>
          </p:nvPr>
        </p:nvSpPr>
        <p:spPr/>
        <p:txBody>
          <a:bodyPr/>
          <a:lstStyle/>
          <a:p>
            <a:r>
              <a:rPr lang="en-US"/>
              <a:t>© 2020 Mike Bleak Title IX Investigation</a:t>
            </a:r>
          </a:p>
          <a:p>
            <a:r>
              <a:rPr lang="en-US"/>
              <a:t>
</a:t>
            </a:r>
            <a:endParaRPr lang="en-US" dirty="0"/>
          </a:p>
        </p:txBody>
      </p:sp>
      <p:sp>
        <p:nvSpPr>
          <p:cNvPr id="3" name="Date Placeholder 2">
            <a:extLst>
              <a:ext uri="{FF2B5EF4-FFF2-40B4-BE49-F238E27FC236}">
                <a16:creationId xmlns:a16="http://schemas.microsoft.com/office/drawing/2014/main" id="{C905E3E7-0ECC-7C4E-A08C-6E21B2F6611D}"/>
              </a:ext>
            </a:extLst>
          </p:cNvPr>
          <p:cNvSpPr>
            <a:spLocks noGrp="1"/>
          </p:cNvSpPr>
          <p:nvPr>
            <p:ph type="dt" sz="half" idx="10"/>
          </p:nvPr>
        </p:nvSpPr>
        <p:spPr/>
        <p:txBody>
          <a:bodyPr/>
          <a:lstStyle/>
          <a:p>
            <a:fld id="{CF63ADFA-31A9-C54B-A039-AF2473295122}" type="datetime1">
              <a:rPr lang="en-US" smtClean="0"/>
              <a:t>9/1/2020</a:t>
            </a:fld>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1" name="Group 110">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112"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3"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4"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15"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16"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17"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18"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19"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20"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21"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22"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23"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25" name="Group 124">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126"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7"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28"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29"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30"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31"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32"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33"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34"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35"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36"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37"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39" name="Rectangle 138">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41"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43" name="Rectangle 142">
            <a:extLst>
              <a:ext uri="{FF2B5EF4-FFF2-40B4-BE49-F238E27FC236}">
                <a16:creationId xmlns:a16="http://schemas.microsoft.com/office/drawing/2014/main" id="{95FFA5E0-4C70-431D-A19D-18415F6C4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A10E0D70-2782-934E-9CE5-148898EA5FC3}"/>
              </a:ext>
            </a:extLst>
          </p:cNvPr>
          <p:cNvPicPr>
            <a:picLocks noChangeAspect="1"/>
          </p:cNvPicPr>
          <p:nvPr/>
        </p:nvPicPr>
        <p:blipFill rotWithShape="1">
          <a:blip r:embed="rId3"/>
          <a:srcRect t="22821" r="1" b="27492"/>
          <a:stretch/>
        </p:blipFill>
        <p:spPr>
          <a:xfrm>
            <a:off x="20" y="10"/>
            <a:ext cx="9143980" cy="6857990"/>
          </a:xfrm>
          <a:prstGeom prst="rect">
            <a:avLst/>
          </a:prstGeom>
        </p:spPr>
      </p:pic>
      <p:sp>
        <p:nvSpPr>
          <p:cNvPr id="145" name="Freeform: Shape 144">
            <a:extLst>
              <a:ext uri="{FF2B5EF4-FFF2-40B4-BE49-F238E27FC236}">
                <a16:creationId xmlns:a16="http://schemas.microsoft.com/office/drawing/2014/main" id="{BBE55C11-4C41-45E4-A00F-83DEE6BB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3632297"/>
            <a:ext cx="5645712" cy="2170389"/>
          </a:xfrm>
          <a:custGeom>
            <a:avLst/>
            <a:gdLst>
              <a:gd name="connsiteX0" fmla="*/ 0 w 7527616"/>
              <a:gd name="connsiteY0" fmla="*/ 0 h 2170389"/>
              <a:gd name="connsiteX1" fmla="*/ 85411 w 7527616"/>
              <a:gd name="connsiteY1" fmla="*/ 0 h 2170389"/>
              <a:gd name="connsiteX2" fmla="*/ 926533 w 7527616"/>
              <a:gd name="connsiteY2" fmla="*/ 0 h 2170389"/>
              <a:gd name="connsiteX3" fmla="*/ 1114264 w 7527616"/>
              <a:gd name="connsiteY3" fmla="*/ 0 h 2170389"/>
              <a:gd name="connsiteX4" fmla="*/ 6544376 w 7527616"/>
              <a:gd name="connsiteY4" fmla="*/ 0 h 2170389"/>
              <a:gd name="connsiteX5" fmla="*/ 6610082 w 7527616"/>
              <a:gd name="connsiteY5" fmla="*/ 26276 h 2170389"/>
              <a:gd name="connsiteX6" fmla="*/ 6619468 w 7527616"/>
              <a:gd name="connsiteY6" fmla="*/ 36786 h 2170389"/>
              <a:gd name="connsiteX7" fmla="*/ 7506496 w 7527616"/>
              <a:gd name="connsiteY7" fmla="*/ 1024760 h 2170389"/>
              <a:gd name="connsiteX8" fmla="*/ 7506496 w 7527616"/>
              <a:gd name="connsiteY8" fmla="*/ 1140374 h 2170389"/>
              <a:gd name="connsiteX9" fmla="*/ 6619468 w 7527616"/>
              <a:gd name="connsiteY9" fmla="*/ 2133603 h 2170389"/>
              <a:gd name="connsiteX10" fmla="*/ 6610082 w 7527616"/>
              <a:gd name="connsiteY10" fmla="*/ 2144113 h 2170389"/>
              <a:gd name="connsiteX11" fmla="*/ 6544376 w 7527616"/>
              <a:gd name="connsiteY11" fmla="*/ 2170389 h 2170389"/>
              <a:gd name="connsiteX12" fmla="*/ 1114264 w 7527616"/>
              <a:gd name="connsiteY12" fmla="*/ 2170389 h 2170389"/>
              <a:gd name="connsiteX13" fmla="*/ 926533 w 7527616"/>
              <a:gd name="connsiteY13" fmla="*/ 2170389 h 2170389"/>
              <a:gd name="connsiteX14" fmla="*/ 146150 w 7527616"/>
              <a:gd name="connsiteY14" fmla="*/ 2170389 h 2170389"/>
              <a:gd name="connsiteX15" fmla="*/ 0 w 7527616"/>
              <a:gd name="connsiteY15" fmla="*/ 2170389 h 217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27616" h="2170389">
                <a:moveTo>
                  <a:pt x="0" y="0"/>
                </a:moveTo>
                <a:lnTo>
                  <a:pt x="85411" y="0"/>
                </a:lnTo>
                <a:cubicBezTo>
                  <a:pt x="290008" y="0"/>
                  <a:pt x="562804" y="0"/>
                  <a:pt x="926533" y="0"/>
                </a:cubicBezTo>
                <a:cubicBezTo>
                  <a:pt x="926533" y="0"/>
                  <a:pt x="926533" y="0"/>
                  <a:pt x="1114264" y="0"/>
                </a:cubicBezTo>
                <a:cubicBezTo>
                  <a:pt x="1114264" y="0"/>
                  <a:pt x="1114264" y="0"/>
                  <a:pt x="6544376" y="0"/>
                </a:cubicBezTo>
                <a:cubicBezTo>
                  <a:pt x="6567842" y="0"/>
                  <a:pt x="6591309" y="10510"/>
                  <a:pt x="6610082" y="26276"/>
                </a:cubicBezTo>
                <a:cubicBezTo>
                  <a:pt x="6614775" y="26276"/>
                  <a:pt x="6619468" y="31531"/>
                  <a:pt x="6619468" y="36786"/>
                </a:cubicBezTo>
                <a:cubicBezTo>
                  <a:pt x="6619468" y="36786"/>
                  <a:pt x="6619468" y="36786"/>
                  <a:pt x="7506496" y="1024760"/>
                </a:cubicBezTo>
                <a:cubicBezTo>
                  <a:pt x="7534656" y="1056291"/>
                  <a:pt x="7534656" y="1108843"/>
                  <a:pt x="7506496" y="1140374"/>
                </a:cubicBezTo>
                <a:cubicBezTo>
                  <a:pt x="7506496" y="1140374"/>
                  <a:pt x="7506496" y="1140374"/>
                  <a:pt x="6619468" y="2133603"/>
                </a:cubicBezTo>
                <a:cubicBezTo>
                  <a:pt x="6619468" y="2133603"/>
                  <a:pt x="6614775" y="2138858"/>
                  <a:pt x="6610082" y="2144113"/>
                </a:cubicBezTo>
                <a:cubicBezTo>
                  <a:pt x="6591309" y="2159879"/>
                  <a:pt x="6567842" y="2170389"/>
                  <a:pt x="6544376" y="2170389"/>
                </a:cubicBezTo>
                <a:cubicBezTo>
                  <a:pt x="6544376" y="2170389"/>
                  <a:pt x="6544376" y="2170389"/>
                  <a:pt x="1114264" y="2170389"/>
                </a:cubicBezTo>
                <a:cubicBezTo>
                  <a:pt x="1114264" y="2170389"/>
                  <a:pt x="1114264" y="2170389"/>
                  <a:pt x="926533" y="2170389"/>
                </a:cubicBezTo>
                <a:cubicBezTo>
                  <a:pt x="926533" y="2170389"/>
                  <a:pt x="926533" y="2170389"/>
                  <a:pt x="146150" y="2170389"/>
                </a:cubicBezTo>
                <a:lnTo>
                  <a:pt x="0" y="2170389"/>
                </a:lnTo>
                <a:close/>
              </a:path>
            </a:pathLst>
          </a:custGeom>
          <a:solidFill>
            <a:srgbClr val="40656A">
              <a:alpha val="87843"/>
            </a:srgb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490" name="Why vs. Tell Me"/>
          <p:cNvSpPr txBox="1"/>
          <p:nvPr/>
        </p:nvSpPr>
        <p:spPr>
          <a:xfrm>
            <a:off x="812799" y="3889218"/>
            <a:ext cx="4108824" cy="103209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b">
            <a:normAutofit/>
          </a:bodyPr>
          <a:lstStyle>
            <a:lvl1pPr>
              <a:defRPr sz="3200" b="1">
                <a:solidFill>
                  <a:srgbClr val="5858A8"/>
                </a:solidFill>
              </a:defRPr>
            </a:lvl1pPr>
          </a:lstStyle>
          <a:p>
            <a:pPr defTabSz="457200" hangingPunct="1">
              <a:lnSpc>
                <a:spcPct val="90000"/>
              </a:lnSpc>
              <a:spcBef>
                <a:spcPct val="0"/>
              </a:spcBef>
              <a:spcAft>
                <a:spcPts val="600"/>
              </a:spcAft>
            </a:pPr>
            <a:r>
              <a:rPr lang="en-US" sz="3000" kern="1200">
                <a:solidFill>
                  <a:srgbClr val="FEFFFF"/>
                </a:solidFill>
                <a:latin typeface="+mj-lt"/>
                <a:ea typeface="+mj-ea"/>
                <a:cs typeface="+mj-cs"/>
              </a:rPr>
              <a:t>Tell me about</a:t>
            </a:r>
          </a:p>
          <a:p>
            <a:pPr defTabSz="457200" hangingPunct="1">
              <a:lnSpc>
                <a:spcPct val="90000"/>
              </a:lnSpc>
              <a:spcBef>
                <a:spcPct val="0"/>
              </a:spcBef>
              <a:spcAft>
                <a:spcPts val="600"/>
              </a:spcAft>
            </a:pPr>
            <a:r>
              <a:rPr lang="en-US" sz="3000" kern="1200">
                <a:solidFill>
                  <a:srgbClr val="FEFFFF"/>
                </a:solidFill>
                <a:latin typeface="+mj-lt"/>
                <a:ea typeface="+mj-ea"/>
                <a:cs typeface="+mj-cs"/>
              </a:rPr>
              <a:t>the Statue of Liberty</a:t>
            </a:r>
          </a:p>
        </p:txBody>
      </p:sp>
      <p:sp>
        <p:nvSpPr>
          <p:cNvPr id="489" name="Slide Number"/>
          <p:cNvSpPr txBox="1">
            <a:spLocks noGrp="1"/>
          </p:cNvSpPr>
          <p:nvPr>
            <p:ph type="sldNum" sz="quarter" idx="12"/>
          </p:nvPr>
        </p:nvSpPr>
        <p:spPr>
          <a:xfrm>
            <a:off x="227406" y="4478737"/>
            <a:ext cx="584825"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rmAutofit/>
          </a:bodyPr>
          <a:lstStyle/>
          <a:p>
            <a:pPr hangingPunct="1">
              <a:lnSpc>
                <a:spcPct val="90000"/>
              </a:lnSpc>
              <a:spcAft>
                <a:spcPts val="600"/>
              </a:spcAft>
            </a:pPr>
            <a:fld id="{86CB4B4D-7CA3-9044-876B-883B54F8677D}" type="slidenum">
              <a:rPr lang="en-US" sz="1900" kern="1200">
                <a:latin typeface="+mn-lt"/>
                <a:ea typeface="+mn-ea"/>
                <a:cs typeface="+mn-cs"/>
              </a:rPr>
              <a:pPr hangingPunct="1">
                <a:lnSpc>
                  <a:spcPct val="90000"/>
                </a:lnSpc>
                <a:spcAft>
                  <a:spcPts val="600"/>
                </a:spcAft>
              </a:pPr>
              <a:t>47</a:t>
            </a:fld>
            <a:endParaRPr lang="en-US" sz="1900" kern="1200">
              <a:latin typeface="+mn-lt"/>
              <a:ea typeface="+mn-ea"/>
              <a:cs typeface="+mn-cs"/>
            </a:endParaRPr>
          </a:p>
        </p:txBody>
      </p:sp>
      <p:sp>
        <p:nvSpPr>
          <p:cNvPr id="5" name="Footer Placeholder 4">
            <a:extLst>
              <a:ext uri="{FF2B5EF4-FFF2-40B4-BE49-F238E27FC236}">
                <a16:creationId xmlns:a16="http://schemas.microsoft.com/office/drawing/2014/main" id="{6B1A2451-E449-8B49-A79B-4EB1FE779C7F}"/>
              </a:ext>
            </a:extLst>
          </p:cNvPr>
          <p:cNvSpPr>
            <a:spLocks noGrp="1"/>
          </p:cNvSpPr>
          <p:nvPr>
            <p:ph type="ftr" sz="quarter" idx="11"/>
          </p:nvPr>
        </p:nvSpPr>
        <p:spPr>
          <a:xfrm>
            <a:off x="481408" y="6135808"/>
            <a:ext cx="5714999" cy="365125"/>
          </a:xfrm>
        </p:spPr>
        <p:txBody>
          <a:bodyPr vert="horz" lIns="91440" tIns="45720" rIns="91440" bIns="45720" rtlCol="0" anchor="ctr">
            <a:normAutofit/>
          </a:bodyPr>
          <a:lstStyle/>
          <a:p>
            <a:pPr hangingPunct="1">
              <a:lnSpc>
                <a:spcPct val="90000"/>
              </a:lnSpc>
              <a:spcAft>
                <a:spcPts val="600"/>
              </a:spcAft>
            </a:pPr>
            <a:r>
              <a:rPr lang="en-US" sz="200" kern="1200">
                <a:solidFill>
                  <a:srgbClr val="FFFFFF"/>
                </a:solidFill>
                <a:latin typeface="+mn-lt"/>
                <a:ea typeface="+mn-ea"/>
                <a:cs typeface="+mn-cs"/>
              </a:rPr>
              <a:t>© 2020 Mike Bleak Title IX Investigation</a:t>
            </a:r>
          </a:p>
          <a:p>
            <a:pPr hangingPunct="1">
              <a:lnSpc>
                <a:spcPct val="90000"/>
              </a:lnSpc>
              <a:spcAft>
                <a:spcPts val="600"/>
              </a:spcAft>
            </a:pPr>
            <a:r>
              <a:rPr lang="en-US" sz="200" kern="1200">
                <a:solidFill>
                  <a:srgbClr val="FFFFFF"/>
                </a:solidFill>
                <a:latin typeface="+mn-lt"/>
                <a:ea typeface="+mn-ea"/>
                <a:cs typeface="+mn-cs"/>
              </a:rPr>
              <a:t>
</a:t>
            </a:r>
          </a:p>
        </p:txBody>
      </p:sp>
      <p:sp>
        <p:nvSpPr>
          <p:cNvPr id="6" name="Date Placeholder 5">
            <a:extLst>
              <a:ext uri="{FF2B5EF4-FFF2-40B4-BE49-F238E27FC236}">
                <a16:creationId xmlns:a16="http://schemas.microsoft.com/office/drawing/2014/main" id="{EEE0BAFA-79E9-E54D-9019-6EEA6926982B}"/>
              </a:ext>
            </a:extLst>
          </p:cNvPr>
          <p:cNvSpPr>
            <a:spLocks noGrp="1"/>
          </p:cNvSpPr>
          <p:nvPr>
            <p:ph type="dt" sz="half" idx="10"/>
          </p:nvPr>
        </p:nvSpPr>
        <p:spPr>
          <a:xfrm>
            <a:off x="7771209" y="6130437"/>
            <a:ext cx="859712" cy="370396"/>
          </a:xfrm>
        </p:spPr>
        <p:txBody>
          <a:bodyPr vert="horz" lIns="91440" tIns="45720" rIns="91440" bIns="45720" rtlCol="0" anchor="ctr">
            <a:normAutofit/>
          </a:bodyPr>
          <a:lstStyle/>
          <a:p>
            <a:pPr hangingPunct="1">
              <a:spcAft>
                <a:spcPts val="600"/>
              </a:spcAft>
            </a:pPr>
            <a:fld id="{776BB561-6ACB-C74C-AB49-7E44440E25AB}" type="datetime1">
              <a:rPr lang="en-US" kern="1200">
                <a:solidFill>
                  <a:srgbClr val="FFFFFF"/>
                </a:solidFill>
                <a:latin typeface="+mn-lt"/>
                <a:ea typeface="+mn-ea"/>
                <a:cs typeface="+mn-cs"/>
              </a:rPr>
              <a:pPr hangingPunct="1">
                <a:spcAft>
                  <a:spcPts val="600"/>
                </a:spcAft>
              </a:pPr>
              <a:t>9/1/2020</a:t>
            </a:fld>
            <a:endParaRPr lang="en-US" kern="1200">
              <a:solidFill>
                <a:srgbClr val="FFFFFF"/>
              </a:solidFill>
              <a:latin typeface="+mn-lt"/>
              <a:ea typeface="+mn-ea"/>
              <a:cs typeface="+mn-cs"/>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7" name="Episodic Memory Memory Retrieval"/>
          <p:cNvSpPr txBox="1">
            <a:spLocks noGrp="1"/>
          </p:cNvSpPr>
          <p:nvPr>
            <p:ph type="title"/>
          </p:nvPr>
        </p:nvSpPr>
        <p:spPr>
          <a:prstGeom prst="rect">
            <a:avLst/>
          </a:prstGeom>
        </p:spPr>
        <p:txBody>
          <a:bodyPr>
            <a:normAutofit/>
          </a:bodyPr>
          <a:lstStyle/>
          <a:p>
            <a:r>
              <a:rPr dirty="0"/>
              <a:t>Episodic Memory</a:t>
            </a:r>
            <a:br>
              <a:rPr dirty="0"/>
            </a:br>
            <a:r>
              <a:rPr dirty="0"/>
              <a:t>Memory Retrieval</a:t>
            </a:r>
          </a:p>
        </p:txBody>
      </p:sp>
      <p:sp>
        <p:nvSpPr>
          <p:cNvPr id="498" name="Recall Prompts…"/>
          <p:cNvSpPr txBox="1">
            <a:spLocks noGrp="1"/>
          </p:cNvSpPr>
          <p:nvPr>
            <p:ph idx="1"/>
          </p:nvPr>
        </p:nvSpPr>
        <p:spPr>
          <a:xfrm>
            <a:off x="370790" y="1958626"/>
            <a:ext cx="4772710" cy="3849060"/>
          </a:xfrm>
          <a:prstGeom prst="rect">
            <a:avLst/>
          </a:prstGeom>
        </p:spPr>
        <p:txBody>
          <a:bodyPr>
            <a:normAutofit/>
          </a:bodyPr>
          <a:lstStyle/>
          <a:p>
            <a:pPr>
              <a:spcBef>
                <a:spcPts val="500"/>
              </a:spcBef>
              <a:buSzTx/>
              <a:buNone/>
              <a:defRPr sz="2200" b="1"/>
            </a:pPr>
            <a:r>
              <a:rPr dirty="0"/>
              <a:t>Recall Prompts</a:t>
            </a:r>
          </a:p>
          <a:p>
            <a:pPr>
              <a:spcBef>
                <a:spcPts val="500"/>
              </a:spcBef>
              <a:buChar char="•"/>
              <a:defRPr sz="2200"/>
            </a:pPr>
            <a:r>
              <a:rPr dirty="0"/>
              <a:t>Open-ended invitations</a:t>
            </a:r>
          </a:p>
          <a:p>
            <a:pPr>
              <a:spcBef>
                <a:spcPts val="500"/>
              </a:spcBef>
              <a:buChar char="•"/>
              <a:defRPr sz="2200"/>
            </a:pPr>
            <a:r>
              <a:rPr dirty="0"/>
              <a:t>Interviewer invites person to tell everything they remember</a:t>
            </a:r>
          </a:p>
          <a:p>
            <a:pPr>
              <a:spcBef>
                <a:spcPts val="500"/>
              </a:spcBef>
              <a:buChar char="•"/>
              <a:defRPr sz="2200"/>
            </a:pPr>
            <a:r>
              <a:rPr dirty="0"/>
              <a:t>Person provides what is significant to them</a:t>
            </a:r>
          </a:p>
          <a:p>
            <a:pPr>
              <a:spcBef>
                <a:spcPts val="500"/>
              </a:spcBef>
              <a:buChar char="•"/>
              <a:defRPr sz="2200"/>
            </a:pPr>
            <a:r>
              <a:rPr dirty="0"/>
              <a:t>Greater accuracy</a:t>
            </a:r>
          </a:p>
          <a:p>
            <a:pPr>
              <a:spcBef>
                <a:spcPts val="500"/>
              </a:spcBef>
              <a:buChar char="•"/>
              <a:defRPr sz="2200"/>
            </a:pPr>
            <a:r>
              <a:rPr dirty="0"/>
              <a:t>Skeletal sketch of event</a:t>
            </a:r>
          </a:p>
          <a:p>
            <a:pPr>
              <a:spcBef>
                <a:spcPts val="500"/>
              </a:spcBef>
              <a:buChar char="•"/>
              <a:defRPr sz="2200"/>
            </a:pPr>
            <a:r>
              <a:rPr dirty="0"/>
              <a:t>More errors of omission</a:t>
            </a:r>
          </a:p>
        </p:txBody>
      </p:sp>
      <p:sp>
        <p:nvSpPr>
          <p:cNvPr id="496"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48</a:t>
            </a:fld>
            <a:endParaRPr/>
          </a:p>
        </p:txBody>
      </p:sp>
      <p:sp>
        <p:nvSpPr>
          <p:cNvPr id="499" name="Recognition Prompts…"/>
          <p:cNvSpPr txBox="1"/>
          <p:nvPr/>
        </p:nvSpPr>
        <p:spPr>
          <a:xfrm>
            <a:off x="5143500" y="1958626"/>
            <a:ext cx="3629710" cy="4722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marL="287337" indent="-287337">
              <a:spcBef>
                <a:spcPts val="500"/>
              </a:spcBef>
              <a:defRPr sz="2200" b="1"/>
            </a:pPr>
            <a:r>
              <a:rPr dirty="0">
                <a:latin typeface="+mn-lt"/>
              </a:rPr>
              <a:t>Recognition Prompts</a:t>
            </a:r>
          </a:p>
          <a:p>
            <a:pPr marL="287337" indent="-287337">
              <a:spcBef>
                <a:spcPts val="500"/>
              </a:spcBef>
              <a:buClr>
                <a:srgbClr val="5858A8"/>
              </a:buClr>
              <a:buSzPct val="100000"/>
              <a:buChar char="•"/>
              <a:defRPr sz="2200"/>
            </a:pPr>
            <a:r>
              <a:rPr dirty="0">
                <a:latin typeface="+mn-lt"/>
              </a:rPr>
              <a:t>Direct questions</a:t>
            </a:r>
          </a:p>
          <a:p>
            <a:pPr marL="287337" indent="-287337">
              <a:spcBef>
                <a:spcPts val="500"/>
              </a:spcBef>
              <a:buClr>
                <a:srgbClr val="5858A8"/>
              </a:buClr>
              <a:buSzPct val="100000"/>
              <a:buChar char="•"/>
              <a:defRPr sz="2200"/>
            </a:pPr>
            <a:r>
              <a:rPr dirty="0">
                <a:latin typeface="+mn-lt"/>
              </a:rPr>
              <a:t>Interviewer provides “clue” as to what he/she wants person to tell about</a:t>
            </a:r>
          </a:p>
          <a:p>
            <a:pPr marL="287337" indent="-287337">
              <a:spcBef>
                <a:spcPts val="500"/>
              </a:spcBef>
              <a:buClr>
                <a:srgbClr val="5858A8"/>
              </a:buClr>
              <a:buSzPct val="100000"/>
              <a:buChar char="•"/>
              <a:defRPr sz="2200"/>
            </a:pPr>
            <a:r>
              <a:rPr dirty="0">
                <a:latin typeface="+mn-lt"/>
              </a:rPr>
              <a:t>Person provides response to interviewers “clue”</a:t>
            </a:r>
          </a:p>
          <a:p>
            <a:pPr marL="287337" indent="-287337">
              <a:spcBef>
                <a:spcPts val="500"/>
              </a:spcBef>
              <a:buClr>
                <a:srgbClr val="5858A8"/>
              </a:buClr>
              <a:buSzPct val="100000"/>
              <a:buChar char="•"/>
              <a:defRPr sz="2200"/>
            </a:pPr>
            <a:r>
              <a:rPr dirty="0">
                <a:latin typeface="+mn-lt"/>
              </a:rPr>
              <a:t>Less accuracy</a:t>
            </a:r>
          </a:p>
          <a:p>
            <a:pPr marL="287337" indent="-287337">
              <a:spcBef>
                <a:spcPts val="500"/>
              </a:spcBef>
              <a:buClr>
                <a:srgbClr val="5858A8"/>
              </a:buClr>
              <a:buSzPct val="100000"/>
              <a:buChar char="•"/>
              <a:defRPr sz="2200"/>
            </a:pPr>
            <a:r>
              <a:rPr dirty="0">
                <a:latin typeface="+mn-lt"/>
              </a:rPr>
              <a:t>More specific details</a:t>
            </a:r>
          </a:p>
          <a:p>
            <a:pPr marL="287337" indent="-287337">
              <a:spcBef>
                <a:spcPts val="500"/>
              </a:spcBef>
              <a:buClr>
                <a:srgbClr val="5858A8"/>
              </a:buClr>
              <a:buSzPct val="100000"/>
              <a:buChar char="•"/>
              <a:defRPr sz="2200"/>
            </a:pPr>
            <a:r>
              <a:rPr dirty="0">
                <a:latin typeface="+mn-lt"/>
              </a:rPr>
              <a:t>More errors of commission</a:t>
            </a:r>
          </a:p>
        </p:txBody>
      </p:sp>
      <p:sp>
        <p:nvSpPr>
          <p:cNvPr id="2" name="Footer Placeholder 1">
            <a:extLst>
              <a:ext uri="{FF2B5EF4-FFF2-40B4-BE49-F238E27FC236}">
                <a16:creationId xmlns:a16="http://schemas.microsoft.com/office/drawing/2014/main" id="{BE5483DF-92A4-974C-8857-AFB80C2D83B9}"/>
              </a:ext>
            </a:extLst>
          </p:cNvPr>
          <p:cNvSpPr>
            <a:spLocks noGrp="1"/>
          </p:cNvSpPr>
          <p:nvPr>
            <p:ph type="ftr" sz="quarter" idx="11"/>
          </p:nvPr>
        </p:nvSpPr>
        <p:spPr/>
        <p:txBody>
          <a:bodyPr/>
          <a:lstStyle/>
          <a:p>
            <a:r>
              <a:rPr lang="en-US"/>
              <a:t>© 2020 Mike Bleak Title IX Investigation</a:t>
            </a:r>
          </a:p>
          <a:p>
            <a:r>
              <a:rPr lang="en-US"/>
              <a:t>
</a:t>
            </a:r>
            <a:endParaRPr lang="en-US" dirty="0"/>
          </a:p>
        </p:txBody>
      </p:sp>
      <p:sp>
        <p:nvSpPr>
          <p:cNvPr id="3" name="Date Placeholder 2">
            <a:extLst>
              <a:ext uri="{FF2B5EF4-FFF2-40B4-BE49-F238E27FC236}">
                <a16:creationId xmlns:a16="http://schemas.microsoft.com/office/drawing/2014/main" id="{2F635254-FA04-FC44-8171-AD6C46528383}"/>
              </a:ext>
            </a:extLst>
          </p:cNvPr>
          <p:cNvSpPr>
            <a:spLocks noGrp="1"/>
          </p:cNvSpPr>
          <p:nvPr>
            <p:ph type="dt" sz="half" idx="10"/>
          </p:nvPr>
        </p:nvSpPr>
        <p:spPr/>
        <p:txBody>
          <a:bodyPr/>
          <a:lstStyle/>
          <a:p>
            <a:fld id="{17E9A219-2A4D-DA4B-8438-26988110E760}" type="datetime1">
              <a:rPr lang="en-US" smtClean="0"/>
              <a:t>9/1/2020</a:t>
            </a:fld>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28" name="Rectangle 127">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Practice Narrative (Sternberg et al., 1997)"/>
          <p:cNvSpPr txBox="1">
            <a:spLocks noGrp="1"/>
          </p:cNvSpPr>
          <p:nvPr>
            <p:ph type="title"/>
          </p:nvPr>
        </p:nvSpPr>
        <p:spPr>
          <a:xfrm>
            <a:off x="944919" y="3101093"/>
            <a:ext cx="1840539" cy="3029344"/>
          </a:xfrm>
          <a:prstGeom prst="rect">
            <a:avLst/>
          </a:prstGeom>
        </p:spPr>
        <p:txBody>
          <a:bodyPr>
            <a:normAutofit/>
          </a:bodyPr>
          <a:lstStyle/>
          <a:p>
            <a:r>
              <a:rPr lang="en-US" sz="2400">
                <a:solidFill>
                  <a:schemeClr val="bg1"/>
                </a:solidFill>
              </a:rPr>
              <a:t>Practice Narrative</a:t>
            </a:r>
            <a:br>
              <a:rPr lang="en-US" sz="2400">
                <a:solidFill>
                  <a:schemeClr val="bg1"/>
                </a:solidFill>
              </a:rPr>
            </a:br>
            <a:r>
              <a:rPr lang="en-US" sz="2400" b="0">
                <a:solidFill>
                  <a:schemeClr val="bg1"/>
                </a:solidFill>
              </a:rPr>
              <a:t>(Sternberg et al., 1997)</a:t>
            </a:r>
          </a:p>
        </p:txBody>
      </p:sp>
      <p:sp>
        <p:nvSpPr>
          <p:cNvPr id="193"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504" name="Slide Number"/>
          <p:cNvSpPr txBox="1">
            <a:spLocks noGrp="1"/>
          </p:cNvSpPr>
          <p:nvPr>
            <p:ph type="sldNum" sz="quarter" idx="12"/>
          </p:nvPr>
        </p:nvSpPr>
        <p:spPr>
          <a:xfrm>
            <a:off x="28888" y="3259287"/>
            <a:ext cx="584825"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solidFill>
                  <a:srgbClr val="FFFFFF"/>
                </a:solidFill>
              </a:rPr>
              <a:t>49</a:t>
            </a:r>
            <a:endParaRPr sz="1900" dirty="0">
              <a:solidFill>
                <a:srgbClr val="FFFFFF"/>
              </a:solidFill>
            </a:endParaRPr>
          </a:p>
        </p:txBody>
      </p:sp>
      <p:sp useBgFill="1">
        <p:nvSpPr>
          <p:cNvPr id="195" name="Rectangle 194">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176977D2-4837-604C-81C7-CA655441B08F}"/>
              </a:ext>
            </a:extLst>
          </p:cNvPr>
          <p:cNvSpPr>
            <a:spLocks noGrp="1"/>
          </p:cNvSpPr>
          <p:nvPr>
            <p:ph type="ftr" sz="quarter" idx="11"/>
          </p:nvPr>
        </p:nvSpPr>
        <p:spPr>
          <a:xfrm>
            <a:off x="3529934" y="6135808"/>
            <a:ext cx="4126973" cy="365125"/>
          </a:xfrm>
          <a:prstGeom prst="rect">
            <a:avLst/>
          </a:prstGeom>
        </p:spPr>
        <p:txBody>
          <a:bodyPr anchor="ct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sp>
        <p:nvSpPr>
          <p:cNvPr id="4" name="Date Placeholder 3">
            <a:extLst>
              <a:ext uri="{FF2B5EF4-FFF2-40B4-BE49-F238E27FC236}">
                <a16:creationId xmlns:a16="http://schemas.microsoft.com/office/drawing/2014/main" id="{1D3DC73F-45A1-3846-A366-6804277173E1}"/>
              </a:ext>
            </a:extLst>
          </p:cNvPr>
          <p:cNvSpPr>
            <a:spLocks noGrp="1"/>
          </p:cNvSpPr>
          <p:nvPr>
            <p:ph type="dt" sz="half" idx="10"/>
          </p:nvPr>
        </p:nvSpPr>
        <p:spPr>
          <a:xfrm>
            <a:off x="7771209" y="6130437"/>
            <a:ext cx="859712" cy="370396"/>
          </a:xfrm>
          <a:prstGeom prst="rect">
            <a:avLst/>
          </a:prstGeom>
        </p:spPr>
        <p:txBody>
          <a:bodyPr anchor="ctr">
            <a:normAutofit/>
          </a:bodyPr>
          <a:lstStyle/>
          <a:p>
            <a:pPr>
              <a:spcAft>
                <a:spcPts val="600"/>
              </a:spcAft>
            </a:pPr>
            <a:fld id="{0F906CD0-A68C-9240-BCBB-DC91753DB26C}" type="datetime1">
              <a:rPr lang="en-US" smtClean="0"/>
              <a:pPr>
                <a:spcAft>
                  <a:spcPts val="600"/>
                </a:spcAft>
              </a:pPr>
              <a:t>9/1/2020</a:t>
            </a:fld>
            <a:endParaRPr lang="en-US"/>
          </a:p>
        </p:txBody>
      </p:sp>
      <p:graphicFrame>
        <p:nvGraphicFramePr>
          <p:cNvPr id="509" name="2D Column Chart"/>
          <p:cNvGraphicFramePr>
            <a:graphicFrameLocks noGrp="1"/>
          </p:cNvGraphicFramePr>
          <p:nvPr>
            <p:ph idx="1"/>
            <p:extLst>
              <p:ext uri="{D42A27DB-BD31-4B8C-83A1-F6EECF244321}">
                <p14:modId xmlns:p14="http://schemas.microsoft.com/office/powerpoint/2010/main" val="3357840276"/>
              </p:ext>
            </p:extLst>
          </p:nvPr>
        </p:nvGraphicFramePr>
        <p:xfrm>
          <a:off x="3534858" y="641551"/>
          <a:ext cx="5124159" cy="526477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 name="Rectangle 88">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Why is it difficult to  disclose abuse?"/>
          <p:cNvSpPr txBox="1">
            <a:spLocks noGrp="1"/>
          </p:cNvSpPr>
          <p:nvPr>
            <p:ph type="title"/>
          </p:nvPr>
        </p:nvSpPr>
        <p:spPr>
          <a:xfrm>
            <a:off x="5650991" y="646148"/>
            <a:ext cx="3069130" cy="1324340"/>
          </a:xfrm>
          <a:prstGeom prst="rect">
            <a:avLst/>
          </a:prstGeom>
        </p:spPr>
        <p:txBody>
          <a:bodyPr anchor="b">
            <a:normAutofit/>
          </a:bodyPr>
          <a:lstStyle/>
          <a:p>
            <a:r>
              <a:rPr lang="en-US" sz="2400"/>
              <a:t>Why is it difficult to </a:t>
            </a:r>
            <a:br>
              <a:rPr lang="en-US" sz="2400"/>
            </a:br>
            <a:r>
              <a:rPr lang="en-US" sz="2400"/>
              <a:t>disclose abuse?</a:t>
            </a:r>
          </a:p>
        </p:txBody>
      </p:sp>
      <p:sp>
        <p:nvSpPr>
          <p:cNvPr id="96" name="Rectangle 90">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rgbClr val="7F4E42"/>
          </a:solidFill>
          <a:ln>
            <a:noFill/>
          </a:ln>
          <a:effectLst/>
        </p:spPr>
        <p:style>
          <a:lnRef idx="1">
            <a:schemeClr val="accent1"/>
          </a:lnRef>
          <a:fillRef idx="3">
            <a:schemeClr val="accent1"/>
          </a:fillRef>
          <a:effectRef idx="2">
            <a:schemeClr val="accent1"/>
          </a:effectRef>
          <a:fontRef idx="minor">
            <a:schemeClr val="lt1"/>
          </a:fontRef>
        </p:style>
      </p:sp>
      <p:sp>
        <p:nvSpPr>
          <p:cNvPr id="81" name="Slide Number"/>
          <p:cNvSpPr txBox="1">
            <a:spLocks noGrp="1"/>
          </p:cNvSpPr>
          <p:nvPr>
            <p:ph type="sldNum" sz="quarter" idx="12"/>
          </p:nvPr>
        </p:nvSpPr>
        <p:spPr>
          <a:xfrm>
            <a:off x="398859" y="4575903"/>
            <a:ext cx="584825"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fld id="{86CB4B4D-7CA3-9044-876B-883B54F8677D}" type="slidenum">
              <a:rPr sz="1900">
                <a:solidFill>
                  <a:schemeClr val="tx1"/>
                </a:solidFill>
              </a:rPr>
              <a:pPr>
                <a:lnSpc>
                  <a:spcPct val="90000"/>
                </a:lnSpc>
                <a:spcAft>
                  <a:spcPts val="600"/>
                </a:spcAft>
              </a:pPr>
              <a:t>5</a:t>
            </a:fld>
            <a:endParaRPr sz="1900">
              <a:solidFill>
                <a:schemeClr val="tx1"/>
              </a:solidFill>
            </a:endParaRPr>
          </a:p>
        </p:txBody>
      </p:sp>
      <p:pic>
        <p:nvPicPr>
          <p:cNvPr id="84" name="little girl photo permission for ads ok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2446" y="1371460"/>
            <a:ext cx="3935301" cy="3713833"/>
          </a:xfrm>
          <a:prstGeom prst="rect">
            <a:avLst/>
          </a:prstGeom>
        </p:spPr>
      </p:pic>
      <p:sp>
        <p:nvSpPr>
          <p:cNvPr id="83" name="Threats and manipulation…"/>
          <p:cNvSpPr txBox="1">
            <a:spLocks noGrp="1"/>
          </p:cNvSpPr>
          <p:nvPr>
            <p:ph idx="1"/>
          </p:nvPr>
        </p:nvSpPr>
        <p:spPr>
          <a:xfrm>
            <a:off x="5649712" y="2255492"/>
            <a:ext cx="3070409" cy="3521740"/>
          </a:xfrm>
          <a:prstGeom prst="rect">
            <a:avLst/>
          </a:prstGeom>
        </p:spPr>
        <p:txBody>
          <a:bodyPr>
            <a:normAutofit/>
          </a:bodyPr>
          <a:lstStyle/>
          <a:p>
            <a:pPr>
              <a:buChar char="•"/>
            </a:pPr>
            <a:r>
              <a:rPr lang="en-US"/>
              <a:t>Threats and manipulation</a:t>
            </a:r>
          </a:p>
          <a:p>
            <a:pPr>
              <a:buChar char="•"/>
            </a:pPr>
            <a:r>
              <a:rPr lang="en-US"/>
              <a:t>Powerlessness</a:t>
            </a:r>
          </a:p>
          <a:p>
            <a:pPr>
              <a:buChar char="•"/>
            </a:pPr>
            <a:r>
              <a:rPr lang="en-US"/>
              <a:t>Normalization</a:t>
            </a:r>
          </a:p>
          <a:p>
            <a:pPr>
              <a:buChar char="•"/>
            </a:pPr>
            <a:r>
              <a:rPr lang="en-US"/>
              <a:t>Embarrassment</a:t>
            </a:r>
          </a:p>
          <a:p>
            <a:pPr>
              <a:buChar char="•"/>
            </a:pPr>
            <a:r>
              <a:rPr lang="en-US"/>
              <a:t>Self-blame</a:t>
            </a:r>
          </a:p>
          <a:p>
            <a:pPr>
              <a:buChar char="•"/>
            </a:pPr>
            <a:r>
              <a:rPr lang="en-US"/>
              <a:t>To protect others</a:t>
            </a:r>
          </a:p>
          <a:p>
            <a:pPr>
              <a:buChar char="•"/>
            </a:pPr>
            <a:r>
              <a:rPr lang="en-US"/>
              <a:t>Abuse is hard to describe</a:t>
            </a:r>
          </a:p>
        </p:txBody>
      </p:sp>
      <p:sp>
        <p:nvSpPr>
          <p:cNvPr id="2" name="Footer Placeholder 1">
            <a:extLst>
              <a:ext uri="{FF2B5EF4-FFF2-40B4-BE49-F238E27FC236}">
                <a16:creationId xmlns:a16="http://schemas.microsoft.com/office/drawing/2014/main" id="{93D9D46C-84EC-A44E-A502-01AA454ACF0E}"/>
              </a:ext>
            </a:extLst>
          </p:cNvPr>
          <p:cNvSpPr>
            <a:spLocks noGrp="1"/>
          </p:cNvSpPr>
          <p:nvPr>
            <p:ph type="ftr" sz="quarter" idx="11"/>
          </p:nvPr>
        </p:nvSpPr>
        <p:spPr>
          <a:xfrm>
            <a:off x="1232446" y="6135808"/>
            <a:ext cx="5714999" cy="365125"/>
          </a:xfrm>
        </p:spPr>
        <p:txBody>
          <a:bodyP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sp>
        <p:nvSpPr>
          <p:cNvPr id="3" name="Date Placeholder 2">
            <a:extLst>
              <a:ext uri="{FF2B5EF4-FFF2-40B4-BE49-F238E27FC236}">
                <a16:creationId xmlns:a16="http://schemas.microsoft.com/office/drawing/2014/main" id="{94595500-FD78-324B-A4E8-7057C182060E}"/>
              </a:ext>
            </a:extLst>
          </p:cNvPr>
          <p:cNvSpPr>
            <a:spLocks noGrp="1"/>
          </p:cNvSpPr>
          <p:nvPr>
            <p:ph type="dt" sz="half" idx="10"/>
          </p:nvPr>
        </p:nvSpPr>
        <p:spPr>
          <a:xfrm>
            <a:off x="7771209" y="6130437"/>
            <a:ext cx="859712" cy="370396"/>
          </a:xfrm>
        </p:spPr>
        <p:txBody>
          <a:bodyPr>
            <a:normAutofit/>
          </a:bodyPr>
          <a:lstStyle/>
          <a:p>
            <a:pPr>
              <a:spcAft>
                <a:spcPts val="600"/>
              </a:spcAft>
            </a:pPr>
            <a:fld id="{C099F10A-EE1C-6849-A243-28C969A0F665}" type="datetime1">
              <a:rPr lang="en-US" smtClean="0"/>
              <a:pPr>
                <a:spcAft>
                  <a:spcPts val="600"/>
                </a:spcAft>
              </a:pPr>
              <a:t>9/1/2020</a:t>
            </a:fld>
            <a:endParaRPr lang="en-US"/>
          </a:p>
        </p:txBody>
      </p:sp>
    </p:spTree>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99" name="Rectangle 198">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3464657" cy="6854038"/>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Getting the Allegation"/>
          <p:cNvSpPr txBox="1">
            <a:spLocks noGrp="1"/>
          </p:cNvSpPr>
          <p:nvPr>
            <p:ph type="title"/>
          </p:nvPr>
        </p:nvSpPr>
        <p:spPr>
          <a:xfrm>
            <a:off x="486918" y="645106"/>
            <a:ext cx="2737709" cy="1259894"/>
          </a:xfrm>
          <a:prstGeom prst="rect">
            <a:avLst/>
          </a:prstGeom>
        </p:spPr>
        <p:txBody>
          <a:bodyPr>
            <a:normAutofit/>
          </a:bodyPr>
          <a:lstStyle/>
          <a:p>
            <a:r>
              <a:t>Getting the Allegation</a:t>
            </a:r>
          </a:p>
        </p:txBody>
      </p:sp>
      <p:sp>
        <p:nvSpPr>
          <p:cNvPr id="513" name="Series of prompts to assist the child in disclosing…"/>
          <p:cNvSpPr txBox="1">
            <a:spLocks noGrp="1"/>
          </p:cNvSpPr>
          <p:nvPr>
            <p:ph idx="1"/>
          </p:nvPr>
        </p:nvSpPr>
        <p:spPr>
          <a:xfrm>
            <a:off x="486918" y="2133600"/>
            <a:ext cx="2737709" cy="3759253"/>
          </a:xfrm>
          <a:prstGeom prst="rect">
            <a:avLst/>
          </a:prstGeom>
        </p:spPr>
        <p:txBody>
          <a:bodyPr>
            <a:normAutofit/>
          </a:bodyPr>
          <a:lstStyle/>
          <a:p>
            <a:pPr>
              <a:buChar char="•"/>
            </a:pPr>
            <a:r>
              <a:rPr dirty="0"/>
              <a:t>Series of prompts to assist the </a:t>
            </a:r>
            <a:r>
              <a:rPr lang="en-US" dirty="0"/>
              <a:t>person</a:t>
            </a:r>
            <a:r>
              <a:rPr dirty="0"/>
              <a:t> in disclosing</a:t>
            </a:r>
          </a:p>
          <a:p>
            <a:pPr>
              <a:buChar char="•"/>
            </a:pPr>
            <a:r>
              <a:rPr dirty="0"/>
              <a:t>Prompts are in rank order from open-ended to option-posing</a:t>
            </a:r>
          </a:p>
        </p:txBody>
      </p:sp>
      <p:sp>
        <p:nvSpPr>
          <p:cNvPr id="511" name="Slide Number"/>
          <p:cNvSpPr txBox="1">
            <a:spLocks noGrp="1"/>
          </p:cNvSpPr>
          <p:nvPr>
            <p:ph type="sldNum" sz="quarter" idx="12"/>
          </p:nvPr>
        </p:nvSpPr>
        <p:spPr>
          <a:xfrm>
            <a:off x="91135" y="6133610"/>
            <a:ext cx="584825"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t>50</a:t>
            </a:r>
            <a:endParaRPr sz="1900" dirty="0"/>
          </a:p>
        </p:txBody>
      </p:sp>
      <p:sp>
        <p:nvSpPr>
          <p:cNvPr id="2" name="Footer Placeholder 1">
            <a:extLst>
              <a:ext uri="{FF2B5EF4-FFF2-40B4-BE49-F238E27FC236}">
                <a16:creationId xmlns:a16="http://schemas.microsoft.com/office/drawing/2014/main" id="{B868A00E-F964-E04A-B383-8154F38AA372}"/>
              </a:ext>
            </a:extLst>
          </p:cNvPr>
          <p:cNvSpPr>
            <a:spLocks noGrp="1"/>
          </p:cNvSpPr>
          <p:nvPr>
            <p:ph type="ftr" sz="quarter" idx="11"/>
          </p:nvPr>
        </p:nvSpPr>
        <p:spPr>
          <a:xfrm>
            <a:off x="915687" y="6135808"/>
            <a:ext cx="2331720" cy="365125"/>
          </a:xfrm>
        </p:spPr>
        <p:txBody>
          <a:bodyP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pic>
        <p:nvPicPr>
          <p:cNvPr id="10242" name="Picture 2" descr="Interview Strategies for Sexual Assault and Rape Investigations"/>
          <p:cNvPicPr>
            <a:picLocks noChangeAspect="1" noChangeArrowheads="1"/>
          </p:cNvPicPr>
          <p:nvPr/>
        </p:nvPicPr>
        <p:blipFill rotWithShape="1">
          <a:blip r:embed="rId3">
            <a:extLst>
              <a:ext uri="{28A0092B-C50C-407E-A947-70E740481C1C}">
                <a14:useLocalDpi xmlns:a14="http://schemas.microsoft.com/office/drawing/2010/main" val="0"/>
              </a:ext>
            </a:extLst>
          </a:blip>
          <a:srcRect l="3081" r="42055" b="-1"/>
          <a:stretch/>
        </p:blipFill>
        <p:spPr bwMode="auto">
          <a:xfrm>
            <a:off x="3464657" y="10"/>
            <a:ext cx="5679343"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602A53BA-F885-8B40-87C5-7E21F32C02B3}"/>
              </a:ext>
            </a:extLst>
          </p:cNvPr>
          <p:cNvSpPr>
            <a:spLocks noGrp="1"/>
          </p:cNvSpPr>
          <p:nvPr>
            <p:ph type="dt" sz="half" idx="10"/>
          </p:nvPr>
        </p:nvSpPr>
        <p:spPr>
          <a:xfrm>
            <a:off x="7771209" y="6130437"/>
            <a:ext cx="859712" cy="370396"/>
          </a:xfrm>
        </p:spPr>
        <p:txBody>
          <a:bodyPr>
            <a:normAutofit/>
          </a:bodyPr>
          <a:lstStyle/>
          <a:p>
            <a:pPr>
              <a:spcAft>
                <a:spcPts val="600"/>
              </a:spcAft>
            </a:pPr>
            <a:fld id="{E5A940BC-40DE-5549-881E-686ABDE91AB3}" type="datetime1">
              <a:rPr lang="en-US">
                <a:solidFill>
                  <a:srgbClr val="FFFFFF"/>
                </a:solidFill>
              </a:rPr>
              <a:pPr>
                <a:spcAft>
                  <a:spcPts val="600"/>
                </a:spcAft>
              </a:pPr>
              <a:t>9/1/2020</a:t>
            </a:fld>
            <a:endParaRPr lang="en-US">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BF7E8610-2DF7-4AF0-B876-0F3B7882A6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C1C8C023-62A6-4DA0-8DF4-3F4EA9409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3066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24" name="Investigating the Incidents"/>
          <p:cNvSpPr txBox="1">
            <a:spLocks noGrp="1"/>
          </p:cNvSpPr>
          <p:nvPr>
            <p:ph type="title"/>
          </p:nvPr>
        </p:nvSpPr>
        <p:spPr>
          <a:xfrm>
            <a:off x="1382543" y="624110"/>
            <a:ext cx="7037556" cy="1280890"/>
          </a:xfrm>
          <a:prstGeom prst="rect">
            <a:avLst/>
          </a:prstGeom>
        </p:spPr>
        <p:txBody>
          <a:bodyPr>
            <a:normAutofit/>
          </a:bodyPr>
          <a:lstStyle/>
          <a:p>
            <a:r>
              <a:rPr lang="en-US">
                <a:solidFill>
                  <a:schemeClr val="bg1"/>
                </a:solidFill>
              </a:rPr>
              <a:t>Investigating the Incidents</a:t>
            </a:r>
          </a:p>
        </p:txBody>
      </p:sp>
      <p:sp>
        <p:nvSpPr>
          <p:cNvPr id="87" name="Freeform 11">
            <a:extLst>
              <a:ext uri="{FF2B5EF4-FFF2-40B4-BE49-F238E27FC236}">
                <a16:creationId xmlns:a16="http://schemas.microsoft.com/office/drawing/2014/main" id="{26B9FE07-322E-43FB-8707-C9826BD90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23" name="Slide Number"/>
          <p:cNvSpPr txBox="1">
            <a:spLocks noGrp="1"/>
          </p:cNvSpPr>
          <p:nvPr>
            <p:ph type="sldNum" sz="quarter" idx="12"/>
          </p:nvPr>
        </p:nvSpPr>
        <p:spPr>
          <a:xfrm>
            <a:off x="398859" y="787782"/>
            <a:ext cx="584825"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fld id="{86CB4B4D-7CA3-9044-876B-883B54F8677D}" type="slidenum">
              <a:rPr sz="1900">
                <a:solidFill>
                  <a:srgbClr val="FFFFFF"/>
                </a:solidFill>
              </a:rPr>
              <a:pPr>
                <a:lnSpc>
                  <a:spcPct val="90000"/>
                </a:lnSpc>
                <a:spcAft>
                  <a:spcPts val="600"/>
                </a:spcAft>
              </a:pPr>
              <a:t>51</a:t>
            </a:fld>
            <a:endParaRPr sz="1900">
              <a:solidFill>
                <a:srgbClr val="FFFFFF"/>
              </a:solidFill>
            </a:endParaRPr>
          </a:p>
        </p:txBody>
      </p:sp>
      <p:sp>
        <p:nvSpPr>
          <p:cNvPr id="2" name="Footer Placeholder 1">
            <a:extLst>
              <a:ext uri="{FF2B5EF4-FFF2-40B4-BE49-F238E27FC236}">
                <a16:creationId xmlns:a16="http://schemas.microsoft.com/office/drawing/2014/main" id="{E8A8B185-00F1-3741-9A95-8F583ED648D1}"/>
              </a:ext>
            </a:extLst>
          </p:cNvPr>
          <p:cNvSpPr>
            <a:spLocks noGrp="1"/>
          </p:cNvSpPr>
          <p:nvPr>
            <p:ph type="ftr" sz="quarter" idx="11"/>
          </p:nvPr>
        </p:nvSpPr>
        <p:spPr>
          <a:xfrm>
            <a:off x="513078" y="6135808"/>
            <a:ext cx="7143830" cy="365125"/>
          </a:xfrm>
          <a:prstGeom prst="rect">
            <a:avLst/>
          </a:prstGeom>
        </p:spPr>
        <p:txBody>
          <a:bodyPr anchor="ct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sp>
        <p:nvSpPr>
          <p:cNvPr id="3" name="Date Placeholder 2">
            <a:extLst>
              <a:ext uri="{FF2B5EF4-FFF2-40B4-BE49-F238E27FC236}">
                <a16:creationId xmlns:a16="http://schemas.microsoft.com/office/drawing/2014/main" id="{4C728215-650D-F94B-A588-94D9EA0441E0}"/>
              </a:ext>
            </a:extLst>
          </p:cNvPr>
          <p:cNvSpPr>
            <a:spLocks noGrp="1"/>
          </p:cNvSpPr>
          <p:nvPr>
            <p:ph type="dt" sz="half" idx="10"/>
          </p:nvPr>
        </p:nvSpPr>
        <p:spPr>
          <a:xfrm>
            <a:off x="7771209" y="6130437"/>
            <a:ext cx="859712" cy="370396"/>
          </a:xfrm>
          <a:prstGeom prst="rect">
            <a:avLst/>
          </a:prstGeom>
        </p:spPr>
        <p:txBody>
          <a:bodyPr anchor="ctr">
            <a:normAutofit/>
          </a:bodyPr>
          <a:lstStyle/>
          <a:p>
            <a:pPr>
              <a:spcAft>
                <a:spcPts val="600"/>
              </a:spcAft>
            </a:pPr>
            <a:fld id="{F91A8945-553C-CE4A-B625-20E0F1FEB2C9}" type="datetime1">
              <a:rPr lang="en-US" smtClean="0"/>
              <a:pPr>
                <a:spcAft>
                  <a:spcPts val="600"/>
                </a:spcAft>
              </a:pPr>
              <a:t>9/1/2020</a:t>
            </a:fld>
            <a:endParaRPr lang="en-US"/>
          </a:p>
        </p:txBody>
      </p:sp>
      <p:graphicFrame>
        <p:nvGraphicFramePr>
          <p:cNvPr id="527" name="Uses open-ended and then more focused prompts if necessary to gather more information from the child…">
            <a:extLst>
              <a:ext uri="{FF2B5EF4-FFF2-40B4-BE49-F238E27FC236}">
                <a16:creationId xmlns:a16="http://schemas.microsoft.com/office/drawing/2014/main" id="{21091373-0351-4B59-B477-5841AC153615}"/>
              </a:ext>
            </a:extLst>
          </p:cNvPr>
          <p:cNvGraphicFramePr>
            <a:graphicFrameLocks noGrp="1"/>
          </p:cNvGraphicFramePr>
          <p:nvPr>
            <p:ph idx="1"/>
            <p:extLst>
              <p:ext uri="{D42A27DB-BD31-4B8C-83A1-F6EECF244321}">
                <p14:modId xmlns:p14="http://schemas.microsoft.com/office/powerpoint/2010/main" val="4210220538"/>
              </p:ext>
            </p:extLst>
          </p:nvPr>
        </p:nvGraphicFramePr>
        <p:xfrm>
          <a:off x="720759" y="2930805"/>
          <a:ext cx="7699339" cy="29619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6BCD21C-0B73-0740-9858-7B88FE8BCBB2}" type="datetime1">
              <a:rPr lang="en-US" smtClean="0"/>
              <a:t>9/1/2020</a:t>
            </a:fld>
            <a:endParaRPr lang="en-US" dirty="0"/>
          </a:p>
        </p:txBody>
      </p:sp>
      <p:sp>
        <p:nvSpPr>
          <p:cNvPr id="5" name="Footer Placeholder 4"/>
          <p:cNvSpPr>
            <a:spLocks noGrp="1"/>
          </p:cNvSpPr>
          <p:nvPr>
            <p:ph type="ftr" sz="quarter" idx="11"/>
          </p:nvPr>
        </p:nvSpPr>
        <p:spPr/>
        <p:txBody>
          <a:bodyPr/>
          <a:lstStyle/>
          <a:p>
            <a:r>
              <a:rPr lang="en-US"/>
              <a:t>© 2020 Mike Bleak Title IX Investigation</a:t>
            </a:r>
          </a:p>
          <a:p>
            <a:r>
              <a:rPr lang="en-US"/>
              <a:t>
</a:t>
            </a:r>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52</a:t>
            </a:fld>
            <a:endParaRPr lang="en-US"/>
          </a:p>
        </p:txBody>
      </p:sp>
      <p:pic>
        <p:nvPicPr>
          <p:cNvPr id="2050" name="Picture 2" descr="Taking a break…. Taking a break to move to a new format… | by Greg ..."/>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05009" y="1564265"/>
            <a:ext cx="6591300" cy="3697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7439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29" name="Break"/>
          <p:cNvSpPr txBox="1">
            <a:spLocks noGrp="1"/>
          </p:cNvSpPr>
          <p:nvPr>
            <p:ph type="title"/>
          </p:nvPr>
        </p:nvSpPr>
        <p:spPr>
          <a:xfrm>
            <a:off x="1265751" y="624110"/>
            <a:ext cx="3102795" cy="1280890"/>
          </a:xfrm>
          <a:prstGeom prst="rect">
            <a:avLst/>
          </a:prstGeom>
        </p:spPr>
        <p:txBody>
          <a:bodyPr>
            <a:normAutofit/>
          </a:bodyPr>
          <a:lstStyle/>
          <a:p>
            <a:r>
              <a:rPr lang="en-US" sz="2800"/>
              <a:t>Break</a:t>
            </a:r>
          </a:p>
        </p:txBody>
      </p:sp>
      <p:sp>
        <p:nvSpPr>
          <p:cNvPr id="528" name="Slide Number"/>
          <p:cNvSpPr txBox="1">
            <a:spLocks noGrp="1"/>
          </p:cNvSpPr>
          <p:nvPr>
            <p:ph type="sldNum" sz="quarter" idx="12"/>
          </p:nvPr>
        </p:nvSpPr>
        <p:spPr>
          <a:xfrm>
            <a:off x="398859" y="787782"/>
            <a:ext cx="584825"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fld id="{86CB4B4D-7CA3-9044-876B-883B54F8677D}" type="slidenum">
              <a:rPr sz="1900"/>
              <a:pPr>
                <a:lnSpc>
                  <a:spcPct val="90000"/>
                </a:lnSpc>
                <a:spcAft>
                  <a:spcPts val="600"/>
                </a:spcAft>
              </a:pPr>
              <a:t>53</a:t>
            </a:fld>
            <a:endParaRPr sz="1900"/>
          </a:p>
        </p:txBody>
      </p:sp>
      <p:sp>
        <p:nvSpPr>
          <p:cNvPr id="530" name="Evaluate details that still need to be addressed…"/>
          <p:cNvSpPr txBox="1">
            <a:spLocks noGrp="1"/>
          </p:cNvSpPr>
          <p:nvPr>
            <p:ph idx="1"/>
          </p:nvPr>
        </p:nvSpPr>
        <p:spPr>
          <a:xfrm>
            <a:off x="1262967" y="2133600"/>
            <a:ext cx="3105579" cy="3777622"/>
          </a:xfrm>
          <a:prstGeom prst="rect">
            <a:avLst/>
          </a:prstGeom>
        </p:spPr>
        <p:txBody>
          <a:bodyPr>
            <a:normAutofit/>
          </a:bodyPr>
          <a:lstStyle/>
          <a:p>
            <a:pPr>
              <a:buChar char="•"/>
            </a:pPr>
            <a:r>
              <a:rPr lang="en-US" sz="1700">
                <a:solidFill>
                  <a:srgbClr val="000000"/>
                </a:solidFill>
              </a:rPr>
              <a:t>Evaluate details that still need to be addressed </a:t>
            </a:r>
          </a:p>
          <a:p>
            <a:pPr>
              <a:buChar char="•"/>
            </a:pPr>
            <a:r>
              <a:rPr lang="en-US" sz="1700">
                <a:solidFill>
                  <a:srgbClr val="000000"/>
                </a:solidFill>
              </a:rPr>
              <a:t>Strategize about how to ask certain questions</a:t>
            </a:r>
          </a:p>
          <a:p>
            <a:pPr>
              <a:buChar char="•"/>
            </a:pPr>
            <a:r>
              <a:rPr lang="en-US" sz="1700">
                <a:solidFill>
                  <a:srgbClr val="000000"/>
                </a:solidFill>
              </a:rPr>
              <a:t>Discuss barriers to reluctance and possibly decide to terminate the interview if person is not disclosing</a:t>
            </a:r>
          </a:p>
          <a:p>
            <a:pPr>
              <a:buChar char="•"/>
            </a:pPr>
            <a:r>
              <a:rPr lang="en-US" sz="1700">
                <a:solidFill>
                  <a:srgbClr val="000000"/>
                </a:solidFill>
              </a:rPr>
              <a:t>Take more than one break if needed</a:t>
            </a:r>
          </a:p>
        </p:txBody>
      </p:sp>
      <p:pic>
        <p:nvPicPr>
          <p:cNvPr id="11266" name="Picture 2" descr="Taking a Break Can Boost Your Productivity: Here's How"/>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68937" y="1904369"/>
            <a:ext cx="4088720" cy="272922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C87951FA-61CC-9242-9397-57305D469E62}"/>
              </a:ext>
            </a:extLst>
          </p:cNvPr>
          <p:cNvSpPr>
            <a:spLocks noGrp="1"/>
          </p:cNvSpPr>
          <p:nvPr>
            <p:ph type="ftr" sz="quarter" idx="11"/>
          </p:nvPr>
        </p:nvSpPr>
        <p:spPr>
          <a:xfrm>
            <a:off x="1941909" y="6135808"/>
            <a:ext cx="5714999" cy="365125"/>
          </a:xfrm>
        </p:spPr>
        <p:txBody>
          <a:bodyP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sp>
        <p:nvSpPr>
          <p:cNvPr id="3" name="Date Placeholder 2">
            <a:extLst>
              <a:ext uri="{FF2B5EF4-FFF2-40B4-BE49-F238E27FC236}">
                <a16:creationId xmlns:a16="http://schemas.microsoft.com/office/drawing/2014/main" id="{0E1ED651-0722-7D44-AD3D-84CBB22C57E7}"/>
              </a:ext>
            </a:extLst>
          </p:cNvPr>
          <p:cNvSpPr>
            <a:spLocks noGrp="1"/>
          </p:cNvSpPr>
          <p:nvPr>
            <p:ph type="dt" sz="half" idx="10"/>
          </p:nvPr>
        </p:nvSpPr>
        <p:spPr>
          <a:xfrm>
            <a:off x="7771209" y="6130437"/>
            <a:ext cx="859712" cy="370396"/>
          </a:xfrm>
        </p:spPr>
        <p:txBody>
          <a:bodyPr>
            <a:normAutofit/>
          </a:bodyPr>
          <a:lstStyle/>
          <a:p>
            <a:pPr>
              <a:spcAft>
                <a:spcPts val="600"/>
              </a:spcAft>
            </a:pPr>
            <a:fld id="{305F6290-12A6-DA4F-B21F-76636E627EAC}" type="datetime1">
              <a:rPr lang="en-US" smtClean="0"/>
              <a:pPr>
                <a:spcAft>
                  <a:spcPts val="600"/>
                </a:spcAft>
              </a:pPr>
              <a:t>9/1/2020</a:t>
            </a:fld>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5879851-1A1D-4246-AAA1-C484E85833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41"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28 Customer Feedback Questions for Customer Surveys | Hotja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l="8637" r="24697"/>
          <a:stretch/>
        </p:blipFill>
        <p:spPr bwMode="auto">
          <a:xfrm>
            <a:off x="5428" y="-561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34" name="Using Option-Posing Questions"/>
          <p:cNvSpPr txBox="1">
            <a:spLocks noGrp="1"/>
          </p:cNvSpPr>
          <p:nvPr>
            <p:ph type="title"/>
          </p:nvPr>
        </p:nvSpPr>
        <p:spPr>
          <a:xfrm>
            <a:off x="1944693" y="624110"/>
            <a:ext cx="6683766" cy="1280890"/>
          </a:xfrm>
          <a:prstGeom prst="rect">
            <a:avLst/>
          </a:prstGeom>
        </p:spPr>
        <p:txBody>
          <a:bodyPr>
            <a:normAutofit/>
          </a:bodyPr>
          <a:lstStyle/>
          <a:p>
            <a:r>
              <a:rPr lang="en-US">
                <a:solidFill>
                  <a:srgbClr val="FFFFFF"/>
                </a:solidFill>
              </a:rPr>
              <a:t>Using Option-Posing Questions</a:t>
            </a:r>
          </a:p>
        </p:txBody>
      </p:sp>
      <p:sp>
        <p:nvSpPr>
          <p:cNvPr id="533" name="Slide Number"/>
          <p:cNvSpPr txBox="1">
            <a:spLocks noGrp="1"/>
          </p:cNvSpPr>
          <p:nvPr>
            <p:ph type="sldNum" sz="quarter" idx="12"/>
          </p:nvPr>
        </p:nvSpPr>
        <p:spPr>
          <a:xfrm>
            <a:off x="398859" y="787782"/>
            <a:ext cx="584825"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t>54</a:t>
            </a:r>
            <a:endParaRPr sz="1900" dirty="0"/>
          </a:p>
        </p:txBody>
      </p:sp>
      <p:sp>
        <p:nvSpPr>
          <p:cNvPr id="535" name="Prior to this point the majority of the interview should be conducted using open-ended prompts…"/>
          <p:cNvSpPr txBox="1">
            <a:spLocks noGrp="1"/>
          </p:cNvSpPr>
          <p:nvPr>
            <p:ph idx="1"/>
          </p:nvPr>
        </p:nvSpPr>
        <p:spPr>
          <a:xfrm>
            <a:off x="1941909" y="2133600"/>
            <a:ext cx="6686550" cy="3777622"/>
          </a:xfrm>
          <a:prstGeom prst="rect">
            <a:avLst/>
          </a:prstGeom>
        </p:spPr>
        <p:txBody>
          <a:bodyPr>
            <a:normAutofit/>
          </a:bodyPr>
          <a:lstStyle/>
          <a:p>
            <a:pPr>
              <a:buClr>
                <a:srgbClr val="FE613A"/>
              </a:buClr>
              <a:buChar char="•"/>
            </a:pPr>
            <a:r>
              <a:t>Prior to this point the majority of the interview should be conducted using open-ended prompts</a:t>
            </a:r>
            <a:endParaRPr lang="en-US"/>
          </a:p>
          <a:p>
            <a:pPr>
              <a:buClr>
                <a:srgbClr val="FE613A"/>
              </a:buClr>
              <a:buChar char="•"/>
            </a:pPr>
            <a:r>
              <a:t>If option-posing questions are used, they should be paired with open-ended questions whenever possible</a:t>
            </a:r>
            <a:endParaRPr lang="en-US"/>
          </a:p>
        </p:txBody>
      </p:sp>
      <p:sp>
        <p:nvSpPr>
          <p:cNvPr id="2" name="Footer Placeholder 1">
            <a:extLst>
              <a:ext uri="{FF2B5EF4-FFF2-40B4-BE49-F238E27FC236}">
                <a16:creationId xmlns:a16="http://schemas.microsoft.com/office/drawing/2014/main" id="{31397C69-4A6C-6A40-9140-D964F4A906A3}"/>
              </a:ext>
            </a:extLst>
          </p:cNvPr>
          <p:cNvSpPr>
            <a:spLocks noGrp="1"/>
          </p:cNvSpPr>
          <p:nvPr>
            <p:ph type="ftr" sz="quarter" idx="11"/>
          </p:nvPr>
        </p:nvSpPr>
        <p:spPr>
          <a:xfrm>
            <a:off x="1941909" y="6135808"/>
            <a:ext cx="5714999" cy="365125"/>
          </a:xfrm>
        </p:spPr>
        <p:txBody>
          <a:bodyP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sp>
        <p:nvSpPr>
          <p:cNvPr id="3" name="Date Placeholder 2">
            <a:extLst>
              <a:ext uri="{FF2B5EF4-FFF2-40B4-BE49-F238E27FC236}">
                <a16:creationId xmlns:a16="http://schemas.microsoft.com/office/drawing/2014/main" id="{91FB44C2-8BBE-BB4E-BCDB-319A83046416}"/>
              </a:ext>
            </a:extLst>
          </p:cNvPr>
          <p:cNvSpPr>
            <a:spLocks noGrp="1"/>
          </p:cNvSpPr>
          <p:nvPr>
            <p:ph type="dt" sz="half" idx="10"/>
          </p:nvPr>
        </p:nvSpPr>
        <p:spPr>
          <a:xfrm>
            <a:off x="7771209" y="6130437"/>
            <a:ext cx="859712" cy="370396"/>
          </a:xfrm>
        </p:spPr>
        <p:txBody>
          <a:bodyPr>
            <a:normAutofit/>
          </a:bodyPr>
          <a:lstStyle/>
          <a:p>
            <a:pPr>
              <a:spcAft>
                <a:spcPts val="600"/>
              </a:spcAft>
            </a:pPr>
            <a:fld id="{76E2F12A-7D21-DA4F-A389-F7834DDD62E4}" type="datetime1">
              <a:rPr lang="en-US" smtClean="0"/>
              <a:pPr>
                <a:spcAft>
                  <a:spcPts val="600"/>
                </a:spcAft>
              </a:pPr>
              <a:t>9/1/2020</a:t>
            </a:fld>
            <a:endParaRPr lang="en-US"/>
          </a:p>
        </p:txBody>
      </p:sp>
    </p:spTree>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grpSp>
        <p:nvGrpSpPr>
          <p:cNvPr id="99" name="Group 98">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507495" y="0"/>
            <a:ext cx="4632727" cy="6853245"/>
            <a:chOff x="2487613" y="285750"/>
            <a:chExt cx="2428876" cy="5654676"/>
          </a:xfrm>
          <a:solidFill>
            <a:schemeClr val="accent1">
              <a:alpha val="30000"/>
            </a:schemeClr>
          </a:solidFill>
        </p:grpSpPr>
        <p:sp>
          <p:nvSpPr>
            <p:cNvPr id="100"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01"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02"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03"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04"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05"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06"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07"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08"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109"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110"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111"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539" name="Information about the Disclosure"/>
          <p:cNvSpPr txBox="1">
            <a:spLocks noGrp="1"/>
          </p:cNvSpPr>
          <p:nvPr>
            <p:ph type="title"/>
          </p:nvPr>
        </p:nvSpPr>
        <p:spPr>
          <a:xfrm>
            <a:off x="5879817" y="1159566"/>
            <a:ext cx="2747204" cy="4568264"/>
          </a:xfrm>
          <a:prstGeom prst="rect">
            <a:avLst/>
          </a:prstGeom>
        </p:spPr>
        <p:txBody>
          <a:bodyPr anchor="ctr">
            <a:normAutofit/>
          </a:bodyPr>
          <a:lstStyle/>
          <a:p>
            <a:r>
              <a:rPr lang="en-US">
                <a:solidFill>
                  <a:schemeClr val="tx1"/>
                </a:solidFill>
              </a:rPr>
              <a:t>Information about the Disclosure</a:t>
            </a:r>
          </a:p>
        </p:txBody>
      </p:sp>
      <p:sp>
        <p:nvSpPr>
          <p:cNvPr id="113"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5670183"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p>
      <p:sp>
        <p:nvSpPr>
          <p:cNvPr id="540" name="Allows the child to tell about how others found out…"/>
          <p:cNvSpPr txBox="1">
            <a:spLocks noGrp="1"/>
          </p:cNvSpPr>
          <p:nvPr>
            <p:ph idx="1"/>
          </p:nvPr>
        </p:nvSpPr>
        <p:spPr>
          <a:xfrm>
            <a:off x="477982" y="1286934"/>
            <a:ext cx="3969327" cy="4284134"/>
          </a:xfrm>
          <a:prstGeom prst="rect">
            <a:avLst/>
          </a:prstGeom>
        </p:spPr>
        <p:txBody>
          <a:bodyPr anchor="ctr">
            <a:normAutofit/>
          </a:bodyPr>
          <a:lstStyle/>
          <a:p>
            <a:pPr>
              <a:buChar char="•"/>
            </a:pPr>
            <a:r>
              <a:rPr lang="en-US">
                <a:solidFill>
                  <a:srgbClr val="FFFFFF"/>
                </a:solidFill>
              </a:rPr>
              <a:t>Allows the person to tell about how others found out</a:t>
            </a:r>
          </a:p>
          <a:p>
            <a:pPr>
              <a:buChar char="•"/>
            </a:pPr>
            <a:r>
              <a:rPr lang="en-US">
                <a:solidFill>
                  <a:srgbClr val="FFFFFF"/>
                </a:solidFill>
              </a:rPr>
              <a:t>Allows the interviewer to explore previous disclosures the person has made</a:t>
            </a:r>
          </a:p>
          <a:p>
            <a:pPr>
              <a:buChar char="•"/>
            </a:pPr>
            <a:r>
              <a:rPr lang="en-US">
                <a:solidFill>
                  <a:srgbClr val="FFFFFF"/>
                </a:solidFill>
              </a:rPr>
              <a:t>May identify witnesses</a:t>
            </a:r>
          </a:p>
          <a:p>
            <a:pPr>
              <a:buChar char="•"/>
            </a:pPr>
            <a:r>
              <a:rPr lang="en-US">
                <a:solidFill>
                  <a:srgbClr val="FFFFFF"/>
                </a:solidFill>
              </a:rPr>
              <a:t>May identify failure to protect issues</a:t>
            </a:r>
          </a:p>
        </p:txBody>
      </p:sp>
      <p:sp>
        <p:nvSpPr>
          <p:cNvPr id="2" name="Footer Placeholder 1">
            <a:extLst>
              <a:ext uri="{FF2B5EF4-FFF2-40B4-BE49-F238E27FC236}">
                <a16:creationId xmlns:a16="http://schemas.microsoft.com/office/drawing/2014/main" id="{6C422B4D-66C7-A64A-A480-84B9EB8BEFFC}"/>
              </a:ext>
            </a:extLst>
          </p:cNvPr>
          <p:cNvSpPr>
            <a:spLocks noGrp="1"/>
          </p:cNvSpPr>
          <p:nvPr>
            <p:ph type="ftr" sz="quarter" idx="11"/>
          </p:nvPr>
        </p:nvSpPr>
        <p:spPr>
          <a:xfrm>
            <a:off x="753341" y="6243440"/>
            <a:ext cx="4761877" cy="365125"/>
          </a:xfrm>
        </p:spPr>
        <p:txBody>
          <a:bodyPr>
            <a:normAutofit/>
          </a:bodyPr>
          <a:lstStyle/>
          <a:p>
            <a:pPr>
              <a:lnSpc>
                <a:spcPct val="90000"/>
              </a:lnSpc>
              <a:spcAft>
                <a:spcPts val="600"/>
              </a:spcAft>
            </a:pPr>
            <a:r>
              <a:rPr lang="en-US" sz="200">
                <a:solidFill>
                  <a:schemeClr val="tx1"/>
                </a:solidFill>
              </a:rPr>
              <a:t>© 2020 Mike Bleak Title IX Investigation</a:t>
            </a:r>
          </a:p>
          <a:p>
            <a:pPr>
              <a:lnSpc>
                <a:spcPct val="90000"/>
              </a:lnSpc>
              <a:spcAft>
                <a:spcPts val="600"/>
              </a:spcAft>
            </a:pPr>
            <a:r>
              <a:rPr lang="en-US" sz="200">
                <a:solidFill>
                  <a:schemeClr val="tx1"/>
                </a:solidFill>
              </a:rPr>
              <a:t>
</a:t>
            </a:r>
          </a:p>
        </p:txBody>
      </p:sp>
      <p:sp>
        <p:nvSpPr>
          <p:cNvPr id="3" name="Date Placeholder 2">
            <a:extLst>
              <a:ext uri="{FF2B5EF4-FFF2-40B4-BE49-F238E27FC236}">
                <a16:creationId xmlns:a16="http://schemas.microsoft.com/office/drawing/2014/main" id="{A0568620-D32C-F041-AC7C-F47013361F35}"/>
              </a:ext>
            </a:extLst>
          </p:cNvPr>
          <p:cNvSpPr>
            <a:spLocks noGrp="1"/>
          </p:cNvSpPr>
          <p:nvPr>
            <p:ph type="dt" sz="half" idx="10"/>
          </p:nvPr>
        </p:nvSpPr>
        <p:spPr>
          <a:xfrm>
            <a:off x="5879817" y="6240804"/>
            <a:ext cx="1380309" cy="370396"/>
          </a:xfrm>
        </p:spPr>
        <p:txBody>
          <a:bodyPr>
            <a:normAutofit/>
          </a:bodyPr>
          <a:lstStyle/>
          <a:p>
            <a:pPr algn="l">
              <a:spcAft>
                <a:spcPts val="600"/>
              </a:spcAft>
            </a:pPr>
            <a:fld id="{60369ED5-63AA-B444-8D48-B0DE3D69F65A}" type="datetime1">
              <a:rPr lang="en-US">
                <a:solidFill>
                  <a:schemeClr val="tx1"/>
                </a:solidFill>
              </a:rPr>
              <a:pPr algn="l">
                <a:spcAft>
                  <a:spcPts val="600"/>
                </a:spcAft>
              </a:pPr>
              <a:t>9/1/2020</a:t>
            </a:fld>
            <a:endParaRPr lang="en-US">
              <a:solidFill>
                <a:schemeClr val="tx1"/>
              </a:solidFill>
            </a:endParaRPr>
          </a:p>
        </p:txBody>
      </p:sp>
      <p:sp>
        <p:nvSpPr>
          <p:cNvPr id="538" name="Slide Number"/>
          <p:cNvSpPr txBox="1">
            <a:spLocks noGrp="1"/>
          </p:cNvSpPr>
          <p:nvPr>
            <p:ph type="sldNum" sz="quarter" idx="12"/>
          </p:nvPr>
        </p:nvSpPr>
        <p:spPr>
          <a:xfrm>
            <a:off x="8075310" y="6243440"/>
            <a:ext cx="645996"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solidFill>
                  <a:schemeClr val="tx1"/>
                </a:solidFill>
              </a:rPr>
              <a:t>55</a:t>
            </a:r>
            <a:endParaRPr sz="1900" dirty="0">
              <a:solidFill>
                <a:schemeClr val="tx1"/>
              </a:solidFill>
            </a:endParaRPr>
          </a:p>
        </p:txBody>
      </p:sp>
    </p:spTree>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5" y="-1"/>
            <a:ext cx="915543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37" name="Group 136">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27110" y="228600"/>
            <a:ext cx="2138628" cy="6638625"/>
            <a:chOff x="2487613" y="285750"/>
            <a:chExt cx="2428875" cy="5654676"/>
          </a:xfrm>
        </p:grpSpPr>
        <p:sp>
          <p:nvSpPr>
            <p:cNvPr id="138"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9"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0"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1"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2"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3"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4"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5"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6"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7"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48"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49"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51" name="Group 150">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07832" y="-786"/>
            <a:ext cx="1767505" cy="6854040"/>
            <a:chOff x="6627813" y="194833"/>
            <a:chExt cx="1952625" cy="5678918"/>
          </a:xfrm>
        </p:grpSpPr>
        <p:sp>
          <p:nvSpPr>
            <p:cNvPr id="152"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3"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4"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5"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6"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7"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58"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59"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60"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61"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2"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3"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544" name="Closing"/>
          <p:cNvSpPr txBox="1">
            <a:spLocks noGrp="1"/>
          </p:cNvSpPr>
          <p:nvPr>
            <p:ph type="title"/>
          </p:nvPr>
        </p:nvSpPr>
        <p:spPr>
          <a:xfrm>
            <a:off x="4862322" y="624110"/>
            <a:ext cx="3766137" cy="1280890"/>
          </a:xfrm>
          <a:prstGeom prst="rect">
            <a:avLst/>
          </a:prstGeom>
        </p:spPr>
        <p:txBody>
          <a:bodyPr>
            <a:normAutofit/>
          </a:bodyPr>
          <a:lstStyle/>
          <a:p>
            <a:r>
              <a:t>Closing</a:t>
            </a:r>
          </a:p>
        </p:txBody>
      </p:sp>
      <p:sp>
        <p:nvSpPr>
          <p:cNvPr id="165" name="Rectangle 164">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4278"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7"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484278" y="714375"/>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13314" name="Picture 2" descr="10 Questions You Need to Answer Before You Can Close a Sale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422" r="16466"/>
          <a:stretch/>
        </p:blipFill>
        <p:spPr bwMode="auto">
          <a:xfrm>
            <a:off x="-1166" y="1731"/>
            <a:ext cx="3503318" cy="6858000"/>
          </a:xfrm>
          <a:prstGeom prst="rect">
            <a:avLst/>
          </a:prstGeom>
          <a:noFill/>
          <a:extLst>
            <a:ext uri="{909E8E84-426E-40DD-AFC4-6F175D3DCCD1}">
              <a14:hiddenFill xmlns:a14="http://schemas.microsoft.com/office/drawing/2010/main">
                <a:solidFill>
                  <a:srgbClr val="FFFFFF"/>
                </a:solidFill>
              </a14:hiddenFill>
            </a:ext>
          </a:extLst>
        </p:spPr>
      </p:pic>
      <p:sp>
        <p:nvSpPr>
          <p:cNvPr id="543" name="Slide Number"/>
          <p:cNvSpPr txBox="1">
            <a:spLocks noGrp="1"/>
          </p:cNvSpPr>
          <p:nvPr>
            <p:ph type="sldNum" sz="quarter" idx="12"/>
          </p:nvPr>
        </p:nvSpPr>
        <p:spPr>
          <a:xfrm>
            <a:off x="3886278" y="787782"/>
            <a:ext cx="584826"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t>56</a:t>
            </a:r>
            <a:endParaRPr sz="1900" dirty="0"/>
          </a:p>
        </p:txBody>
      </p:sp>
      <p:sp>
        <p:nvSpPr>
          <p:cNvPr id="545" name="Allows the child the opportunity to tell the interviewer anything else…"/>
          <p:cNvSpPr txBox="1">
            <a:spLocks noGrp="1"/>
          </p:cNvSpPr>
          <p:nvPr>
            <p:ph idx="1"/>
          </p:nvPr>
        </p:nvSpPr>
        <p:spPr>
          <a:xfrm>
            <a:off x="4828643" y="2133600"/>
            <a:ext cx="3799814" cy="3777622"/>
          </a:xfrm>
          <a:prstGeom prst="rect">
            <a:avLst/>
          </a:prstGeom>
        </p:spPr>
        <p:txBody>
          <a:bodyPr>
            <a:normAutofit/>
          </a:bodyPr>
          <a:lstStyle/>
          <a:p>
            <a:pPr>
              <a:buChar char="•"/>
            </a:pPr>
            <a:r>
              <a:rPr dirty="0"/>
              <a:t>Allows the </a:t>
            </a:r>
            <a:r>
              <a:rPr lang="en-US" dirty="0"/>
              <a:t>person </a:t>
            </a:r>
            <a:r>
              <a:rPr dirty="0"/>
              <a:t>the opportunity to tell the interviewer anything else</a:t>
            </a:r>
          </a:p>
          <a:p>
            <a:pPr>
              <a:buSzTx/>
              <a:buNone/>
            </a:pPr>
            <a:endParaRPr dirty="0"/>
          </a:p>
          <a:p>
            <a:pPr>
              <a:buChar char="•"/>
            </a:pPr>
            <a:r>
              <a:rPr dirty="0"/>
              <a:t>Allows the </a:t>
            </a:r>
            <a:r>
              <a:rPr lang="en-US" dirty="0"/>
              <a:t>person</a:t>
            </a:r>
            <a:r>
              <a:rPr dirty="0"/>
              <a:t> to ask questions</a:t>
            </a:r>
            <a:endParaRPr lang="en-US" dirty="0"/>
          </a:p>
          <a:p>
            <a:pPr>
              <a:buChar char="•"/>
            </a:pPr>
            <a:endParaRPr lang="en-US" dirty="0"/>
          </a:p>
          <a:p>
            <a:pPr>
              <a:buChar char="•"/>
            </a:pPr>
            <a:r>
              <a:rPr lang="en-US" dirty="0"/>
              <a:t>Encourages the person to come back with more information at a later time</a:t>
            </a:r>
            <a:endParaRPr dirty="0"/>
          </a:p>
        </p:txBody>
      </p:sp>
      <p:sp>
        <p:nvSpPr>
          <p:cNvPr id="2" name="Footer Placeholder 1">
            <a:extLst>
              <a:ext uri="{FF2B5EF4-FFF2-40B4-BE49-F238E27FC236}">
                <a16:creationId xmlns:a16="http://schemas.microsoft.com/office/drawing/2014/main" id="{8E94D103-546F-A247-9173-678699C9093E}"/>
              </a:ext>
            </a:extLst>
          </p:cNvPr>
          <p:cNvSpPr>
            <a:spLocks noGrp="1"/>
          </p:cNvSpPr>
          <p:nvPr>
            <p:ph type="ftr" sz="quarter" idx="11"/>
          </p:nvPr>
        </p:nvSpPr>
        <p:spPr>
          <a:xfrm>
            <a:off x="4828643" y="6135808"/>
            <a:ext cx="2828265" cy="365125"/>
          </a:xfrm>
        </p:spPr>
        <p:txBody>
          <a:bodyP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sp>
        <p:nvSpPr>
          <p:cNvPr id="3" name="Date Placeholder 2">
            <a:extLst>
              <a:ext uri="{FF2B5EF4-FFF2-40B4-BE49-F238E27FC236}">
                <a16:creationId xmlns:a16="http://schemas.microsoft.com/office/drawing/2014/main" id="{4D0ECFCF-83E1-A04C-B3BD-D9EA01FA0CD0}"/>
              </a:ext>
            </a:extLst>
          </p:cNvPr>
          <p:cNvSpPr>
            <a:spLocks noGrp="1"/>
          </p:cNvSpPr>
          <p:nvPr>
            <p:ph type="dt" sz="half" idx="10"/>
          </p:nvPr>
        </p:nvSpPr>
        <p:spPr>
          <a:xfrm>
            <a:off x="7771209" y="6130437"/>
            <a:ext cx="859712" cy="370396"/>
          </a:xfrm>
        </p:spPr>
        <p:txBody>
          <a:bodyPr>
            <a:normAutofit/>
          </a:bodyPr>
          <a:lstStyle/>
          <a:p>
            <a:pPr>
              <a:spcAft>
                <a:spcPts val="600"/>
              </a:spcAft>
            </a:pPr>
            <a:fld id="{1320E39E-F5ED-1547-960A-CFF01F14A290}" type="datetime1">
              <a:rPr lang="en-US" smtClean="0"/>
              <a:pPr>
                <a:spcAft>
                  <a:spcPts val="600"/>
                </a:spcAft>
              </a:pPr>
              <a:t>9/1/2020</a:t>
            </a:fld>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3464657" cy="6854038"/>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The Focus"/>
          <p:cNvSpPr txBox="1">
            <a:spLocks noGrp="1"/>
          </p:cNvSpPr>
          <p:nvPr>
            <p:ph type="title"/>
          </p:nvPr>
        </p:nvSpPr>
        <p:spPr>
          <a:xfrm>
            <a:off x="486918" y="645106"/>
            <a:ext cx="2737709" cy="1259894"/>
          </a:xfrm>
          <a:prstGeom prst="rect">
            <a:avLst/>
          </a:prstGeom>
        </p:spPr>
        <p:txBody>
          <a:bodyPr>
            <a:normAutofit/>
          </a:bodyPr>
          <a:lstStyle/>
          <a:p>
            <a:r>
              <a:t>The Focus</a:t>
            </a:r>
          </a:p>
        </p:txBody>
      </p:sp>
      <p:sp>
        <p:nvSpPr>
          <p:cNvPr id="680" name="It is the interviewer’s responsibility to properly elicit information coupled with the child’s willingness and ability to express it, rather than the child’s ability to remember it."/>
          <p:cNvSpPr txBox="1">
            <a:spLocks noGrp="1"/>
          </p:cNvSpPr>
          <p:nvPr>
            <p:ph idx="1"/>
          </p:nvPr>
        </p:nvSpPr>
        <p:spPr>
          <a:xfrm>
            <a:off x="486918" y="2133600"/>
            <a:ext cx="2737709" cy="3759253"/>
          </a:xfrm>
          <a:prstGeom prst="rect">
            <a:avLst/>
          </a:prstGeom>
        </p:spPr>
        <p:txBody>
          <a:bodyPr>
            <a:normAutofit/>
          </a:bodyPr>
          <a:lstStyle/>
          <a:p>
            <a:pPr>
              <a:buChar char="•"/>
            </a:pPr>
            <a:r>
              <a:rPr dirty="0"/>
              <a:t>It is the interviewer’s </a:t>
            </a:r>
            <a:r>
              <a:rPr i="1" dirty="0"/>
              <a:t>responsibility</a:t>
            </a:r>
            <a:r>
              <a:rPr dirty="0"/>
              <a:t> to </a:t>
            </a:r>
            <a:r>
              <a:rPr u="sng" dirty="0"/>
              <a:t>properly elicit</a:t>
            </a:r>
            <a:r>
              <a:rPr dirty="0"/>
              <a:t> information coupled with the </a:t>
            </a:r>
            <a:r>
              <a:rPr lang="en-US" dirty="0"/>
              <a:t>person’s</a:t>
            </a:r>
            <a:r>
              <a:rPr dirty="0"/>
              <a:t> </a:t>
            </a:r>
            <a:r>
              <a:rPr u="sng" dirty="0"/>
              <a:t>willingness and ability</a:t>
            </a:r>
            <a:r>
              <a:rPr dirty="0"/>
              <a:t> to </a:t>
            </a:r>
            <a:r>
              <a:rPr i="1" dirty="0"/>
              <a:t>express</a:t>
            </a:r>
            <a:r>
              <a:rPr dirty="0"/>
              <a:t> it, rather than the </a:t>
            </a:r>
            <a:r>
              <a:rPr lang="en-US" dirty="0"/>
              <a:t>person’s</a:t>
            </a:r>
            <a:r>
              <a:rPr dirty="0"/>
              <a:t> ability to </a:t>
            </a:r>
            <a:r>
              <a:rPr i="1" dirty="0"/>
              <a:t>remember</a:t>
            </a:r>
            <a:r>
              <a:rPr dirty="0"/>
              <a:t> it.</a:t>
            </a:r>
          </a:p>
        </p:txBody>
      </p:sp>
      <p:sp>
        <p:nvSpPr>
          <p:cNvPr id="678" name="Slide Number"/>
          <p:cNvSpPr txBox="1">
            <a:spLocks noGrp="1"/>
          </p:cNvSpPr>
          <p:nvPr>
            <p:ph type="sldNum" sz="quarter" idx="12"/>
          </p:nvPr>
        </p:nvSpPr>
        <p:spPr>
          <a:xfrm>
            <a:off x="91135" y="6133610"/>
            <a:ext cx="584825"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t>57</a:t>
            </a:r>
            <a:endParaRPr sz="1900" dirty="0"/>
          </a:p>
        </p:txBody>
      </p:sp>
      <p:sp>
        <p:nvSpPr>
          <p:cNvPr id="2" name="Footer Placeholder 1">
            <a:extLst>
              <a:ext uri="{FF2B5EF4-FFF2-40B4-BE49-F238E27FC236}">
                <a16:creationId xmlns:a16="http://schemas.microsoft.com/office/drawing/2014/main" id="{EC680FBA-EEBE-374F-909E-A52FD88223E2}"/>
              </a:ext>
            </a:extLst>
          </p:cNvPr>
          <p:cNvSpPr>
            <a:spLocks noGrp="1"/>
          </p:cNvSpPr>
          <p:nvPr>
            <p:ph type="ftr" sz="quarter" idx="11"/>
          </p:nvPr>
        </p:nvSpPr>
        <p:spPr>
          <a:xfrm>
            <a:off x="915687" y="6135808"/>
            <a:ext cx="2331720" cy="365125"/>
          </a:xfrm>
        </p:spPr>
        <p:txBody>
          <a:bodyP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pic>
        <p:nvPicPr>
          <p:cNvPr id="14338" name="Picture 2" descr="What Your Brain Does Automatically So Some Memories Are Recalled ..."/>
          <p:cNvPicPr>
            <a:picLocks noChangeAspect="1" noChangeArrowheads="1"/>
          </p:cNvPicPr>
          <p:nvPr/>
        </p:nvPicPr>
        <p:blipFill rotWithShape="1">
          <a:blip r:embed="rId3">
            <a:extLst>
              <a:ext uri="{28A0092B-C50C-407E-A947-70E740481C1C}">
                <a14:useLocalDpi xmlns:a14="http://schemas.microsoft.com/office/drawing/2010/main" val="0"/>
              </a:ext>
            </a:extLst>
          </a:blip>
          <a:srcRect l="20112" r="20261" b="-2"/>
          <a:stretch/>
        </p:blipFill>
        <p:spPr bwMode="auto">
          <a:xfrm>
            <a:off x="3464657" y="10"/>
            <a:ext cx="5679343"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11FF1C21-0A7A-1B44-BE8F-5B77AED1278C}"/>
              </a:ext>
            </a:extLst>
          </p:cNvPr>
          <p:cNvSpPr>
            <a:spLocks noGrp="1"/>
          </p:cNvSpPr>
          <p:nvPr>
            <p:ph type="dt" sz="half" idx="10"/>
          </p:nvPr>
        </p:nvSpPr>
        <p:spPr>
          <a:xfrm>
            <a:off x="7771209" y="6130437"/>
            <a:ext cx="859712" cy="370396"/>
          </a:xfrm>
        </p:spPr>
        <p:txBody>
          <a:bodyPr>
            <a:normAutofit/>
          </a:bodyPr>
          <a:lstStyle/>
          <a:p>
            <a:pPr>
              <a:spcAft>
                <a:spcPts val="600"/>
              </a:spcAft>
            </a:pPr>
            <a:fld id="{90DCE08B-C0BE-A248-A743-8B761A89C72F}" type="datetime1">
              <a:rPr lang="en-US">
                <a:solidFill>
                  <a:srgbClr val="FFFFFF"/>
                </a:solidFill>
              </a:rPr>
              <a:pPr>
                <a:spcAft>
                  <a:spcPts val="600"/>
                </a:spcAft>
              </a:pPr>
              <a:t>9/1/2020</a:t>
            </a:fld>
            <a:endParaRPr lang="en-US">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1" name="Memory &amp; Trauma"/>
          <p:cNvSpPr txBox="1">
            <a:spLocks noGrp="1"/>
          </p:cNvSpPr>
          <p:nvPr>
            <p:ph type="title"/>
          </p:nvPr>
        </p:nvSpPr>
        <p:spPr>
          <a:prstGeom prst="rect">
            <a:avLst/>
          </a:prstGeom>
        </p:spPr>
        <p:txBody>
          <a:bodyPr>
            <a:normAutofit/>
          </a:bodyPr>
          <a:lstStyle/>
          <a:p>
            <a:r>
              <a:t>Memory &amp; Trauma</a:t>
            </a:r>
          </a:p>
        </p:txBody>
      </p:sp>
      <p:sp>
        <p:nvSpPr>
          <p:cNvPr id="692" name="Old thinking = stress has debilitating effect on memory…"/>
          <p:cNvSpPr txBox="1">
            <a:spLocks noGrp="1"/>
          </p:cNvSpPr>
          <p:nvPr>
            <p:ph idx="1"/>
          </p:nvPr>
        </p:nvSpPr>
        <p:spPr>
          <a:prstGeom prst="rect">
            <a:avLst/>
          </a:prstGeom>
        </p:spPr>
        <p:txBody>
          <a:bodyPr>
            <a:normAutofit/>
          </a:bodyPr>
          <a:lstStyle/>
          <a:p>
            <a:pPr>
              <a:buSzTx/>
              <a:buNone/>
              <a:defRPr b="1"/>
            </a:pPr>
            <a:r>
              <a:rPr dirty="0"/>
              <a:t>Old thinking</a:t>
            </a:r>
            <a:r>
              <a:rPr b="0" dirty="0"/>
              <a:t> = stress has debilitating effect on memory</a:t>
            </a:r>
          </a:p>
          <a:p>
            <a:pPr>
              <a:buSzTx/>
              <a:buNone/>
              <a:defRPr b="1"/>
            </a:pPr>
            <a:r>
              <a:rPr dirty="0"/>
              <a:t>Recent research</a:t>
            </a:r>
            <a:r>
              <a:rPr b="0" dirty="0"/>
              <a:t> = core features of stressful events are remembered especially well </a:t>
            </a:r>
          </a:p>
          <a:p>
            <a:pPr>
              <a:buChar char="•"/>
            </a:pPr>
            <a:r>
              <a:rPr dirty="0"/>
              <a:t>Distress is associated with more</a:t>
            </a:r>
            <a:br>
              <a:rPr dirty="0"/>
            </a:br>
            <a:r>
              <a:rPr dirty="0"/>
              <a:t>complete recall by </a:t>
            </a:r>
            <a:r>
              <a:rPr lang="en-US" dirty="0"/>
              <a:t>people </a:t>
            </a:r>
            <a:r>
              <a:rPr dirty="0"/>
              <a:t>and</a:t>
            </a:r>
            <a:br>
              <a:rPr dirty="0"/>
            </a:br>
            <a:r>
              <a:rPr dirty="0"/>
              <a:t>greater resistance to suggestion </a:t>
            </a:r>
          </a:p>
        </p:txBody>
      </p:sp>
      <p:sp>
        <p:nvSpPr>
          <p:cNvPr id="690"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58</a:t>
            </a:fld>
            <a:endParaRPr/>
          </a:p>
        </p:txBody>
      </p:sp>
      <p:pic>
        <p:nvPicPr>
          <p:cNvPr id="693" name="brainvu" descr="brainvu"/>
          <p:cNvPicPr>
            <a:picLocks noChangeAspect="1"/>
          </p:cNvPicPr>
          <p:nvPr/>
        </p:nvPicPr>
        <p:blipFill>
          <a:blip r:embed="rId3"/>
          <a:stretch>
            <a:fillRect/>
          </a:stretch>
        </p:blipFill>
        <p:spPr>
          <a:xfrm>
            <a:off x="7313612" y="3511550"/>
            <a:ext cx="1447801" cy="1447800"/>
          </a:xfrm>
          <a:prstGeom prst="rect">
            <a:avLst/>
          </a:prstGeom>
          <a:ln w="12700">
            <a:miter lim="400000"/>
          </a:ln>
        </p:spPr>
      </p:pic>
      <p:sp>
        <p:nvSpPr>
          <p:cNvPr id="694" name="Sources: Elizabeth F. Loftus, Eyewitness Testimony (Cambridge, MA:  Harvard University Press,  1979)…"/>
          <p:cNvSpPr txBox="1"/>
          <p:nvPr/>
        </p:nvSpPr>
        <p:spPr>
          <a:xfrm>
            <a:off x="1862137" y="5056632"/>
            <a:ext cx="6827838" cy="1014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700"/>
              </a:spcBef>
              <a:defRPr sz="1200"/>
            </a:pPr>
            <a:r>
              <a:rPr dirty="0"/>
              <a:t>Sources: Elizabeth F. Loftus, Eyewitness Testimony (Cambridge, MA:  Harvard University Press,  1979)</a:t>
            </a:r>
          </a:p>
          <a:p>
            <a:pPr>
              <a:lnSpc>
                <a:spcPct val="90000"/>
              </a:lnSpc>
              <a:spcBef>
                <a:spcPts val="200"/>
              </a:spcBef>
              <a:defRPr sz="1200"/>
            </a:pPr>
            <a:r>
              <a:rPr dirty="0"/>
              <a:t>John E.B. Myers et al., “Psychological Research on Children as Witnesses:  Practical Implications for Forensic Interviews and Courtroom Testimony,”  Pacific Law Journal, Vol. 28, 1996.</a:t>
            </a:r>
          </a:p>
          <a:p>
            <a:pPr>
              <a:lnSpc>
                <a:spcPct val="90000"/>
              </a:lnSpc>
              <a:spcBef>
                <a:spcPts val="200"/>
              </a:spcBef>
              <a:defRPr sz="1200"/>
            </a:pPr>
            <a:r>
              <a:rPr dirty="0"/>
              <a:t>Gail S. Goodman et al., Children’s Memory for Stressful Events, 37 Merrill-Palmer Q. 109 (1991).</a:t>
            </a:r>
          </a:p>
        </p:txBody>
      </p:sp>
      <p:sp>
        <p:nvSpPr>
          <p:cNvPr id="2" name="Footer Placeholder 1">
            <a:extLst>
              <a:ext uri="{FF2B5EF4-FFF2-40B4-BE49-F238E27FC236}">
                <a16:creationId xmlns:a16="http://schemas.microsoft.com/office/drawing/2014/main" id="{55E5F798-EFA0-A54E-A102-BBD2F67B788A}"/>
              </a:ext>
            </a:extLst>
          </p:cNvPr>
          <p:cNvSpPr>
            <a:spLocks noGrp="1"/>
          </p:cNvSpPr>
          <p:nvPr>
            <p:ph type="ftr" sz="quarter" idx="11"/>
          </p:nvPr>
        </p:nvSpPr>
        <p:spPr/>
        <p:txBody>
          <a:bodyPr/>
          <a:lstStyle/>
          <a:p>
            <a:r>
              <a:rPr lang="en-US"/>
              <a:t>© 2020 Mike Bleak Title IX Investigation</a:t>
            </a:r>
          </a:p>
          <a:p>
            <a:r>
              <a:rPr lang="en-US"/>
              <a:t>
</a:t>
            </a:r>
            <a:endParaRPr lang="en-US" dirty="0"/>
          </a:p>
        </p:txBody>
      </p:sp>
      <p:sp>
        <p:nvSpPr>
          <p:cNvPr id="3" name="Date Placeholder 2">
            <a:extLst>
              <a:ext uri="{FF2B5EF4-FFF2-40B4-BE49-F238E27FC236}">
                <a16:creationId xmlns:a16="http://schemas.microsoft.com/office/drawing/2014/main" id="{F9287641-629F-3A4C-A9CD-799AC3E9A63C}"/>
              </a:ext>
            </a:extLst>
          </p:cNvPr>
          <p:cNvSpPr>
            <a:spLocks noGrp="1"/>
          </p:cNvSpPr>
          <p:nvPr>
            <p:ph type="dt" sz="half" idx="10"/>
          </p:nvPr>
        </p:nvSpPr>
        <p:spPr/>
        <p:txBody>
          <a:bodyPr/>
          <a:lstStyle/>
          <a:p>
            <a:fld id="{67BF7F91-3442-054A-A098-4FF97D9258DB}" type="datetime1">
              <a:rPr lang="en-US" smtClean="0"/>
              <a:t>9/1/2020</a:t>
            </a:fld>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33" name="Rectangle 132">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Child Factors that Influence Suggestibility (Kuehnle, Greenberg, and Gottlieb, 2004)"/>
          <p:cNvSpPr txBox="1">
            <a:spLocks noGrp="1"/>
          </p:cNvSpPr>
          <p:nvPr>
            <p:ph type="title"/>
          </p:nvPr>
        </p:nvSpPr>
        <p:spPr>
          <a:xfrm>
            <a:off x="944919" y="3101093"/>
            <a:ext cx="1840539" cy="3029344"/>
          </a:xfrm>
          <a:prstGeom prst="rect">
            <a:avLst/>
          </a:prstGeom>
        </p:spPr>
        <p:txBody>
          <a:bodyPr>
            <a:normAutofit/>
          </a:bodyPr>
          <a:lstStyle/>
          <a:p>
            <a:pPr defTabSz="868680">
              <a:lnSpc>
                <a:spcPct val="90000"/>
              </a:lnSpc>
              <a:defRPr sz="2660"/>
            </a:pPr>
            <a:r>
              <a:rPr lang="en-US" sz="2000">
                <a:solidFill>
                  <a:schemeClr val="bg1"/>
                </a:solidFill>
              </a:rPr>
              <a:t> Factors that Influence Suggestibility</a:t>
            </a:r>
            <a:br>
              <a:rPr lang="en-US" sz="2000">
                <a:solidFill>
                  <a:schemeClr val="bg1"/>
                </a:solidFill>
              </a:rPr>
            </a:br>
            <a:r>
              <a:rPr lang="en-US" sz="2000" b="0">
                <a:solidFill>
                  <a:schemeClr val="bg1"/>
                </a:solidFill>
              </a:rPr>
              <a:t>(Kuehnle, Greenberg, and Gottlieb, 2004)</a:t>
            </a:r>
          </a:p>
        </p:txBody>
      </p:sp>
      <p:sp>
        <p:nvSpPr>
          <p:cNvPr id="135"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702" name="Slide Number"/>
          <p:cNvSpPr txBox="1">
            <a:spLocks noGrp="1"/>
          </p:cNvSpPr>
          <p:nvPr>
            <p:ph type="sldNum" sz="quarter" idx="12"/>
          </p:nvPr>
        </p:nvSpPr>
        <p:spPr>
          <a:xfrm>
            <a:off x="28888" y="3259287"/>
            <a:ext cx="584825"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solidFill>
                  <a:srgbClr val="FFFFFF"/>
                </a:solidFill>
              </a:rPr>
              <a:t>59</a:t>
            </a:r>
            <a:endParaRPr sz="1900" dirty="0">
              <a:solidFill>
                <a:srgbClr val="FFFFFF"/>
              </a:solidFill>
            </a:endParaRPr>
          </a:p>
        </p:txBody>
      </p:sp>
      <p:sp useBgFill="1">
        <p:nvSpPr>
          <p:cNvPr id="137" name="Rectangle 136">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Age and Developmental Level…"/>
          <p:cNvSpPr txBox="1">
            <a:spLocks noGrp="1"/>
          </p:cNvSpPr>
          <p:nvPr>
            <p:ph idx="1"/>
          </p:nvPr>
        </p:nvSpPr>
        <p:spPr>
          <a:xfrm>
            <a:off x="3529933" y="589722"/>
            <a:ext cx="5098525" cy="5321500"/>
          </a:xfrm>
          <a:prstGeom prst="rect">
            <a:avLst/>
          </a:prstGeom>
        </p:spPr>
        <p:txBody>
          <a:bodyPr anchor="ctr">
            <a:normAutofit/>
          </a:bodyPr>
          <a:lstStyle/>
          <a:p>
            <a:pPr>
              <a:buChar char="•"/>
            </a:pPr>
            <a:r>
              <a:rPr dirty="0"/>
              <a:t>Age and Developmental Level</a:t>
            </a:r>
          </a:p>
          <a:p>
            <a:pPr>
              <a:buChar char="•"/>
            </a:pPr>
            <a:r>
              <a:rPr dirty="0"/>
              <a:t>Temperament and Adaptability</a:t>
            </a:r>
          </a:p>
          <a:p>
            <a:pPr>
              <a:buChar char="•"/>
            </a:pPr>
            <a:r>
              <a:rPr dirty="0"/>
              <a:t>Self-confidence</a:t>
            </a:r>
          </a:p>
          <a:p>
            <a:pPr>
              <a:buChar char="•"/>
            </a:pPr>
            <a:r>
              <a:rPr dirty="0"/>
              <a:t>Attachment</a:t>
            </a:r>
          </a:p>
          <a:p>
            <a:pPr>
              <a:buChar char="•"/>
            </a:pPr>
            <a:r>
              <a:rPr dirty="0"/>
              <a:t>Parent’s </a:t>
            </a:r>
            <a:r>
              <a:rPr lang="en-US" dirty="0"/>
              <a:t>/ Peer </a:t>
            </a:r>
            <a:r>
              <a:rPr dirty="0"/>
              <a:t>Emotional Responsiveness</a:t>
            </a:r>
            <a:endParaRPr lang="en-US" dirty="0"/>
          </a:p>
          <a:p>
            <a:pPr>
              <a:buChar char="•"/>
            </a:pPr>
            <a:r>
              <a:rPr lang="en-US" dirty="0"/>
              <a:t>Religious Influence</a:t>
            </a:r>
            <a:endParaRPr dirty="0"/>
          </a:p>
          <a:p>
            <a:pPr>
              <a:buChar char="•"/>
            </a:pPr>
            <a:r>
              <a:rPr dirty="0"/>
              <a:t>Language</a:t>
            </a:r>
          </a:p>
        </p:txBody>
      </p:sp>
      <p:sp>
        <p:nvSpPr>
          <p:cNvPr id="2" name="Footer Placeholder 1">
            <a:extLst>
              <a:ext uri="{FF2B5EF4-FFF2-40B4-BE49-F238E27FC236}">
                <a16:creationId xmlns:a16="http://schemas.microsoft.com/office/drawing/2014/main" id="{040BD678-EF95-EA4B-8CC1-FE9EFFDEB7CF}"/>
              </a:ext>
            </a:extLst>
          </p:cNvPr>
          <p:cNvSpPr>
            <a:spLocks noGrp="1"/>
          </p:cNvSpPr>
          <p:nvPr>
            <p:ph type="ftr" sz="quarter" idx="11"/>
          </p:nvPr>
        </p:nvSpPr>
        <p:spPr>
          <a:xfrm>
            <a:off x="3529934" y="6135808"/>
            <a:ext cx="4126973" cy="365125"/>
          </a:xfrm>
          <a:prstGeom prst="rect">
            <a:avLst/>
          </a:prstGeom>
        </p:spPr>
        <p:txBody>
          <a:bodyPr anchor="ct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sp>
        <p:nvSpPr>
          <p:cNvPr id="3" name="Date Placeholder 2">
            <a:extLst>
              <a:ext uri="{FF2B5EF4-FFF2-40B4-BE49-F238E27FC236}">
                <a16:creationId xmlns:a16="http://schemas.microsoft.com/office/drawing/2014/main" id="{58233E7B-3379-E94B-8280-9E8EB4ED6893}"/>
              </a:ext>
            </a:extLst>
          </p:cNvPr>
          <p:cNvSpPr>
            <a:spLocks noGrp="1"/>
          </p:cNvSpPr>
          <p:nvPr>
            <p:ph type="dt" sz="half" idx="10"/>
          </p:nvPr>
        </p:nvSpPr>
        <p:spPr>
          <a:xfrm>
            <a:off x="7771209" y="6130437"/>
            <a:ext cx="859712" cy="370396"/>
          </a:xfrm>
          <a:prstGeom prst="rect">
            <a:avLst/>
          </a:prstGeom>
        </p:spPr>
        <p:txBody>
          <a:bodyPr anchor="ctr">
            <a:normAutofit/>
          </a:bodyPr>
          <a:lstStyle/>
          <a:p>
            <a:pPr>
              <a:spcAft>
                <a:spcPts val="600"/>
              </a:spcAft>
            </a:pPr>
            <a:fld id="{CA9A9324-734B-954F-AA20-8A4202E0A62C}" type="datetime1">
              <a:rPr lang="en-US" smtClean="0"/>
              <a:pPr>
                <a:spcAft>
                  <a:spcPts val="600"/>
                </a:spcAft>
              </a:pPr>
              <a:t>9/1/2020</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5BE0789E-91A7-4246-978E-A17FE1BF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96802"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a:extLst>
              <a:ext uri="{FF2B5EF4-FFF2-40B4-BE49-F238E27FC236}">
                <a16:creationId xmlns:a16="http://schemas.microsoft.com/office/drawing/2014/main" id="{3C6C0BD2-8B3C-4042-B4EE-5DB7665A3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a:solidFill>
            <a:schemeClr val="bg2"/>
          </a:solidFill>
        </p:grpSpPr>
        <p:sp>
          <p:nvSpPr>
            <p:cNvPr id="99" name="Freeform 27">
              <a:extLst>
                <a:ext uri="{FF2B5EF4-FFF2-40B4-BE49-F238E27FC236}">
                  <a16:creationId xmlns:a16="http://schemas.microsoft.com/office/drawing/2014/main" id="{5F53669F-C1E6-43B8-AC6F-B44CE56BF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00" name="Freeform 28">
              <a:extLst>
                <a:ext uri="{FF2B5EF4-FFF2-40B4-BE49-F238E27FC236}">
                  <a16:creationId xmlns:a16="http://schemas.microsoft.com/office/drawing/2014/main" id="{53966C25-DAEA-4318-8FBC-EC6FF8F5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01" name="Freeform 29">
              <a:extLst>
                <a:ext uri="{FF2B5EF4-FFF2-40B4-BE49-F238E27FC236}">
                  <a16:creationId xmlns:a16="http://schemas.microsoft.com/office/drawing/2014/main" id="{ED6EA716-EAD4-4023-8673-0809A1E24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02" name="Freeform 30">
              <a:extLst>
                <a:ext uri="{FF2B5EF4-FFF2-40B4-BE49-F238E27FC236}">
                  <a16:creationId xmlns:a16="http://schemas.microsoft.com/office/drawing/2014/main" id="{84261748-EFC0-4729-A7BB-A88FDAF6F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03" name="Freeform 31">
              <a:extLst>
                <a:ext uri="{FF2B5EF4-FFF2-40B4-BE49-F238E27FC236}">
                  <a16:creationId xmlns:a16="http://schemas.microsoft.com/office/drawing/2014/main" id="{2C14F808-CC69-494F-98AC-CB75041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04" name="Freeform 32">
              <a:extLst>
                <a:ext uri="{FF2B5EF4-FFF2-40B4-BE49-F238E27FC236}">
                  <a16:creationId xmlns:a16="http://schemas.microsoft.com/office/drawing/2014/main" id="{F1CA3607-84D0-4085-A363-796A17B1D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05" name="Freeform 33">
              <a:extLst>
                <a:ext uri="{FF2B5EF4-FFF2-40B4-BE49-F238E27FC236}">
                  <a16:creationId xmlns:a16="http://schemas.microsoft.com/office/drawing/2014/main" id="{491E6160-2958-4A90-8B50-EDA182AAB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06" name="Freeform 34">
              <a:extLst>
                <a:ext uri="{FF2B5EF4-FFF2-40B4-BE49-F238E27FC236}">
                  <a16:creationId xmlns:a16="http://schemas.microsoft.com/office/drawing/2014/main" id="{559F6CB7-E057-499B-A859-360276989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07" name="Freeform 35">
              <a:extLst>
                <a:ext uri="{FF2B5EF4-FFF2-40B4-BE49-F238E27FC236}">
                  <a16:creationId xmlns:a16="http://schemas.microsoft.com/office/drawing/2014/main" id="{FF12353D-CF89-4D03-8075-C161824E2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108" name="Freeform 36">
              <a:extLst>
                <a:ext uri="{FF2B5EF4-FFF2-40B4-BE49-F238E27FC236}">
                  <a16:creationId xmlns:a16="http://schemas.microsoft.com/office/drawing/2014/main" id="{5B91C9D6-FAF2-445B-AF1B-43992602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109" name="Freeform 37">
              <a:extLst>
                <a:ext uri="{FF2B5EF4-FFF2-40B4-BE49-F238E27FC236}">
                  <a16:creationId xmlns:a16="http://schemas.microsoft.com/office/drawing/2014/main" id="{570F7A1D-86B1-4AD1-B4A3-9AE2A52C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110" name="Freeform 38">
              <a:extLst>
                <a:ext uri="{FF2B5EF4-FFF2-40B4-BE49-F238E27FC236}">
                  <a16:creationId xmlns:a16="http://schemas.microsoft.com/office/drawing/2014/main" id="{52C6EBA8-95CC-4FE6-A8E4-3A6911E8A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90" name="Disclosure Patterns"/>
          <p:cNvSpPr txBox="1">
            <a:spLocks noGrp="1"/>
          </p:cNvSpPr>
          <p:nvPr>
            <p:ph type="title"/>
          </p:nvPr>
        </p:nvSpPr>
        <p:spPr>
          <a:xfrm>
            <a:off x="912792" y="1093380"/>
            <a:ext cx="2301136" cy="4671240"/>
          </a:xfrm>
          <a:prstGeom prst="rect">
            <a:avLst/>
          </a:prstGeom>
        </p:spPr>
        <p:txBody>
          <a:bodyPr anchor="ctr">
            <a:normAutofit/>
          </a:bodyPr>
          <a:lstStyle/>
          <a:p>
            <a:pPr algn="r"/>
            <a:r>
              <a:rPr lang="en-US" sz="3300" dirty="0"/>
              <a:t>Disclosure Patterns</a:t>
            </a:r>
          </a:p>
        </p:txBody>
      </p:sp>
      <p:sp>
        <p:nvSpPr>
          <p:cNvPr id="112" name="Freeform 11">
            <a:extLst>
              <a:ext uri="{FF2B5EF4-FFF2-40B4-BE49-F238E27FC236}">
                <a16:creationId xmlns:a16="http://schemas.microsoft.com/office/drawing/2014/main" id="{15EDA122-4530-45D2-A70A-B1A967AAE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3" name="Date Placeholder 2">
            <a:extLst>
              <a:ext uri="{FF2B5EF4-FFF2-40B4-BE49-F238E27FC236}">
                <a16:creationId xmlns:a16="http://schemas.microsoft.com/office/drawing/2014/main" id="{316367BC-3E3C-D04B-94F3-0671C0BB1B0D}"/>
              </a:ext>
            </a:extLst>
          </p:cNvPr>
          <p:cNvSpPr>
            <a:spLocks noGrp="1"/>
          </p:cNvSpPr>
          <p:nvPr>
            <p:ph type="dt" sz="half" idx="10"/>
          </p:nvPr>
        </p:nvSpPr>
        <p:spPr>
          <a:xfrm>
            <a:off x="1340271" y="6130119"/>
            <a:ext cx="1837228" cy="365760"/>
          </a:xfrm>
          <a:prstGeom prst="rect">
            <a:avLst/>
          </a:prstGeom>
        </p:spPr>
        <p:txBody>
          <a:bodyPr anchor="ctr">
            <a:normAutofit/>
          </a:bodyPr>
          <a:lstStyle/>
          <a:p>
            <a:pPr>
              <a:spcAft>
                <a:spcPts val="600"/>
              </a:spcAft>
            </a:pPr>
            <a:fld id="{A13470F2-C2A6-5642-8997-DE9350CAF7C4}" type="datetime1">
              <a:rPr lang="en-US">
                <a:solidFill>
                  <a:schemeClr val="tx1"/>
                </a:solidFill>
              </a:rPr>
              <a:pPr>
                <a:spcAft>
                  <a:spcPts val="600"/>
                </a:spcAft>
              </a:pPr>
              <a:t>9/1/2020</a:t>
            </a:fld>
            <a:endParaRPr lang="en-US">
              <a:solidFill>
                <a:schemeClr val="tx1"/>
              </a:solidFill>
            </a:endParaRPr>
          </a:p>
        </p:txBody>
      </p:sp>
      <p:sp>
        <p:nvSpPr>
          <p:cNvPr id="114" name="Rectangle 113">
            <a:extLst>
              <a:ext uri="{FF2B5EF4-FFF2-40B4-BE49-F238E27FC236}">
                <a16:creationId xmlns:a16="http://schemas.microsoft.com/office/drawing/2014/main" id="{9782F52E-0F94-4BFC-9F89-B054DDEAB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Accidental disclosure – more common in  younger children…"/>
          <p:cNvSpPr txBox="1">
            <a:spLocks noGrp="1"/>
          </p:cNvSpPr>
          <p:nvPr>
            <p:ph idx="1"/>
          </p:nvPr>
        </p:nvSpPr>
        <p:spPr>
          <a:xfrm>
            <a:off x="3964131" y="1093380"/>
            <a:ext cx="4664328" cy="4679250"/>
          </a:xfrm>
          <a:prstGeom prst="rect">
            <a:avLst/>
          </a:prstGeom>
        </p:spPr>
        <p:txBody>
          <a:bodyPr anchor="ctr">
            <a:normAutofit/>
          </a:bodyPr>
          <a:lstStyle/>
          <a:p>
            <a:pPr>
              <a:lnSpc>
                <a:spcPct val="90000"/>
              </a:lnSpc>
              <a:buSzTx/>
              <a:buNone/>
              <a:defRPr b="1"/>
            </a:pPr>
            <a:r>
              <a:rPr dirty="0"/>
              <a:t>Accidental disclosure</a:t>
            </a:r>
            <a:r>
              <a:rPr b="0" dirty="0"/>
              <a:t> –</a:t>
            </a:r>
            <a:endParaRPr lang="en-US" b="0" dirty="0"/>
          </a:p>
          <a:p>
            <a:pPr>
              <a:lnSpc>
                <a:spcPct val="90000"/>
              </a:lnSpc>
              <a:buSzTx/>
              <a:buNone/>
              <a:defRPr b="1"/>
            </a:pPr>
            <a:endParaRPr lang="en-US" dirty="0"/>
          </a:p>
          <a:p>
            <a:pPr>
              <a:lnSpc>
                <a:spcPct val="90000"/>
              </a:lnSpc>
              <a:buSzTx/>
              <a:buNone/>
              <a:defRPr b="1"/>
            </a:pPr>
            <a:r>
              <a:rPr dirty="0"/>
              <a:t>Purposeful disclosure</a:t>
            </a:r>
            <a:r>
              <a:rPr b="0" dirty="0"/>
              <a:t> –</a:t>
            </a:r>
            <a:endParaRPr lang="en-US" b="0" dirty="0"/>
          </a:p>
          <a:p>
            <a:pPr>
              <a:lnSpc>
                <a:spcPct val="90000"/>
              </a:lnSpc>
              <a:buSzTx/>
              <a:buNone/>
              <a:defRPr b="1"/>
            </a:pPr>
            <a:endParaRPr lang="en-US" dirty="0"/>
          </a:p>
          <a:p>
            <a:pPr>
              <a:lnSpc>
                <a:spcPct val="90000"/>
              </a:lnSpc>
              <a:buSzTx/>
              <a:buNone/>
              <a:defRPr b="1"/>
            </a:pPr>
            <a:r>
              <a:rPr dirty="0"/>
              <a:t>Triggers for purposeful disclosure:</a:t>
            </a:r>
            <a:r>
              <a:rPr b="0" dirty="0"/>
              <a:t>  suspect leaving or returning to victim’s environment, fear of </a:t>
            </a:r>
            <a:r>
              <a:rPr lang="en-US" b="0" dirty="0"/>
              <a:t>peer</a:t>
            </a:r>
            <a:r>
              <a:rPr b="0" dirty="0"/>
              <a:t> victimization, anger toward offender, exposure to abuse education</a:t>
            </a:r>
          </a:p>
          <a:p>
            <a:pPr>
              <a:lnSpc>
                <a:spcPct val="90000"/>
              </a:lnSpc>
              <a:buSzTx/>
              <a:buNone/>
            </a:pPr>
            <a:endParaRPr b="0" dirty="0"/>
          </a:p>
          <a:p>
            <a:pPr>
              <a:lnSpc>
                <a:spcPct val="90000"/>
              </a:lnSpc>
              <a:spcBef>
                <a:spcPts val="300"/>
              </a:spcBef>
              <a:buSzTx/>
              <a:buNone/>
              <a:defRPr sz="1400"/>
            </a:pPr>
            <a:r>
              <a:rPr dirty="0"/>
              <a:t>	</a:t>
            </a:r>
            <a:r>
              <a:rPr lang="en-US"/>
              <a:t>Source: Multidisciplinary Protocol for the Investigation of Child Abuse developed by the Interagency Council of the Maricopa County Children’s Justice Project.  Created 1995 &amp; Revised 1999.  Maricopa County Attorney, Richard M. </a:t>
            </a:r>
            <a:r>
              <a:rPr lang="en-US" err="1"/>
              <a:t>Romley</a:t>
            </a:r>
            <a:r>
              <a:rPr lang="en-US"/>
              <a:t>.</a:t>
            </a:r>
          </a:p>
        </p:txBody>
      </p:sp>
      <p:sp>
        <p:nvSpPr>
          <p:cNvPr id="2" name="Footer Placeholder 1">
            <a:extLst>
              <a:ext uri="{FF2B5EF4-FFF2-40B4-BE49-F238E27FC236}">
                <a16:creationId xmlns:a16="http://schemas.microsoft.com/office/drawing/2014/main" id="{F42D7AA1-2C99-FE41-9BEB-E33912DC147D}"/>
              </a:ext>
            </a:extLst>
          </p:cNvPr>
          <p:cNvSpPr>
            <a:spLocks noGrp="1"/>
          </p:cNvSpPr>
          <p:nvPr>
            <p:ph type="ftr" sz="quarter" idx="11"/>
          </p:nvPr>
        </p:nvSpPr>
        <p:spPr>
          <a:xfrm>
            <a:off x="4214227" y="6130437"/>
            <a:ext cx="4326522" cy="365125"/>
          </a:xfrm>
          <a:prstGeom prst="rect">
            <a:avLst/>
          </a:prstGeom>
        </p:spPr>
        <p:txBody>
          <a:bodyPr anchor="ctr">
            <a:normAutofit/>
          </a:bodyPr>
          <a:lstStyle/>
          <a:p>
            <a:pPr>
              <a:lnSpc>
                <a:spcPct val="90000"/>
              </a:lnSpc>
              <a:spcAft>
                <a:spcPts val="600"/>
              </a:spcAft>
            </a:pPr>
            <a:r>
              <a:rPr lang="en-US" sz="200">
                <a:solidFill>
                  <a:schemeClr val="tx1"/>
                </a:solidFill>
              </a:rPr>
              <a:t>© 2020 Mike Bleak Title IX Investigation</a:t>
            </a:r>
          </a:p>
          <a:p>
            <a:pPr>
              <a:lnSpc>
                <a:spcPct val="90000"/>
              </a:lnSpc>
              <a:spcAft>
                <a:spcPts val="600"/>
              </a:spcAft>
            </a:pPr>
            <a:r>
              <a:rPr lang="en-US" sz="200">
                <a:solidFill>
                  <a:schemeClr val="tx1"/>
                </a:solidFill>
              </a:rPr>
              <a:t>
</a:t>
            </a:r>
          </a:p>
        </p:txBody>
      </p:sp>
      <p:sp>
        <p:nvSpPr>
          <p:cNvPr id="4" name="TextBox 3">
            <a:extLst>
              <a:ext uri="{FF2B5EF4-FFF2-40B4-BE49-F238E27FC236}">
                <a16:creationId xmlns:a16="http://schemas.microsoft.com/office/drawing/2014/main" id="{B6966E22-9285-B344-AA64-93708ACE3D6A}"/>
              </a:ext>
            </a:extLst>
          </p:cNvPr>
          <p:cNvSpPr txBox="1"/>
          <p:nvPr/>
        </p:nvSpPr>
        <p:spPr>
          <a:xfrm>
            <a:off x="278755" y="3226103"/>
            <a:ext cx="356188" cy="461665"/>
          </a:xfrm>
          <a:prstGeom prst="rect">
            <a:avLst/>
          </a:prstGeom>
          <a:noFill/>
        </p:spPr>
        <p:txBody>
          <a:bodyPr wrap="none" rtlCol="0">
            <a:spAutoFit/>
          </a:bodyPr>
          <a:lstStyle/>
          <a:p>
            <a:r>
              <a:rPr lang="en-US" dirty="0">
                <a:solidFill>
                  <a:schemeClr val="tx1"/>
                </a:solidFill>
              </a:rPr>
              <a:t>6</a:t>
            </a:r>
          </a:p>
        </p:txBody>
      </p:sp>
    </p:spTree>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35879851-1A1D-4246-AAA1-C484E85833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41"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21 great questions for facilitators - Part 2 - RosemaryShapiroLiu ..."/>
          <p:cNvPicPr>
            <a:picLocks noChangeAspect="1" noChangeArrowheads="1"/>
          </p:cNvPicPr>
          <p:nvPr/>
        </p:nvPicPr>
        <p:blipFill rotWithShape="1">
          <a:blip r:embed="rId3" cstate="print">
            <a:alphaModFix amt="35000"/>
            <a:extLst>
              <a:ext uri="{28A0092B-C50C-407E-A947-70E740481C1C}">
                <a14:useLocalDpi xmlns:a14="http://schemas.microsoft.com/office/drawing/2010/main" val="0"/>
              </a:ext>
            </a:extLst>
          </a:blip>
          <a:srcRect l="7337" r="9330"/>
          <a:stretch/>
        </p:blipFill>
        <p:spPr bwMode="auto">
          <a:xfrm>
            <a:off x="-6618" y="-561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10" name="Contextual Factors that Influence Suggestibility (Kuehnle, Greenberg, and Gottlieb, 2004)"/>
          <p:cNvSpPr txBox="1">
            <a:spLocks noGrp="1"/>
          </p:cNvSpPr>
          <p:nvPr>
            <p:ph type="title"/>
          </p:nvPr>
        </p:nvSpPr>
        <p:spPr>
          <a:xfrm>
            <a:off x="1944693" y="624110"/>
            <a:ext cx="6683766" cy="1280890"/>
          </a:xfrm>
          <a:prstGeom prst="rect">
            <a:avLst/>
          </a:prstGeom>
        </p:spPr>
        <p:txBody>
          <a:bodyPr>
            <a:normAutofit/>
          </a:bodyPr>
          <a:lstStyle/>
          <a:p>
            <a:pPr defTabSz="832104">
              <a:defRPr sz="2548"/>
            </a:pPr>
            <a:r>
              <a:rPr lang="en-US" sz="2548">
                <a:solidFill>
                  <a:srgbClr val="FFFFFF"/>
                </a:solidFill>
              </a:rPr>
              <a:t>Contextual Factors that Influence Suggestibility</a:t>
            </a:r>
            <a:br>
              <a:rPr lang="en-US" sz="2548">
                <a:solidFill>
                  <a:srgbClr val="FFFFFF"/>
                </a:solidFill>
              </a:rPr>
            </a:br>
            <a:r>
              <a:rPr lang="en-US" sz="2548" b="0">
                <a:solidFill>
                  <a:srgbClr val="FFFFFF"/>
                </a:solidFill>
              </a:rPr>
              <a:t>(Kuehnle, Greenberg, and Gottlieb, 2004)</a:t>
            </a:r>
          </a:p>
        </p:txBody>
      </p:sp>
      <p:sp>
        <p:nvSpPr>
          <p:cNvPr id="709" name="Slide Number"/>
          <p:cNvSpPr txBox="1">
            <a:spLocks noGrp="1"/>
          </p:cNvSpPr>
          <p:nvPr>
            <p:ph type="sldNum" sz="quarter" idx="12"/>
          </p:nvPr>
        </p:nvSpPr>
        <p:spPr>
          <a:xfrm>
            <a:off x="398859" y="787782"/>
            <a:ext cx="584825"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t>60</a:t>
            </a:r>
            <a:endParaRPr sz="1900" dirty="0"/>
          </a:p>
        </p:txBody>
      </p:sp>
      <p:sp>
        <p:nvSpPr>
          <p:cNvPr id="711" name="Repetitive Questioning…"/>
          <p:cNvSpPr txBox="1">
            <a:spLocks noGrp="1"/>
          </p:cNvSpPr>
          <p:nvPr>
            <p:ph idx="1"/>
          </p:nvPr>
        </p:nvSpPr>
        <p:spPr>
          <a:xfrm>
            <a:off x="1941909" y="2133600"/>
            <a:ext cx="6686550" cy="3777622"/>
          </a:xfrm>
          <a:prstGeom prst="rect">
            <a:avLst/>
          </a:prstGeom>
        </p:spPr>
        <p:txBody>
          <a:bodyPr>
            <a:normAutofit/>
          </a:bodyPr>
          <a:lstStyle/>
          <a:p>
            <a:pPr>
              <a:buClr>
                <a:srgbClr val="FDA80F"/>
              </a:buClr>
              <a:buChar char="•"/>
            </a:pPr>
            <a:r>
              <a:t>Repetitive Questioning</a:t>
            </a:r>
            <a:endParaRPr lang="en-US"/>
          </a:p>
          <a:p>
            <a:pPr>
              <a:buClr>
                <a:srgbClr val="FDA80F"/>
              </a:buClr>
              <a:buChar char="•"/>
            </a:pPr>
            <a:r>
              <a:t>Interviewer Style</a:t>
            </a:r>
            <a:endParaRPr lang="en-US"/>
          </a:p>
          <a:p>
            <a:pPr>
              <a:buClr>
                <a:srgbClr val="FDA80F"/>
              </a:buClr>
              <a:buChar char="•"/>
            </a:pPr>
            <a:r>
              <a:t>Interviewer Bias</a:t>
            </a:r>
            <a:endParaRPr lang="en-US"/>
          </a:p>
        </p:txBody>
      </p:sp>
      <p:sp>
        <p:nvSpPr>
          <p:cNvPr id="2" name="Footer Placeholder 1">
            <a:extLst>
              <a:ext uri="{FF2B5EF4-FFF2-40B4-BE49-F238E27FC236}">
                <a16:creationId xmlns:a16="http://schemas.microsoft.com/office/drawing/2014/main" id="{3FC2E355-D7D4-F348-AE51-54333BCDB449}"/>
              </a:ext>
            </a:extLst>
          </p:cNvPr>
          <p:cNvSpPr>
            <a:spLocks noGrp="1"/>
          </p:cNvSpPr>
          <p:nvPr>
            <p:ph type="ftr" sz="quarter" idx="11"/>
          </p:nvPr>
        </p:nvSpPr>
        <p:spPr>
          <a:xfrm>
            <a:off x="1941909" y="6135808"/>
            <a:ext cx="5714999" cy="365125"/>
          </a:xfrm>
        </p:spPr>
        <p:txBody>
          <a:bodyP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sp>
        <p:nvSpPr>
          <p:cNvPr id="3" name="Date Placeholder 2">
            <a:extLst>
              <a:ext uri="{FF2B5EF4-FFF2-40B4-BE49-F238E27FC236}">
                <a16:creationId xmlns:a16="http://schemas.microsoft.com/office/drawing/2014/main" id="{3A02215F-4CE0-9048-9DA5-EDEB5D6CB148}"/>
              </a:ext>
            </a:extLst>
          </p:cNvPr>
          <p:cNvSpPr>
            <a:spLocks noGrp="1"/>
          </p:cNvSpPr>
          <p:nvPr>
            <p:ph type="dt" sz="half" idx="10"/>
          </p:nvPr>
        </p:nvSpPr>
        <p:spPr>
          <a:xfrm>
            <a:off x="7771209" y="6130437"/>
            <a:ext cx="859712" cy="370396"/>
          </a:xfrm>
        </p:spPr>
        <p:txBody>
          <a:bodyPr>
            <a:normAutofit/>
          </a:bodyPr>
          <a:lstStyle/>
          <a:p>
            <a:pPr>
              <a:spcAft>
                <a:spcPts val="600"/>
              </a:spcAft>
            </a:pPr>
            <a:fld id="{81CF3845-2B69-5D43-8DDA-78A72AC77244}" type="datetime1">
              <a:rPr lang="en-US" smtClean="0"/>
              <a:pPr>
                <a:spcAft>
                  <a:spcPts val="600"/>
                </a:spcAft>
              </a:pPr>
              <a:t>9/1/2020</a:t>
            </a:fld>
            <a:endParaRPr lang="en-US"/>
          </a:p>
        </p:txBody>
      </p:sp>
    </p:spTree>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6858000"/>
          </a:xfrm>
          <a:prstGeom prst="rect">
            <a:avLst/>
          </a:prstGeom>
          <a:solidFill>
            <a:schemeClr val="tx2"/>
          </a:solidFill>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grpSp>
        <p:nvGrpSpPr>
          <p:cNvPr id="83" name="Group 82">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507495" y="0"/>
            <a:ext cx="4632727" cy="6853245"/>
            <a:chOff x="2487613" y="285750"/>
            <a:chExt cx="2428876" cy="5654676"/>
          </a:xfrm>
          <a:solidFill>
            <a:schemeClr val="tx2">
              <a:lumMod val="90000"/>
            </a:schemeClr>
          </a:solidFill>
        </p:grpSpPr>
        <p:sp>
          <p:nvSpPr>
            <p:cNvPr id="84"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85"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86"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87"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88"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89"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90"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91"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92"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93"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94"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95"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715" name="Suggestibility"/>
          <p:cNvSpPr txBox="1">
            <a:spLocks noGrp="1"/>
          </p:cNvSpPr>
          <p:nvPr>
            <p:ph type="title"/>
          </p:nvPr>
        </p:nvSpPr>
        <p:spPr>
          <a:xfrm>
            <a:off x="5879817" y="1159566"/>
            <a:ext cx="2747204" cy="4568264"/>
          </a:xfrm>
          <a:prstGeom prst="rect">
            <a:avLst/>
          </a:prstGeom>
        </p:spPr>
        <p:txBody>
          <a:bodyPr anchor="ctr">
            <a:normAutofit/>
          </a:bodyPr>
          <a:lstStyle/>
          <a:p>
            <a:r>
              <a:rPr lang="en-US" sz="3100">
                <a:solidFill>
                  <a:schemeClr val="bg1">
                    <a:lumMod val="95000"/>
                    <a:lumOff val="5000"/>
                  </a:schemeClr>
                </a:solidFill>
              </a:rPr>
              <a:t>Suggestibility</a:t>
            </a:r>
          </a:p>
        </p:txBody>
      </p:sp>
      <p:sp>
        <p:nvSpPr>
          <p:cNvPr id="97"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5670183"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p>
      <p:sp>
        <p:nvSpPr>
          <p:cNvPr id="716" name="The Trailer Study…"/>
          <p:cNvSpPr txBox="1">
            <a:spLocks noGrp="1"/>
          </p:cNvSpPr>
          <p:nvPr>
            <p:ph idx="1"/>
          </p:nvPr>
        </p:nvSpPr>
        <p:spPr>
          <a:xfrm>
            <a:off x="477982" y="1286934"/>
            <a:ext cx="3969327" cy="4284134"/>
          </a:xfrm>
          <a:prstGeom prst="rect">
            <a:avLst/>
          </a:prstGeom>
        </p:spPr>
        <p:txBody>
          <a:bodyPr anchor="ctr">
            <a:normAutofit/>
          </a:bodyPr>
          <a:lstStyle/>
          <a:p>
            <a:pPr>
              <a:buChar char="•"/>
            </a:pPr>
            <a:r>
              <a:rPr lang="en-US">
                <a:solidFill>
                  <a:srgbClr val="FFFFFF"/>
                </a:solidFill>
              </a:rPr>
              <a:t>The Trailer Study</a:t>
            </a:r>
          </a:p>
          <a:p>
            <a:pPr>
              <a:buChar char="•"/>
            </a:pPr>
            <a:r>
              <a:rPr lang="en-US">
                <a:solidFill>
                  <a:srgbClr val="FFFFFF"/>
                </a:solidFill>
              </a:rPr>
              <a:t>Medical Exam Study</a:t>
            </a:r>
          </a:p>
          <a:p>
            <a:pPr>
              <a:buChar char="•"/>
            </a:pPr>
            <a:r>
              <a:rPr lang="en-US">
                <a:solidFill>
                  <a:srgbClr val="FFFFFF"/>
                </a:solidFill>
              </a:rPr>
              <a:t>The Sam Stone Study</a:t>
            </a:r>
          </a:p>
          <a:p>
            <a:pPr>
              <a:buChar char="•"/>
            </a:pPr>
            <a:r>
              <a:rPr lang="en-US">
                <a:solidFill>
                  <a:srgbClr val="FFFFFF"/>
                </a:solidFill>
              </a:rPr>
              <a:t>The Mousetrap Studies</a:t>
            </a:r>
          </a:p>
          <a:p>
            <a:pPr>
              <a:buChar char="•"/>
            </a:pPr>
            <a:r>
              <a:rPr lang="en-US">
                <a:solidFill>
                  <a:srgbClr val="FFFFFF"/>
                </a:solidFill>
              </a:rPr>
              <a:t>The Mousetrap Revisited</a:t>
            </a:r>
          </a:p>
          <a:p>
            <a:pPr>
              <a:buChar char="•"/>
            </a:pPr>
            <a:r>
              <a:rPr lang="en-US">
                <a:solidFill>
                  <a:srgbClr val="FFFFFF"/>
                </a:solidFill>
              </a:rPr>
              <a:t>The Inoculation Study</a:t>
            </a:r>
          </a:p>
        </p:txBody>
      </p:sp>
      <p:sp>
        <p:nvSpPr>
          <p:cNvPr id="2" name="Footer Placeholder 1">
            <a:extLst>
              <a:ext uri="{FF2B5EF4-FFF2-40B4-BE49-F238E27FC236}">
                <a16:creationId xmlns:a16="http://schemas.microsoft.com/office/drawing/2014/main" id="{9D1B2323-5E7D-2841-AE7E-FFB2C125894F}"/>
              </a:ext>
            </a:extLst>
          </p:cNvPr>
          <p:cNvSpPr>
            <a:spLocks noGrp="1"/>
          </p:cNvSpPr>
          <p:nvPr>
            <p:ph type="ftr" sz="quarter" idx="11"/>
          </p:nvPr>
        </p:nvSpPr>
        <p:spPr>
          <a:xfrm>
            <a:off x="753341" y="6243440"/>
            <a:ext cx="4761877" cy="365125"/>
          </a:xfrm>
        </p:spPr>
        <p:txBody>
          <a:bodyPr>
            <a:normAutofit/>
          </a:bodyPr>
          <a:lstStyle/>
          <a:p>
            <a:pPr>
              <a:lnSpc>
                <a:spcPct val="90000"/>
              </a:lnSpc>
              <a:spcAft>
                <a:spcPts val="600"/>
              </a:spcAft>
            </a:pPr>
            <a:r>
              <a:rPr lang="en-US" sz="200">
                <a:solidFill>
                  <a:schemeClr val="bg1">
                    <a:lumMod val="75000"/>
                    <a:lumOff val="25000"/>
                  </a:schemeClr>
                </a:solidFill>
              </a:rPr>
              <a:t>© 2020 Mike Bleak Title IX Investigation</a:t>
            </a:r>
          </a:p>
          <a:p>
            <a:pPr>
              <a:lnSpc>
                <a:spcPct val="90000"/>
              </a:lnSpc>
              <a:spcAft>
                <a:spcPts val="600"/>
              </a:spcAft>
            </a:pPr>
            <a:r>
              <a:rPr lang="en-US" sz="200">
                <a:solidFill>
                  <a:schemeClr val="bg1">
                    <a:lumMod val="75000"/>
                    <a:lumOff val="25000"/>
                  </a:schemeClr>
                </a:solidFill>
              </a:rPr>
              <a:t>
</a:t>
            </a:r>
          </a:p>
        </p:txBody>
      </p:sp>
      <p:sp>
        <p:nvSpPr>
          <p:cNvPr id="3" name="Date Placeholder 2">
            <a:extLst>
              <a:ext uri="{FF2B5EF4-FFF2-40B4-BE49-F238E27FC236}">
                <a16:creationId xmlns:a16="http://schemas.microsoft.com/office/drawing/2014/main" id="{811B3D75-3080-BB4E-8B31-88A089543263}"/>
              </a:ext>
            </a:extLst>
          </p:cNvPr>
          <p:cNvSpPr>
            <a:spLocks noGrp="1"/>
          </p:cNvSpPr>
          <p:nvPr>
            <p:ph type="dt" sz="half" idx="10"/>
          </p:nvPr>
        </p:nvSpPr>
        <p:spPr>
          <a:xfrm>
            <a:off x="5879817" y="6240804"/>
            <a:ext cx="1380309" cy="370396"/>
          </a:xfrm>
        </p:spPr>
        <p:txBody>
          <a:bodyPr>
            <a:normAutofit/>
          </a:bodyPr>
          <a:lstStyle/>
          <a:p>
            <a:pPr algn="l">
              <a:spcAft>
                <a:spcPts val="600"/>
              </a:spcAft>
            </a:pPr>
            <a:fld id="{7CA7F8F8-7A9D-1E42-9B50-D730CEFDFB64}" type="datetime1">
              <a:rPr lang="en-US">
                <a:solidFill>
                  <a:schemeClr val="bg1">
                    <a:lumMod val="75000"/>
                    <a:lumOff val="25000"/>
                  </a:schemeClr>
                </a:solidFill>
              </a:rPr>
              <a:pPr algn="l">
                <a:spcAft>
                  <a:spcPts val="600"/>
                </a:spcAft>
              </a:pPr>
              <a:t>9/1/2020</a:t>
            </a:fld>
            <a:endParaRPr lang="en-US">
              <a:solidFill>
                <a:schemeClr val="bg1">
                  <a:lumMod val="75000"/>
                  <a:lumOff val="25000"/>
                </a:schemeClr>
              </a:solidFill>
            </a:endParaRPr>
          </a:p>
        </p:txBody>
      </p:sp>
      <p:sp>
        <p:nvSpPr>
          <p:cNvPr id="714" name="Slide Number"/>
          <p:cNvSpPr txBox="1">
            <a:spLocks noGrp="1"/>
          </p:cNvSpPr>
          <p:nvPr>
            <p:ph type="sldNum" sz="quarter" idx="12"/>
          </p:nvPr>
        </p:nvSpPr>
        <p:spPr>
          <a:xfrm>
            <a:off x="8075310" y="6243440"/>
            <a:ext cx="645996"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solidFill>
                  <a:schemeClr val="bg2"/>
                </a:solidFill>
              </a:rPr>
              <a:t>61</a:t>
            </a:r>
            <a:endParaRPr sz="1900" dirty="0">
              <a:solidFill>
                <a:schemeClr val="bg2"/>
              </a:solidFill>
            </a:endParaRPr>
          </a:p>
        </p:txBody>
      </p:sp>
    </p:spTree>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7" name="Rectangle 116">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grpSp>
        <p:nvGrpSpPr>
          <p:cNvPr id="119" name="Group 118">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507495" y="0"/>
            <a:ext cx="4632727" cy="6853245"/>
            <a:chOff x="2487613" y="285750"/>
            <a:chExt cx="2428876" cy="5654676"/>
          </a:xfrm>
          <a:solidFill>
            <a:schemeClr val="accent1">
              <a:alpha val="30000"/>
            </a:schemeClr>
          </a:solidFill>
        </p:grpSpPr>
        <p:sp>
          <p:nvSpPr>
            <p:cNvPr id="120"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21"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22"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23"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24"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25"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26"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27"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28"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129"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130"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131"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751" name="Suggestibility: Conclusion (Pipe, et al., 2004)"/>
          <p:cNvSpPr txBox="1">
            <a:spLocks noGrp="1"/>
          </p:cNvSpPr>
          <p:nvPr>
            <p:ph type="title"/>
          </p:nvPr>
        </p:nvSpPr>
        <p:spPr>
          <a:xfrm>
            <a:off x="5879817" y="1159566"/>
            <a:ext cx="2747204" cy="4568264"/>
          </a:xfrm>
          <a:prstGeom prst="rect">
            <a:avLst/>
          </a:prstGeom>
        </p:spPr>
        <p:txBody>
          <a:bodyPr anchor="ctr">
            <a:normAutofit/>
          </a:bodyPr>
          <a:lstStyle/>
          <a:p>
            <a:r>
              <a:rPr lang="en-US" sz="3100">
                <a:solidFill>
                  <a:schemeClr val="tx1"/>
                </a:solidFill>
              </a:rPr>
              <a:t>Suggestibility: Conclusion</a:t>
            </a:r>
            <a:br>
              <a:rPr lang="en-US" sz="3100">
                <a:solidFill>
                  <a:schemeClr val="tx1"/>
                </a:solidFill>
              </a:rPr>
            </a:br>
            <a:r>
              <a:rPr lang="en-US" sz="3100">
                <a:solidFill>
                  <a:schemeClr val="tx1"/>
                </a:solidFill>
              </a:rPr>
              <a:t>(Pipe, et al., 2004)</a:t>
            </a:r>
          </a:p>
        </p:txBody>
      </p:sp>
      <p:sp>
        <p:nvSpPr>
          <p:cNvPr id="133"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5670183"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p>
      <p:sp>
        <p:nvSpPr>
          <p:cNvPr id="752" name="When interviewers a) adequately prepare children for their role as experts, empower them to correct interviewers, and admit that they “don’t know” some answers, b) avoid asking children to pretend or imagine, c) avoid being coercive, d) do not repeat mis"/>
          <p:cNvSpPr txBox="1">
            <a:spLocks noGrp="1"/>
          </p:cNvSpPr>
          <p:nvPr>
            <p:ph idx="1"/>
          </p:nvPr>
        </p:nvSpPr>
        <p:spPr>
          <a:xfrm>
            <a:off x="477982" y="1286934"/>
            <a:ext cx="3969327" cy="4284134"/>
          </a:xfrm>
          <a:prstGeom prst="rect">
            <a:avLst/>
          </a:prstGeom>
        </p:spPr>
        <p:txBody>
          <a:bodyPr anchor="ctr">
            <a:normAutofit/>
          </a:bodyPr>
          <a:lstStyle>
            <a:lvl1pPr>
              <a:spcBef>
                <a:spcPts val="500"/>
              </a:spcBef>
              <a:buChar char="•"/>
              <a:defRPr sz="2200"/>
            </a:lvl1pPr>
          </a:lstStyle>
          <a:p>
            <a:pPr>
              <a:lnSpc>
                <a:spcPct val="90000"/>
              </a:lnSpc>
            </a:pPr>
            <a:r>
              <a:rPr lang="en-US" sz="1500">
                <a:solidFill>
                  <a:srgbClr val="FFFFFF"/>
                </a:solidFill>
              </a:rPr>
              <a:t>When interviewers a) adequately prepare people for their role as experts, empower them to correct interviewers, and admit that they “don’t know” some answers, b) avoid asking people to pretend or imagine, c) avoid being coercive, d) do not repeat misleading questions within the interview, and e) keep person focused on the central details of personally experienced events, people are able to resist misleading questions and provide meaningful and accurate accounts of their experiences. </a:t>
            </a:r>
          </a:p>
        </p:txBody>
      </p:sp>
      <p:sp>
        <p:nvSpPr>
          <p:cNvPr id="2" name="Footer Placeholder 1">
            <a:extLst>
              <a:ext uri="{FF2B5EF4-FFF2-40B4-BE49-F238E27FC236}">
                <a16:creationId xmlns:a16="http://schemas.microsoft.com/office/drawing/2014/main" id="{336D8968-DC0B-944D-BE7F-C9362D1D3C73}"/>
              </a:ext>
            </a:extLst>
          </p:cNvPr>
          <p:cNvSpPr>
            <a:spLocks noGrp="1"/>
          </p:cNvSpPr>
          <p:nvPr>
            <p:ph type="ftr" sz="quarter" idx="11"/>
          </p:nvPr>
        </p:nvSpPr>
        <p:spPr>
          <a:xfrm>
            <a:off x="753341" y="6243440"/>
            <a:ext cx="4761877" cy="365125"/>
          </a:xfrm>
        </p:spPr>
        <p:txBody>
          <a:bodyPr>
            <a:normAutofit/>
          </a:bodyPr>
          <a:lstStyle/>
          <a:p>
            <a:pPr>
              <a:lnSpc>
                <a:spcPct val="90000"/>
              </a:lnSpc>
              <a:spcAft>
                <a:spcPts val="600"/>
              </a:spcAft>
            </a:pPr>
            <a:r>
              <a:rPr lang="en-US" sz="200">
                <a:solidFill>
                  <a:schemeClr val="tx1"/>
                </a:solidFill>
              </a:rPr>
              <a:t>© 2020 Mike Bleak Title IX Investigation</a:t>
            </a:r>
          </a:p>
          <a:p>
            <a:pPr>
              <a:lnSpc>
                <a:spcPct val="90000"/>
              </a:lnSpc>
              <a:spcAft>
                <a:spcPts val="600"/>
              </a:spcAft>
            </a:pPr>
            <a:r>
              <a:rPr lang="en-US" sz="200">
                <a:solidFill>
                  <a:schemeClr val="tx1"/>
                </a:solidFill>
              </a:rPr>
              <a:t>
</a:t>
            </a:r>
          </a:p>
        </p:txBody>
      </p:sp>
      <p:sp>
        <p:nvSpPr>
          <p:cNvPr id="3" name="Date Placeholder 2">
            <a:extLst>
              <a:ext uri="{FF2B5EF4-FFF2-40B4-BE49-F238E27FC236}">
                <a16:creationId xmlns:a16="http://schemas.microsoft.com/office/drawing/2014/main" id="{71169E9B-9293-E546-AE3E-F836C663855B}"/>
              </a:ext>
            </a:extLst>
          </p:cNvPr>
          <p:cNvSpPr>
            <a:spLocks noGrp="1"/>
          </p:cNvSpPr>
          <p:nvPr>
            <p:ph type="dt" sz="half" idx="10"/>
          </p:nvPr>
        </p:nvSpPr>
        <p:spPr>
          <a:xfrm>
            <a:off x="5879817" y="6240804"/>
            <a:ext cx="1380309" cy="370396"/>
          </a:xfrm>
        </p:spPr>
        <p:txBody>
          <a:bodyPr>
            <a:normAutofit/>
          </a:bodyPr>
          <a:lstStyle/>
          <a:p>
            <a:pPr algn="l">
              <a:spcAft>
                <a:spcPts val="600"/>
              </a:spcAft>
            </a:pPr>
            <a:fld id="{138B9D12-A563-9346-B567-B19DCE94A499}" type="datetime1">
              <a:rPr lang="en-US">
                <a:solidFill>
                  <a:schemeClr val="tx1"/>
                </a:solidFill>
              </a:rPr>
              <a:pPr algn="l">
                <a:spcAft>
                  <a:spcPts val="600"/>
                </a:spcAft>
              </a:pPr>
              <a:t>9/1/2020</a:t>
            </a:fld>
            <a:endParaRPr lang="en-US">
              <a:solidFill>
                <a:schemeClr val="tx1"/>
              </a:solidFill>
            </a:endParaRPr>
          </a:p>
        </p:txBody>
      </p:sp>
      <p:sp>
        <p:nvSpPr>
          <p:cNvPr id="750" name="Slide Number"/>
          <p:cNvSpPr txBox="1">
            <a:spLocks noGrp="1"/>
          </p:cNvSpPr>
          <p:nvPr>
            <p:ph type="sldNum" sz="quarter" idx="12"/>
          </p:nvPr>
        </p:nvSpPr>
        <p:spPr>
          <a:xfrm>
            <a:off x="8075310" y="6243440"/>
            <a:ext cx="645996"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solidFill>
                  <a:schemeClr val="tx1"/>
                </a:solidFill>
              </a:rPr>
              <a:t>62</a:t>
            </a:r>
            <a:endParaRPr sz="1900" dirty="0">
              <a:solidFill>
                <a:schemeClr val="tx1"/>
              </a:solidFill>
            </a:endParaRPr>
          </a:p>
        </p:txBody>
      </p:sp>
    </p:spTree>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BE0789E-91A7-4246-978E-A17FE1BF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96802"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C6C0BD2-8B3C-4042-B4EE-5DB7665A3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a:solidFill>
            <a:schemeClr val="bg2"/>
          </a:solidFill>
        </p:grpSpPr>
        <p:sp>
          <p:nvSpPr>
            <p:cNvPr id="14" name="Freeform 27">
              <a:extLst>
                <a:ext uri="{FF2B5EF4-FFF2-40B4-BE49-F238E27FC236}">
                  <a16:creationId xmlns:a16="http://schemas.microsoft.com/office/drawing/2014/main" id="{5F53669F-C1E6-43B8-AC6F-B44CE56BF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5" name="Freeform 28">
              <a:extLst>
                <a:ext uri="{FF2B5EF4-FFF2-40B4-BE49-F238E27FC236}">
                  <a16:creationId xmlns:a16="http://schemas.microsoft.com/office/drawing/2014/main" id="{53966C25-DAEA-4318-8FBC-EC6FF8F5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6" name="Freeform 29">
              <a:extLst>
                <a:ext uri="{FF2B5EF4-FFF2-40B4-BE49-F238E27FC236}">
                  <a16:creationId xmlns:a16="http://schemas.microsoft.com/office/drawing/2014/main" id="{ED6EA716-EAD4-4023-8673-0809A1E24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7" name="Freeform 30">
              <a:extLst>
                <a:ext uri="{FF2B5EF4-FFF2-40B4-BE49-F238E27FC236}">
                  <a16:creationId xmlns:a16="http://schemas.microsoft.com/office/drawing/2014/main" id="{84261748-EFC0-4729-A7BB-A88FDAF6F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8" name="Freeform 31">
              <a:extLst>
                <a:ext uri="{FF2B5EF4-FFF2-40B4-BE49-F238E27FC236}">
                  <a16:creationId xmlns:a16="http://schemas.microsoft.com/office/drawing/2014/main" id="{2C14F808-CC69-494F-98AC-CB75041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9" name="Freeform 32">
              <a:extLst>
                <a:ext uri="{FF2B5EF4-FFF2-40B4-BE49-F238E27FC236}">
                  <a16:creationId xmlns:a16="http://schemas.microsoft.com/office/drawing/2014/main" id="{F1CA3607-84D0-4085-A363-796A17B1D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20" name="Freeform 33">
              <a:extLst>
                <a:ext uri="{FF2B5EF4-FFF2-40B4-BE49-F238E27FC236}">
                  <a16:creationId xmlns:a16="http://schemas.microsoft.com/office/drawing/2014/main" id="{491E6160-2958-4A90-8B50-EDA182AAB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21" name="Freeform 34">
              <a:extLst>
                <a:ext uri="{FF2B5EF4-FFF2-40B4-BE49-F238E27FC236}">
                  <a16:creationId xmlns:a16="http://schemas.microsoft.com/office/drawing/2014/main" id="{559F6CB7-E057-499B-A859-360276989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22" name="Freeform 35">
              <a:extLst>
                <a:ext uri="{FF2B5EF4-FFF2-40B4-BE49-F238E27FC236}">
                  <a16:creationId xmlns:a16="http://schemas.microsoft.com/office/drawing/2014/main" id="{FF12353D-CF89-4D03-8075-C161824E2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3" name="Freeform 36">
              <a:extLst>
                <a:ext uri="{FF2B5EF4-FFF2-40B4-BE49-F238E27FC236}">
                  <a16:creationId xmlns:a16="http://schemas.microsoft.com/office/drawing/2014/main" id="{5B91C9D6-FAF2-445B-AF1B-43992602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4" name="Freeform 37">
              <a:extLst>
                <a:ext uri="{FF2B5EF4-FFF2-40B4-BE49-F238E27FC236}">
                  <a16:creationId xmlns:a16="http://schemas.microsoft.com/office/drawing/2014/main" id="{570F7A1D-86B1-4AD1-B4A3-9AE2A52C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5" name="Freeform 38">
              <a:extLst>
                <a:ext uri="{FF2B5EF4-FFF2-40B4-BE49-F238E27FC236}">
                  <a16:creationId xmlns:a16="http://schemas.microsoft.com/office/drawing/2014/main" id="{52C6EBA8-95CC-4FE6-A8E4-3A6911E8A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2" name="Title 1">
            <a:extLst>
              <a:ext uri="{FF2B5EF4-FFF2-40B4-BE49-F238E27FC236}">
                <a16:creationId xmlns:a16="http://schemas.microsoft.com/office/drawing/2014/main" id="{CF1D4FB4-ABAA-5041-88A7-3C48AC66129F}"/>
              </a:ext>
            </a:extLst>
          </p:cNvPr>
          <p:cNvSpPr>
            <a:spLocks noGrp="1"/>
          </p:cNvSpPr>
          <p:nvPr>
            <p:ph type="title"/>
          </p:nvPr>
        </p:nvSpPr>
        <p:spPr>
          <a:xfrm>
            <a:off x="912792" y="1093380"/>
            <a:ext cx="2301136" cy="4671240"/>
          </a:xfrm>
        </p:spPr>
        <p:txBody>
          <a:bodyPr anchor="ctr">
            <a:normAutofit/>
          </a:bodyPr>
          <a:lstStyle/>
          <a:p>
            <a:pPr algn="r"/>
            <a:r>
              <a:rPr lang="en-US" sz="2300"/>
              <a:t>Pre Interview Considerations</a:t>
            </a:r>
          </a:p>
        </p:txBody>
      </p:sp>
      <p:sp>
        <p:nvSpPr>
          <p:cNvPr id="27" name="Freeform 11">
            <a:extLst>
              <a:ext uri="{FF2B5EF4-FFF2-40B4-BE49-F238E27FC236}">
                <a16:creationId xmlns:a16="http://schemas.microsoft.com/office/drawing/2014/main" id="{15EDA122-4530-45D2-A70A-B1A967AAE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6" name="Slide Number Placeholder 5">
            <a:extLst>
              <a:ext uri="{FF2B5EF4-FFF2-40B4-BE49-F238E27FC236}">
                <a16:creationId xmlns:a16="http://schemas.microsoft.com/office/drawing/2014/main" id="{65FEB2E8-744C-D745-BFFE-BFCCEAF7AE93}"/>
              </a:ext>
            </a:extLst>
          </p:cNvPr>
          <p:cNvSpPr>
            <a:spLocks noGrp="1"/>
          </p:cNvSpPr>
          <p:nvPr>
            <p:ph type="sldNum" sz="quarter" idx="12"/>
          </p:nvPr>
        </p:nvSpPr>
        <p:spPr>
          <a:xfrm>
            <a:off x="141411" y="3246438"/>
            <a:ext cx="588876" cy="365125"/>
          </a:xfrm>
        </p:spPr>
        <p:txBody>
          <a:bodyPr>
            <a:normAutofit/>
          </a:bodyPr>
          <a:lstStyle/>
          <a:p>
            <a:pPr>
              <a:lnSpc>
                <a:spcPct val="90000"/>
              </a:lnSpc>
              <a:spcAft>
                <a:spcPts val="600"/>
              </a:spcAft>
            </a:pPr>
            <a:fld id="{86CB4B4D-7CA3-9044-876B-883B54F8677D}" type="slidenum">
              <a:rPr lang="en-US" sz="1900">
                <a:solidFill>
                  <a:srgbClr val="FFFFFF"/>
                </a:solidFill>
              </a:rPr>
              <a:pPr>
                <a:lnSpc>
                  <a:spcPct val="90000"/>
                </a:lnSpc>
                <a:spcAft>
                  <a:spcPts val="600"/>
                </a:spcAft>
              </a:pPr>
              <a:t>63</a:t>
            </a:fld>
            <a:endParaRPr lang="en-US" sz="1900">
              <a:solidFill>
                <a:srgbClr val="FFFFFF"/>
              </a:solidFill>
            </a:endParaRPr>
          </a:p>
        </p:txBody>
      </p:sp>
      <p:sp>
        <p:nvSpPr>
          <p:cNvPr id="4" name="Date Placeholder 3">
            <a:extLst>
              <a:ext uri="{FF2B5EF4-FFF2-40B4-BE49-F238E27FC236}">
                <a16:creationId xmlns:a16="http://schemas.microsoft.com/office/drawing/2014/main" id="{C280CD91-6C29-9844-B080-E1397494D26C}"/>
              </a:ext>
            </a:extLst>
          </p:cNvPr>
          <p:cNvSpPr>
            <a:spLocks noGrp="1"/>
          </p:cNvSpPr>
          <p:nvPr>
            <p:ph type="dt" sz="half" idx="10"/>
          </p:nvPr>
        </p:nvSpPr>
        <p:spPr>
          <a:xfrm>
            <a:off x="1340271" y="6130119"/>
            <a:ext cx="1837228" cy="365760"/>
          </a:xfrm>
          <a:prstGeom prst="rect">
            <a:avLst/>
          </a:prstGeom>
        </p:spPr>
        <p:txBody>
          <a:bodyPr anchor="ctr">
            <a:normAutofit/>
          </a:bodyPr>
          <a:lstStyle/>
          <a:p>
            <a:pPr>
              <a:spcAft>
                <a:spcPts val="600"/>
              </a:spcAft>
            </a:pPr>
            <a:fld id="{EF090A6B-9142-7B43-B2A3-467357C6CA97}" type="datetime1">
              <a:rPr lang="en-US">
                <a:solidFill>
                  <a:schemeClr val="tx1"/>
                </a:solidFill>
              </a:rPr>
              <a:pPr>
                <a:spcAft>
                  <a:spcPts val="600"/>
                </a:spcAft>
              </a:pPr>
              <a:t>9/1/2020</a:t>
            </a:fld>
            <a:endParaRPr lang="en-US">
              <a:solidFill>
                <a:schemeClr val="tx1"/>
              </a:solidFill>
            </a:endParaRPr>
          </a:p>
        </p:txBody>
      </p:sp>
      <p:sp>
        <p:nvSpPr>
          <p:cNvPr id="29" name="Rectangle 28">
            <a:extLst>
              <a:ext uri="{FF2B5EF4-FFF2-40B4-BE49-F238E27FC236}">
                <a16:creationId xmlns:a16="http://schemas.microsoft.com/office/drawing/2014/main" id="{9782F52E-0F94-4BFC-9F89-B054DDEAB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DA8D122-6960-0C4A-B96E-4A1C68275B64}"/>
              </a:ext>
            </a:extLst>
          </p:cNvPr>
          <p:cNvSpPr>
            <a:spLocks noGrp="1"/>
          </p:cNvSpPr>
          <p:nvPr>
            <p:ph idx="1"/>
          </p:nvPr>
        </p:nvSpPr>
        <p:spPr>
          <a:xfrm>
            <a:off x="3964131" y="1093380"/>
            <a:ext cx="4664328" cy="4679250"/>
          </a:xfrm>
        </p:spPr>
        <p:txBody>
          <a:bodyPr anchor="ctr">
            <a:normAutofit/>
          </a:bodyPr>
          <a:lstStyle/>
          <a:p>
            <a:r>
              <a:rPr lang="en-US" dirty="0"/>
              <a:t>Trauma involved?</a:t>
            </a:r>
          </a:p>
          <a:p>
            <a:pPr lvl="1"/>
            <a:r>
              <a:rPr lang="en-US" dirty="0"/>
              <a:t>How recent was the traumatic event?</a:t>
            </a:r>
          </a:p>
          <a:p>
            <a:pPr lvl="1"/>
            <a:r>
              <a:rPr lang="en-US" dirty="0"/>
              <a:t>If recent, recommend a 48 hour and/or 2 full sleep cycles before the interview takes place</a:t>
            </a:r>
          </a:p>
          <a:p>
            <a:pPr lvl="1"/>
            <a:r>
              <a:rPr lang="en-US" dirty="0"/>
              <a:t>Any applicable medications, pain/anti-anxiety</a:t>
            </a:r>
          </a:p>
          <a:p>
            <a:pPr lvl="1"/>
            <a:r>
              <a:rPr lang="en-US" dirty="0"/>
              <a:t>Availability of support person, if requested.  (Confirm with institution policy)</a:t>
            </a:r>
          </a:p>
          <a:p>
            <a:pPr lvl="1"/>
            <a:endParaRPr lang="en-US" dirty="0"/>
          </a:p>
          <a:p>
            <a:pPr lvl="1"/>
            <a:r>
              <a:rPr lang="en-US" dirty="0"/>
              <a:t>ESL/Translator  (Requires a certified translator at the hearing level)</a:t>
            </a:r>
          </a:p>
        </p:txBody>
      </p:sp>
      <p:sp>
        <p:nvSpPr>
          <p:cNvPr id="5" name="Footer Placeholder 4">
            <a:extLst>
              <a:ext uri="{FF2B5EF4-FFF2-40B4-BE49-F238E27FC236}">
                <a16:creationId xmlns:a16="http://schemas.microsoft.com/office/drawing/2014/main" id="{A8ED6144-4CC3-144C-8A70-7EC7CA7F0890}"/>
              </a:ext>
            </a:extLst>
          </p:cNvPr>
          <p:cNvSpPr>
            <a:spLocks noGrp="1"/>
          </p:cNvSpPr>
          <p:nvPr>
            <p:ph type="ftr" sz="quarter" idx="11"/>
          </p:nvPr>
        </p:nvSpPr>
        <p:spPr>
          <a:xfrm>
            <a:off x="4214227" y="6130437"/>
            <a:ext cx="4326522" cy="365125"/>
          </a:xfrm>
          <a:prstGeom prst="rect">
            <a:avLst/>
          </a:prstGeom>
        </p:spPr>
        <p:txBody>
          <a:bodyPr anchor="ctr">
            <a:normAutofit/>
          </a:bodyPr>
          <a:lstStyle/>
          <a:p>
            <a:pPr>
              <a:lnSpc>
                <a:spcPct val="90000"/>
              </a:lnSpc>
              <a:spcAft>
                <a:spcPts val="600"/>
              </a:spcAft>
            </a:pPr>
            <a:r>
              <a:rPr lang="en-US" sz="200">
                <a:solidFill>
                  <a:schemeClr val="tx1"/>
                </a:solidFill>
              </a:rPr>
              <a:t>© 2020 Mike Bleak Title IX Investigation</a:t>
            </a:r>
          </a:p>
          <a:p>
            <a:pPr>
              <a:lnSpc>
                <a:spcPct val="90000"/>
              </a:lnSpc>
              <a:spcAft>
                <a:spcPts val="600"/>
              </a:spcAft>
            </a:pPr>
            <a:r>
              <a:rPr lang="en-US" sz="200">
                <a:solidFill>
                  <a:schemeClr val="tx1"/>
                </a:solidFill>
              </a:rPr>
              <a:t>
</a:t>
            </a:r>
          </a:p>
        </p:txBody>
      </p:sp>
    </p:spTree>
    <p:extLst>
      <p:ext uri="{BB962C8B-B14F-4D97-AF65-F5344CB8AC3E}">
        <p14:creationId xmlns:p14="http://schemas.microsoft.com/office/powerpoint/2010/main" val="3437661572"/>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3C2D7E-3F2E-404E-9B30-CB12DC972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1F7FD00-BF97-4325-B7C2-E451F2084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30669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B55DF6B-B035-6A45-A3C1-5D5C3A16AED0}"/>
              </a:ext>
            </a:extLst>
          </p:cNvPr>
          <p:cNvSpPr>
            <a:spLocks noGrp="1"/>
          </p:cNvSpPr>
          <p:nvPr>
            <p:ph type="title"/>
          </p:nvPr>
        </p:nvSpPr>
        <p:spPr>
          <a:xfrm>
            <a:off x="1382543" y="624110"/>
            <a:ext cx="7037556" cy="1280890"/>
          </a:xfrm>
        </p:spPr>
        <p:txBody>
          <a:bodyPr>
            <a:normAutofit/>
          </a:bodyPr>
          <a:lstStyle/>
          <a:p>
            <a:r>
              <a:rPr lang="en-US">
                <a:solidFill>
                  <a:srgbClr val="FFFFFF"/>
                </a:solidFill>
              </a:rPr>
              <a:t>Equality</a:t>
            </a:r>
          </a:p>
        </p:txBody>
      </p:sp>
      <p:sp>
        <p:nvSpPr>
          <p:cNvPr id="15" name="Freeform 11">
            <a:extLst>
              <a:ext uri="{FF2B5EF4-FFF2-40B4-BE49-F238E27FC236}">
                <a16:creationId xmlns:a16="http://schemas.microsoft.com/office/drawing/2014/main" id="{179B5294-DA4E-4926-B14A-DD6E07A12F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a:extLst>
              <a:ext uri="{FF2B5EF4-FFF2-40B4-BE49-F238E27FC236}">
                <a16:creationId xmlns:a16="http://schemas.microsoft.com/office/drawing/2014/main" id="{45589D2A-18A8-E34C-8D12-B7F7782222EC}"/>
              </a:ext>
            </a:extLst>
          </p:cNvPr>
          <p:cNvSpPr>
            <a:spLocks noGrp="1"/>
          </p:cNvSpPr>
          <p:nvPr>
            <p:ph type="sldNum" sz="quarter" idx="12"/>
          </p:nvPr>
        </p:nvSpPr>
        <p:spPr>
          <a:xfrm>
            <a:off x="398859" y="787782"/>
            <a:ext cx="584825" cy="365125"/>
          </a:xfrm>
        </p:spPr>
        <p:txBody>
          <a:bodyPr>
            <a:normAutofit/>
          </a:bodyPr>
          <a:lstStyle/>
          <a:p>
            <a:pPr>
              <a:lnSpc>
                <a:spcPct val="90000"/>
              </a:lnSpc>
              <a:spcAft>
                <a:spcPts val="600"/>
              </a:spcAft>
            </a:pPr>
            <a:fld id="{86CB4B4D-7CA3-9044-876B-883B54F8677D}" type="slidenum">
              <a:rPr lang="en-US" sz="1900">
                <a:solidFill>
                  <a:srgbClr val="FFFFFF"/>
                </a:solidFill>
              </a:rPr>
              <a:pPr>
                <a:lnSpc>
                  <a:spcPct val="90000"/>
                </a:lnSpc>
                <a:spcAft>
                  <a:spcPts val="600"/>
                </a:spcAft>
              </a:pPr>
              <a:t>64</a:t>
            </a:fld>
            <a:endParaRPr lang="en-US" sz="1900">
              <a:solidFill>
                <a:srgbClr val="FFFFFF"/>
              </a:solidFill>
            </a:endParaRPr>
          </a:p>
        </p:txBody>
      </p:sp>
      <p:sp>
        <p:nvSpPr>
          <p:cNvPr id="3" name="Content Placeholder 2">
            <a:extLst>
              <a:ext uri="{FF2B5EF4-FFF2-40B4-BE49-F238E27FC236}">
                <a16:creationId xmlns:a16="http://schemas.microsoft.com/office/drawing/2014/main" id="{ABCCC76C-0625-7545-B855-8EEFD0540D8A}"/>
              </a:ext>
            </a:extLst>
          </p:cNvPr>
          <p:cNvSpPr>
            <a:spLocks noGrp="1"/>
          </p:cNvSpPr>
          <p:nvPr>
            <p:ph idx="1"/>
          </p:nvPr>
        </p:nvSpPr>
        <p:spPr>
          <a:xfrm>
            <a:off x="1382544" y="2623930"/>
            <a:ext cx="7037556" cy="3287292"/>
          </a:xfrm>
        </p:spPr>
        <p:txBody>
          <a:bodyPr>
            <a:normAutofit/>
          </a:bodyPr>
          <a:lstStyle/>
          <a:p>
            <a:r>
              <a:rPr lang="en-US" dirty="0"/>
              <a:t>Remember the same considerations have to be afforded the Complainant and the Respondent </a:t>
            </a:r>
          </a:p>
          <a:p>
            <a:endParaRPr lang="en-US" dirty="0"/>
          </a:p>
          <a:p>
            <a:r>
              <a:rPr lang="en-US" dirty="0"/>
              <a:t>This is the critical time to set biases aside and remember the role of </a:t>
            </a:r>
            <a:r>
              <a:rPr lang="en-US" b="1" dirty="0"/>
              <a:t>neutral fact finder</a:t>
            </a:r>
          </a:p>
        </p:txBody>
      </p:sp>
      <p:sp>
        <p:nvSpPr>
          <p:cNvPr id="5" name="Footer Placeholder 4">
            <a:extLst>
              <a:ext uri="{FF2B5EF4-FFF2-40B4-BE49-F238E27FC236}">
                <a16:creationId xmlns:a16="http://schemas.microsoft.com/office/drawing/2014/main" id="{6525BC5F-6109-1342-B22D-8F274D2E4411}"/>
              </a:ext>
            </a:extLst>
          </p:cNvPr>
          <p:cNvSpPr>
            <a:spLocks noGrp="1"/>
          </p:cNvSpPr>
          <p:nvPr>
            <p:ph type="ftr" sz="quarter" idx="11"/>
          </p:nvPr>
        </p:nvSpPr>
        <p:spPr>
          <a:xfrm>
            <a:off x="1382543" y="6135808"/>
            <a:ext cx="5875586" cy="365125"/>
          </a:xfrm>
          <a:prstGeom prst="rect">
            <a:avLst/>
          </a:prstGeom>
        </p:spPr>
        <p:txBody>
          <a:bodyPr anchor="ct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sp>
        <p:nvSpPr>
          <p:cNvPr id="4" name="Date Placeholder 3">
            <a:extLst>
              <a:ext uri="{FF2B5EF4-FFF2-40B4-BE49-F238E27FC236}">
                <a16:creationId xmlns:a16="http://schemas.microsoft.com/office/drawing/2014/main" id="{B239709E-7EE6-5245-B938-81BB8F7C14C0}"/>
              </a:ext>
            </a:extLst>
          </p:cNvPr>
          <p:cNvSpPr>
            <a:spLocks noGrp="1"/>
          </p:cNvSpPr>
          <p:nvPr>
            <p:ph type="dt" sz="half" idx="10"/>
          </p:nvPr>
        </p:nvSpPr>
        <p:spPr>
          <a:xfrm>
            <a:off x="7455477" y="6130437"/>
            <a:ext cx="1175444" cy="370396"/>
          </a:xfrm>
          <a:prstGeom prst="rect">
            <a:avLst/>
          </a:prstGeom>
        </p:spPr>
        <p:txBody>
          <a:bodyPr anchor="ctr">
            <a:normAutofit/>
          </a:bodyPr>
          <a:lstStyle/>
          <a:p>
            <a:pPr>
              <a:spcAft>
                <a:spcPts val="600"/>
              </a:spcAft>
            </a:pPr>
            <a:fld id="{B0F02BC6-5783-2242-97DF-CA51EBE4B7E4}" type="datetime1">
              <a:rPr lang="en-US" smtClean="0"/>
              <a:pPr>
                <a:spcAft>
                  <a:spcPts val="600"/>
                </a:spcAft>
              </a:pPr>
              <a:t>9/1/2020</a:t>
            </a:fld>
            <a:endParaRPr lang="en-US"/>
          </a:p>
        </p:txBody>
      </p:sp>
    </p:spTree>
    <p:extLst>
      <p:ext uri="{BB962C8B-B14F-4D97-AF65-F5344CB8AC3E}">
        <p14:creationId xmlns:p14="http://schemas.microsoft.com/office/powerpoint/2010/main" val="36353231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B0685DC-0CEE-482C-8A89-7A85EECA3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EB199D-0BE5-8943-848B-C0533BB0A719}"/>
              </a:ext>
            </a:extLst>
          </p:cNvPr>
          <p:cNvSpPr>
            <a:spLocks noGrp="1"/>
          </p:cNvSpPr>
          <p:nvPr>
            <p:ph type="title"/>
          </p:nvPr>
        </p:nvSpPr>
        <p:spPr>
          <a:xfrm>
            <a:off x="5891645" y="685800"/>
            <a:ext cx="2736814" cy="5225422"/>
          </a:xfrm>
        </p:spPr>
        <p:txBody>
          <a:bodyPr anchor="ctr">
            <a:normAutofit/>
          </a:bodyPr>
          <a:lstStyle/>
          <a:p>
            <a:r>
              <a:rPr lang="en-US" dirty="0"/>
              <a:t>Pre-Interview Information</a:t>
            </a:r>
          </a:p>
        </p:txBody>
      </p:sp>
      <p:sp>
        <p:nvSpPr>
          <p:cNvPr id="13" name="Rectangle 12">
            <a:extLst>
              <a:ext uri="{FF2B5EF4-FFF2-40B4-BE49-F238E27FC236}">
                <a16:creationId xmlns:a16="http://schemas.microsoft.com/office/drawing/2014/main" id="{A31628A5-06CF-426B-948A-59ED234C9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C6F6E25E-21C3-964D-A868-1B67B163A6E7}"/>
              </a:ext>
            </a:extLst>
          </p:cNvPr>
          <p:cNvSpPr>
            <a:spLocks noGrp="1"/>
          </p:cNvSpPr>
          <p:nvPr>
            <p:ph idx="1"/>
          </p:nvPr>
        </p:nvSpPr>
        <p:spPr>
          <a:xfrm>
            <a:off x="826165" y="685800"/>
            <a:ext cx="4477622" cy="5225422"/>
          </a:xfrm>
        </p:spPr>
        <p:txBody>
          <a:bodyPr anchor="ctr">
            <a:normAutofit/>
          </a:bodyPr>
          <a:lstStyle/>
          <a:p>
            <a:r>
              <a:rPr lang="en-US" dirty="0"/>
              <a:t>Contact information, Complainant and Respondent </a:t>
            </a:r>
          </a:p>
          <a:p>
            <a:pPr marL="457200" lvl="1" indent="0">
              <a:buNone/>
            </a:pPr>
            <a:r>
              <a:rPr lang="en-US" dirty="0"/>
              <a:t> Name, Address, Physical Address, Phone, Email</a:t>
            </a:r>
          </a:p>
          <a:p>
            <a:pPr marL="457200" lvl="1" indent="0">
              <a:buNone/>
            </a:pPr>
            <a:endParaRPr lang="en-US" dirty="0"/>
          </a:p>
          <a:p>
            <a:pPr lvl="1"/>
            <a:r>
              <a:rPr lang="en-US" dirty="0"/>
              <a:t>Preferred Name</a:t>
            </a:r>
          </a:p>
          <a:p>
            <a:pPr lvl="1"/>
            <a:r>
              <a:rPr lang="en-US" dirty="0"/>
              <a:t>Preferred Pronoun</a:t>
            </a:r>
          </a:p>
        </p:txBody>
      </p:sp>
      <p:cxnSp>
        <p:nvCxnSpPr>
          <p:cNvPr id="15" name="Straight Connector 14">
            <a:extLst>
              <a:ext uri="{FF2B5EF4-FFF2-40B4-BE49-F238E27FC236}">
                <a16:creationId xmlns:a16="http://schemas.microsoft.com/office/drawing/2014/main" id="{2D902729-F83B-46AA-B572-057BD32A69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2030" y="1871831"/>
            <a:ext cx="0" cy="320040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32C37538-B5EA-EC4E-AB41-07561DD10932}"/>
              </a:ext>
            </a:extLst>
          </p:cNvPr>
          <p:cNvSpPr>
            <a:spLocks noGrp="1"/>
          </p:cNvSpPr>
          <p:nvPr>
            <p:ph type="ftr" sz="quarter" idx="11"/>
          </p:nvPr>
        </p:nvSpPr>
        <p:spPr>
          <a:xfrm>
            <a:off x="826165" y="6135808"/>
            <a:ext cx="4510199" cy="365125"/>
          </a:xfrm>
        </p:spPr>
        <p:txBody>
          <a:bodyPr>
            <a:normAutofit/>
          </a:bodyPr>
          <a:lstStyle/>
          <a:p>
            <a:pPr>
              <a:lnSpc>
                <a:spcPct val="90000"/>
              </a:lnSpc>
              <a:spcAft>
                <a:spcPts val="600"/>
              </a:spcAft>
            </a:pPr>
            <a:r>
              <a:rPr lang="en-US" sz="200">
                <a:solidFill>
                  <a:schemeClr val="tx1">
                    <a:alpha val="70000"/>
                  </a:schemeClr>
                </a:solidFill>
              </a:rPr>
              <a:t>© 2020 Mike Bleak Title IX Investigation</a:t>
            </a:r>
          </a:p>
          <a:p>
            <a:pPr>
              <a:lnSpc>
                <a:spcPct val="90000"/>
              </a:lnSpc>
              <a:spcAft>
                <a:spcPts val="600"/>
              </a:spcAft>
            </a:pPr>
            <a:r>
              <a:rPr lang="en-US" sz="200">
                <a:solidFill>
                  <a:schemeClr val="tx1">
                    <a:alpha val="70000"/>
                  </a:schemeClr>
                </a:solidFill>
              </a:rPr>
              <a:t>
</a:t>
            </a:r>
          </a:p>
        </p:txBody>
      </p:sp>
      <p:sp>
        <p:nvSpPr>
          <p:cNvPr id="4" name="Date Placeholder 3">
            <a:extLst>
              <a:ext uri="{FF2B5EF4-FFF2-40B4-BE49-F238E27FC236}">
                <a16:creationId xmlns:a16="http://schemas.microsoft.com/office/drawing/2014/main" id="{739DE643-0965-4C46-BC54-002738654CFC}"/>
              </a:ext>
            </a:extLst>
          </p:cNvPr>
          <p:cNvSpPr>
            <a:spLocks noGrp="1"/>
          </p:cNvSpPr>
          <p:nvPr>
            <p:ph type="dt" sz="half" idx="10"/>
          </p:nvPr>
        </p:nvSpPr>
        <p:spPr>
          <a:xfrm>
            <a:off x="5895781" y="6130437"/>
            <a:ext cx="2219519" cy="370396"/>
          </a:xfrm>
        </p:spPr>
        <p:txBody>
          <a:bodyPr>
            <a:normAutofit/>
          </a:bodyPr>
          <a:lstStyle/>
          <a:p>
            <a:pPr algn="l">
              <a:spcAft>
                <a:spcPts val="600"/>
              </a:spcAft>
            </a:pPr>
            <a:fld id="{9A24954F-F169-4E47-9806-32CB72F7B0B7}" type="datetime1">
              <a:rPr lang="en-US">
                <a:solidFill>
                  <a:schemeClr val="tx1">
                    <a:alpha val="70000"/>
                  </a:schemeClr>
                </a:solidFill>
              </a:rPr>
              <a:pPr algn="l">
                <a:spcAft>
                  <a:spcPts val="600"/>
                </a:spcAft>
              </a:pPr>
              <a:t>9/1/2020</a:t>
            </a:fld>
            <a:endParaRPr lang="en-US">
              <a:solidFill>
                <a:schemeClr val="tx1">
                  <a:alpha val="70000"/>
                </a:schemeClr>
              </a:solidFill>
            </a:endParaRPr>
          </a:p>
        </p:txBody>
      </p:sp>
      <p:sp>
        <p:nvSpPr>
          <p:cNvPr id="6" name="Slide Number Placeholder 5">
            <a:extLst>
              <a:ext uri="{FF2B5EF4-FFF2-40B4-BE49-F238E27FC236}">
                <a16:creationId xmlns:a16="http://schemas.microsoft.com/office/drawing/2014/main" id="{1932E3A7-2132-3F40-82D6-C3A677E62E8D}"/>
              </a:ext>
            </a:extLst>
          </p:cNvPr>
          <p:cNvSpPr>
            <a:spLocks noGrp="1"/>
          </p:cNvSpPr>
          <p:nvPr>
            <p:ph type="sldNum" sz="quarter" idx="12"/>
          </p:nvPr>
        </p:nvSpPr>
        <p:spPr>
          <a:xfrm>
            <a:off x="8241402" y="6130437"/>
            <a:ext cx="623198" cy="365125"/>
          </a:xfrm>
        </p:spPr>
        <p:txBody>
          <a:bodyPr>
            <a:normAutofit/>
          </a:bodyPr>
          <a:lstStyle/>
          <a:p>
            <a:pPr>
              <a:lnSpc>
                <a:spcPct val="90000"/>
              </a:lnSpc>
              <a:spcAft>
                <a:spcPts val="600"/>
              </a:spcAft>
            </a:pPr>
            <a:fld id="{86CB4B4D-7CA3-9044-876B-883B54F8677D}" type="slidenum">
              <a:rPr lang="en-US" sz="1900">
                <a:solidFill>
                  <a:schemeClr val="tx1">
                    <a:lumMod val="85000"/>
                    <a:lumOff val="15000"/>
                  </a:schemeClr>
                </a:solidFill>
              </a:rPr>
              <a:pPr>
                <a:lnSpc>
                  <a:spcPct val="90000"/>
                </a:lnSpc>
                <a:spcAft>
                  <a:spcPts val="600"/>
                </a:spcAft>
              </a:pPr>
              <a:t>65</a:t>
            </a:fld>
            <a:endParaRPr lang="en-US" sz="1900">
              <a:solidFill>
                <a:schemeClr val="tx1">
                  <a:lumMod val="85000"/>
                  <a:lumOff val="15000"/>
                </a:schemeClr>
              </a:solidFill>
            </a:endParaRPr>
          </a:p>
        </p:txBody>
      </p:sp>
    </p:spTree>
    <p:extLst>
      <p:ext uri="{BB962C8B-B14F-4D97-AF65-F5344CB8AC3E}">
        <p14:creationId xmlns:p14="http://schemas.microsoft.com/office/powerpoint/2010/main" val="64341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68"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69"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0"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1"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2"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3"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74"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5"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76"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77"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78"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79"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1" name="Group 80">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82"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3"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84"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5"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86"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87"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88"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89"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0"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1"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2"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3"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5" name="Rectangle 94">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7" name="Freeform 6">
            <a:extLst>
              <a:ext uri="{FF2B5EF4-FFF2-40B4-BE49-F238E27FC236}">
                <a16:creationId xmlns:a16="http://schemas.microsoft.com/office/drawing/2014/main" id="{5BD23F8E-2E78-4C84-8EFB-FE6C8ACB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99" name="Rectangle 98">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6858000"/>
          </a:xfrm>
          <a:prstGeom prst="rect">
            <a:avLst/>
          </a:prstGeom>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930119" y="0"/>
            <a:ext cx="4210081" cy="6853245"/>
            <a:chOff x="2487613" y="285750"/>
            <a:chExt cx="2428876" cy="5654676"/>
          </a:xfrm>
          <a:solidFill>
            <a:schemeClr val="accent1"/>
          </a:solidFill>
        </p:grpSpPr>
        <p:sp>
          <p:nvSpPr>
            <p:cNvPr id="102"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03"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04"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05"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06"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07"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08"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09"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10"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111"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112"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113"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115" name="Freeform 6">
            <a:extLst>
              <a:ext uri="{FF2B5EF4-FFF2-40B4-BE49-F238E27FC236}">
                <a16:creationId xmlns:a16="http://schemas.microsoft.com/office/drawing/2014/main" id="{8576F020-8157-45CE-B1D9-6FA47AFEB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1159566"/>
            <a:ext cx="5670183" cy="453886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7" name="Rectangle 6">
            <a:extLst>
              <a:ext uri="{FF2B5EF4-FFF2-40B4-BE49-F238E27FC236}">
                <a16:creationId xmlns:a16="http://schemas.microsoft.com/office/drawing/2014/main" id="{A0B65E30-13BA-054F-9B68-3F74BF7F15F8}"/>
              </a:ext>
            </a:extLst>
          </p:cNvPr>
          <p:cNvSpPr/>
          <p:nvPr/>
        </p:nvSpPr>
        <p:spPr>
          <a:xfrm>
            <a:off x="740411" y="1318591"/>
            <a:ext cx="3826619" cy="4220820"/>
          </a:xfrm>
          <a:prstGeom prst="rect">
            <a:avLst/>
          </a:prstGeom>
        </p:spPr>
        <p:txBody>
          <a:bodyPr vert="horz" lIns="91440" tIns="45720" rIns="91440" bIns="45720" rtlCol="0" anchor="ctr">
            <a:normAutofit/>
          </a:bodyPr>
          <a:lstStyle/>
          <a:p>
            <a:pPr defTabSz="457200" hangingPunct="1">
              <a:spcBef>
                <a:spcPct val="0"/>
              </a:spcBef>
              <a:spcAft>
                <a:spcPts val="600"/>
              </a:spcAft>
            </a:pPr>
            <a:r>
              <a:rPr lang="en-US" sz="5400" kern="1200">
                <a:solidFill>
                  <a:srgbClr val="FFFFFF"/>
                </a:solidFill>
                <a:latin typeface="+mj-lt"/>
                <a:ea typeface="+mj-ea"/>
                <a:cs typeface="+mj-cs"/>
              </a:rPr>
              <a:t>Report Writing</a:t>
            </a:r>
          </a:p>
        </p:txBody>
      </p:sp>
      <p:sp>
        <p:nvSpPr>
          <p:cNvPr id="6" name="Slide Number Placeholder 5">
            <a:extLst>
              <a:ext uri="{FF2B5EF4-FFF2-40B4-BE49-F238E27FC236}">
                <a16:creationId xmlns:a16="http://schemas.microsoft.com/office/drawing/2014/main" id="{37B84AEA-74A6-0343-BCEA-A95C01FBF4EB}"/>
              </a:ext>
            </a:extLst>
          </p:cNvPr>
          <p:cNvSpPr>
            <a:spLocks noGrp="1"/>
          </p:cNvSpPr>
          <p:nvPr>
            <p:ph type="sldNum" sz="quarter" idx="2"/>
          </p:nvPr>
        </p:nvSpPr>
        <p:spPr>
          <a:xfrm>
            <a:off x="113842" y="3246438"/>
            <a:ext cx="543102" cy="365125"/>
          </a:xfrm>
        </p:spPr>
        <p:txBody>
          <a:bodyPr vert="horz" lIns="91440" tIns="45720" rIns="91440" bIns="45720" rtlCol="0" anchor="ctr">
            <a:normAutofit/>
          </a:bodyPr>
          <a:lstStyle/>
          <a:p>
            <a:pPr defTabSz="457200" hangingPunct="1">
              <a:lnSpc>
                <a:spcPct val="90000"/>
              </a:lnSpc>
              <a:spcAft>
                <a:spcPts val="600"/>
              </a:spcAft>
            </a:pPr>
            <a:fld id="{86CB4B4D-7CA3-9044-876B-883B54F8677D}" type="slidenum">
              <a:rPr lang="en-US" sz="1900" kern="1200">
                <a:solidFill>
                  <a:srgbClr val="FFFFFF"/>
                </a:solidFill>
                <a:latin typeface="+mn-lt"/>
                <a:ea typeface="+mn-ea"/>
                <a:cs typeface="+mn-cs"/>
              </a:rPr>
              <a:pPr defTabSz="457200" hangingPunct="1">
                <a:lnSpc>
                  <a:spcPct val="90000"/>
                </a:lnSpc>
                <a:spcAft>
                  <a:spcPts val="600"/>
                </a:spcAft>
              </a:pPr>
              <a:t>66</a:t>
            </a:fld>
            <a:endParaRPr lang="en-US" sz="1900" kern="1200" dirty="0">
              <a:solidFill>
                <a:srgbClr val="FFFFFF"/>
              </a:solidFill>
              <a:latin typeface="+mn-lt"/>
              <a:ea typeface="+mn-ea"/>
              <a:cs typeface="+mn-cs"/>
            </a:endParaRPr>
          </a:p>
        </p:txBody>
      </p:sp>
      <p:sp>
        <p:nvSpPr>
          <p:cNvPr id="5" name="Footer Placeholder 4">
            <a:extLst>
              <a:ext uri="{FF2B5EF4-FFF2-40B4-BE49-F238E27FC236}">
                <a16:creationId xmlns:a16="http://schemas.microsoft.com/office/drawing/2014/main" id="{155799CD-EF3E-D74A-93C6-BC88ECD54E2D}"/>
              </a:ext>
            </a:extLst>
          </p:cNvPr>
          <p:cNvSpPr>
            <a:spLocks noGrp="1"/>
          </p:cNvSpPr>
          <p:nvPr>
            <p:ph type="ftr" sz="quarter" idx="4294967295"/>
          </p:nvPr>
        </p:nvSpPr>
        <p:spPr>
          <a:xfrm>
            <a:off x="778797" y="6135808"/>
            <a:ext cx="5715000" cy="365125"/>
          </a:xfrm>
        </p:spPr>
        <p:txBody>
          <a:bodyPr vert="horz" lIns="91440" tIns="45720" rIns="91440" bIns="45720" rtlCol="0" anchor="ctr">
            <a:normAutofit/>
          </a:bodyPr>
          <a:lstStyle/>
          <a:p>
            <a:pPr defTabSz="457200" hangingPunct="1">
              <a:lnSpc>
                <a:spcPct val="90000"/>
              </a:lnSpc>
              <a:spcAft>
                <a:spcPts val="600"/>
              </a:spcAft>
            </a:pPr>
            <a:r>
              <a:rPr lang="en-US" sz="200" kern="1200">
                <a:solidFill>
                  <a:srgbClr val="FFFFFF">
                    <a:alpha val="70000"/>
                  </a:srgbClr>
                </a:solidFill>
                <a:latin typeface="+mn-lt"/>
                <a:ea typeface="+mn-ea"/>
                <a:cs typeface="+mn-cs"/>
              </a:rPr>
              <a:t>© 2020 Mike Bleak Title IX Investigation</a:t>
            </a:r>
          </a:p>
          <a:p>
            <a:pPr defTabSz="457200" hangingPunct="1">
              <a:lnSpc>
                <a:spcPct val="90000"/>
              </a:lnSpc>
              <a:spcAft>
                <a:spcPts val="600"/>
              </a:spcAft>
            </a:pPr>
            <a:r>
              <a:rPr lang="en-US" sz="200" kern="1200">
                <a:solidFill>
                  <a:srgbClr val="FFFFFF">
                    <a:alpha val="70000"/>
                  </a:srgbClr>
                </a:solidFill>
                <a:latin typeface="+mn-lt"/>
                <a:ea typeface="+mn-ea"/>
                <a:cs typeface="+mn-cs"/>
              </a:rPr>
              <a:t>
</a:t>
            </a:r>
          </a:p>
        </p:txBody>
      </p:sp>
      <p:sp>
        <p:nvSpPr>
          <p:cNvPr id="4" name="Date Placeholder 3">
            <a:extLst>
              <a:ext uri="{FF2B5EF4-FFF2-40B4-BE49-F238E27FC236}">
                <a16:creationId xmlns:a16="http://schemas.microsoft.com/office/drawing/2014/main" id="{82D3B808-4F08-4E4D-B386-8F77BB881594}"/>
              </a:ext>
            </a:extLst>
          </p:cNvPr>
          <p:cNvSpPr>
            <a:spLocks noGrp="1"/>
          </p:cNvSpPr>
          <p:nvPr>
            <p:ph type="dt" sz="half" idx="4294967295"/>
          </p:nvPr>
        </p:nvSpPr>
        <p:spPr>
          <a:xfrm>
            <a:off x="7925228" y="6130437"/>
            <a:ext cx="859712" cy="370396"/>
          </a:xfrm>
        </p:spPr>
        <p:txBody>
          <a:bodyPr vert="horz" lIns="91440" tIns="45720" rIns="91440" bIns="45720" rtlCol="0" anchor="ctr">
            <a:normAutofit/>
          </a:bodyPr>
          <a:lstStyle/>
          <a:p>
            <a:pPr defTabSz="457200" hangingPunct="1">
              <a:spcAft>
                <a:spcPts val="600"/>
              </a:spcAft>
            </a:pPr>
            <a:fld id="{AB6F9F06-18B8-6943-B7C3-0A3362DA9090}" type="datetime1">
              <a:rPr lang="en-US" kern="1200">
                <a:solidFill>
                  <a:srgbClr val="FFFFFF">
                    <a:alpha val="70000"/>
                  </a:srgbClr>
                </a:solidFill>
                <a:latin typeface="+mn-lt"/>
                <a:ea typeface="+mn-ea"/>
                <a:cs typeface="+mn-cs"/>
              </a:rPr>
              <a:pPr defTabSz="457200" hangingPunct="1">
                <a:spcAft>
                  <a:spcPts val="600"/>
                </a:spcAft>
              </a:pPr>
              <a:t>9/1/2020</a:t>
            </a:fld>
            <a:endParaRPr lang="en-US" kern="1200">
              <a:solidFill>
                <a:srgbClr val="FFFFFF">
                  <a:alpha val="70000"/>
                </a:srgbClr>
              </a:solidFill>
              <a:latin typeface="+mn-lt"/>
              <a:ea typeface="+mn-ea"/>
              <a:cs typeface="+mn-cs"/>
            </a:endParaRPr>
          </a:p>
        </p:txBody>
      </p:sp>
    </p:spTree>
    <p:extLst>
      <p:ext uri="{BB962C8B-B14F-4D97-AF65-F5344CB8AC3E}">
        <p14:creationId xmlns:p14="http://schemas.microsoft.com/office/powerpoint/2010/main" val="2264489824"/>
      </p:ext>
    </p:extLst>
  </p:cSld>
  <p:clrMapOvr>
    <a:overrideClrMapping bg1="dk1" tx1="lt1" bg2="dk2" tx2="lt2" accent1="accent1" accent2="accent2" accent3="accent3" accent4="accent4" accent5="accent5" accent6="accent6" hlink="hlink" folHlink="folHlink"/>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FBDCD-85FE-C14B-B59C-53143510C876}"/>
              </a:ext>
            </a:extLst>
          </p:cNvPr>
          <p:cNvSpPr>
            <a:spLocks noGrp="1"/>
          </p:cNvSpPr>
          <p:nvPr>
            <p:ph type="title"/>
          </p:nvPr>
        </p:nvSpPr>
        <p:spPr/>
        <p:txBody>
          <a:bodyPr/>
          <a:lstStyle/>
          <a:p>
            <a:r>
              <a:rPr lang="en-US" dirty="0"/>
              <a:t>Elements</a:t>
            </a:r>
          </a:p>
        </p:txBody>
      </p:sp>
      <p:sp>
        <p:nvSpPr>
          <p:cNvPr id="3" name="Content Placeholder 2">
            <a:extLst>
              <a:ext uri="{FF2B5EF4-FFF2-40B4-BE49-F238E27FC236}">
                <a16:creationId xmlns:a16="http://schemas.microsoft.com/office/drawing/2014/main" id="{5157CF65-DF5E-D945-89C3-769102B8B3A3}"/>
              </a:ext>
            </a:extLst>
          </p:cNvPr>
          <p:cNvSpPr>
            <a:spLocks noGrp="1"/>
          </p:cNvSpPr>
          <p:nvPr>
            <p:ph sz="half" idx="1"/>
          </p:nvPr>
        </p:nvSpPr>
        <p:spPr/>
        <p:txBody>
          <a:bodyPr/>
          <a:lstStyle/>
          <a:p>
            <a:r>
              <a:rPr lang="en-US" dirty="0"/>
              <a:t>Synopsis</a:t>
            </a:r>
          </a:p>
          <a:p>
            <a:r>
              <a:rPr lang="en-US" dirty="0"/>
              <a:t>Complainant Info</a:t>
            </a:r>
          </a:p>
          <a:p>
            <a:r>
              <a:rPr lang="en-US" dirty="0"/>
              <a:t>Respondent Info</a:t>
            </a:r>
          </a:p>
          <a:p>
            <a:r>
              <a:rPr lang="en-US" dirty="0"/>
              <a:t>Witnesses </a:t>
            </a:r>
          </a:p>
          <a:p>
            <a:r>
              <a:rPr lang="en-US" dirty="0"/>
              <a:t>Investigators</a:t>
            </a:r>
          </a:p>
          <a:p>
            <a:r>
              <a:rPr lang="en-US" dirty="0"/>
              <a:t>Initial report</a:t>
            </a:r>
          </a:p>
          <a:p>
            <a:r>
              <a:rPr lang="en-US" dirty="0"/>
              <a:t>Scene</a:t>
            </a:r>
          </a:p>
          <a:p>
            <a:r>
              <a:rPr lang="en-US" dirty="0"/>
              <a:t>Detail of allegation</a:t>
            </a:r>
          </a:p>
          <a:p>
            <a:endParaRPr lang="en-US" dirty="0"/>
          </a:p>
        </p:txBody>
      </p:sp>
      <p:sp>
        <p:nvSpPr>
          <p:cNvPr id="9" name="Content Placeholder 8">
            <a:extLst>
              <a:ext uri="{FF2B5EF4-FFF2-40B4-BE49-F238E27FC236}">
                <a16:creationId xmlns:a16="http://schemas.microsoft.com/office/drawing/2014/main" id="{EBF4BBF7-1FAC-9F43-ABF5-A7C7CB360C6B}"/>
              </a:ext>
            </a:extLst>
          </p:cNvPr>
          <p:cNvSpPr>
            <a:spLocks noGrp="1"/>
          </p:cNvSpPr>
          <p:nvPr>
            <p:ph sz="half" idx="2"/>
          </p:nvPr>
        </p:nvSpPr>
        <p:spPr/>
        <p:txBody>
          <a:bodyPr/>
          <a:lstStyle/>
          <a:p>
            <a:r>
              <a:rPr lang="en-US" dirty="0"/>
              <a:t>Evidence</a:t>
            </a:r>
          </a:p>
          <a:p>
            <a:r>
              <a:rPr lang="en-US" dirty="0"/>
              <a:t>Complainant interview</a:t>
            </a:r>
          </a:p>
          <a:p>
            <a:r>
              <a:rPr lang="en-US" dirty="0"/>
              <a:t>Respondent Interview</a:t>
            </a:r>
          </a:p>
          <a:p>
            <a:r>
              <a:rPr lang="en-US" dirty="0"/>
              <a:t>Disposition</a:t>
            </a:r>
          </a:p>
          <a:p>
            <a:r>
              <a:rPr lang="en-US"/>
              <a:t>Name, Date, Time</a:t>
            </a:r>
            <a:endParaRPr lang="en-US" dirty="0"/>
          </a:p>
        </p:txBody>
      </p:sp>
      <p:sp>
        <p:nvSpPr>
          <p:cNvPr id="4" name="Date Placeholder 3">
            <a:extLst>
              <a:ext uri="{FF2B5EF4-FFF2-40B4-BE49-F238E27FC236}">
                <a16:creationId xmlns:a16="http://schemas.microsoft.com/office/drawing/2014/main" id="{D27442A9-FFD9-A044-B647-2BE0CEFD0BB5}"/>
              </a:ext>
            </a:extLst>
          </p:cNvPr>
          <p:cNvSpPr>
            <a:spLocks noGrp="1"/>
          </p:cNvSpPr>
          <p:nvPr>
            <p:ph type="dt" sz="half" idx="10"/>
          </p:nvPr>
        </p:nvSpPr>
        <p:spPr/>
        <p:txBody>
          <a:bodyPr/>
          <a:lstStyle/>
          <a:p>
            <a:fld id="{489BC958-1D99-F445-B513-003901A48904}" type="datetime1">
              <a:rPr lang="en-US" smtClean="0"/>
              <a:t>9/1/2020</a:t>
            </a:fld>
            <a:endParaRPr lang="en-US" dirty="0"/>
          </a:p>
        </p:txBody>
      </p:sp>
      <p:sp>
        <p:nvSpPr>
          <p:cNvPr id="5" name="Footer Placeholder 4">
            <a:extLst>
              <a:ext uri="{FF2B5EF4-FFF2-40B4-BE49-F238E27FC236}">
                <a16:creationId xmlns:a16="http://schemas.microsoft.com/office/drawing/2014/main" id="{D4FB333A-1FF6-6F4B-B7F8-64131A20065D}"/>
              </a:ext>
            </a:extLst>
          </p:cNvPr>
          <p:cNvSpPr>
            <a:spLocks noGrp="1"/>
          </p:cNvSpPr>
          <p:nvPr>
            <p:ph type="ftr" sz="quarter" idx="11"/>
          </p:nvPr>
        </p:nvSpPr>
        <p:spPr/>
        <p:txBody>
          <a:bodyPr/>
          <a:lstStyle/>
          <a:p>
            <a:r>
              <a:rPr lang="en-US"/>
              <a:t>© 2020 Mike Bleak Title IX Investigation</a:t>
            </a:r>
          </a:p>
          <a:p>
            <a:r>
              <a:rPr lang="en-US"/>
              <a:t>
</a:t>
            </a:r>
            <a:endParaRPr lang="en-US" dirty="0"/>
          </a:p>
        </p:txBody>
      </p:sp>
      <p:sp>
        <p:nvSpPr>
          <p:cNvPr id="6" name="Slide Number Placeholder 5">
            <a:extLst>
              <a:ext uri="{FF2B5EF4-FFF2-40B4-BE49-F238E27FC236}">
                <a16:creationId xmlns:a16="http://schemas.microsoft.com/office/drawing/2014/main" id="{FDD5C93C-4B31-0541-B845-9D3BF64A7F9A}"/>
              </a:ext>
            </a:extLst>
          </p:cNvPr>
          <p:cNvSpPr>
            <a:spLocks noGrp="1"/>
          </p:cNvSpPr>
          <p:nvPr>
            <p:ph type="sldNum" sz="quarter" idx="12"/>
          </p:nvPr>
        </p:nvSpPr>
        <p:spPr/>
        <p:txBody>
          <a:bodyPr/>
          <a:lstStyle/>
          <a:p>
            <a:fld id="{86CB4B4D-7CA3-9044-876B-883B54F8677D}" type="slidenum">
              <a:rPr lang="en-US" smtClean="0"/>
              <a:t>67</a:t>
            </a:fld>
            <a:endParaRPr lang="en-US"/>
          </a:p>
        </p:txBody>
      </p:sp>
    </p:spTree>
    <p:extLst>
      <p:ext uri="{BB962C8B-B14F-4D97-AF65-F5344CB8AC3E}">
        <p14:creationId xmlns:p14="http://schemas.microsoft.com/office/powerpoint/2010/main" val="508332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2ADD1-A65D-E34E-817E-0E664FB40D29}"/>
              </a:ext>
            </a:extLst>
          </p:cNvPr>
          <p:cNvSpPr>
            <a:spLocks noGrp="1"/>
          </p:cNvSpPr>
          <p:nvPr>
            <p:ph type="title"/>
          </p:nvPr>
        </p:nvSpPr>
        <p:spPr/>
        <p:txBody>
          <a:bodyPr/>
          <a:lstStyle/>
          <a:p>
            <a:r>
              <a:rPr lang="en-US" dirty="0"/>
              <a:t>Synopsis</a:t>
            </a:r>
          </a:p>
        </p:txBody>
      </p:sp>
      <p:sp>
        <p:nvSpPr>
          <p:cNvPr id="3" name="Content Placeholder 2">
            <a:extLst>
              <a:ext uri="{FF2B5EF4-FFF2-40B4-BE49-F238E27FC236}">
                <a16:creationId xmlns:a16="http://schemas.microsoft.com/office/drawing/2014/main" id="{13525DF5-739E-8841-B50C-DBB5E7B85820}"/>
              </a:ext>
            </a:extLst>
          </p:cNvPr>
          <p:cNvSpPr>
            <a:spLocks noGrp="1"/>
          </p:cNvSpPr>
          <p:nvPr>
            <p:ph sz="half" idx="1"/>
          </p:nvPr>
        </p:nvSpPr>
        <p:spPr/>
        <p:txBody>
          <a:bodyPr>
            <a:normAutofit lnSpcReduction="10000"/>
          </a:bodyPr>
          <a:lstStyle/>
          <a:p>
            <a:r>
              <a:rPr lang="en-US" dirty="0"/>
              <a:t>Brief overview of the case</a:t>
            </a:r>
          </a:p>
          <a:p>
            <a:r>
              <a:rPr lang="en-US" dirty="0"/>
              <a:t>How the complaint was reported</a:t>
            </a:r>
          </a:p>
          <a:p>
            <a:r>
              <a:rPr lang="en-US" dirty="0"/>
              <a:t>Investigative action taken</a:t>
            </a:r>
          </a:p>
          <a:p>
            <a:r>
              <a:rPr lang="en-US" dirty="0"/>
              <a:t>How the complaint was resolved, or where the complaint goes next </a:t>
            </a:r>
          </a:p>
          <a:p>
            <a:endParaRPr lang="en-US" dirty="0"/>
          </a:p>
        </p:txBody>
      </p:sp>
      <p:sp>
        <p:nvSpPr>
          <p:cNvPr id="4" name="Content Placeholder 3">
            <a:extLst>
              <a:ext uri="{FF2B5EF4-FFF2-40B4-BE49-F238E27FC236}">
                <a16:creationId xmlns:a16="http://schemas.microsoft.com/office/drawing/2014/main" id="{55F0E120-E31E-4947-B57B-6B360250DB0A}"/>
              </a:ext>
            </a:extLst>
          </p:cNvPr>
          <p:cNvSpPr>
            <a:spLocks noGrp="1"/>
          </p:cNvSpPr>
          <p:nvPr>
            <p:ph sz="half" idx="2"/>
          </p:nvPr>
        </p:nvSpPr>
        <p:spPr/>
        <p:txBody>
          <a:bodyPr>
            <a:normAutofit lnSpcReduction="10000"/>
          </a:bodyPr>
          <a:lstStyle/>
          <a:p>
            <a:pPr marL="0" indent="0">
              <a:buNone/>
            </a:pPr>
            <a:r>
              <a:rPr lang="en-US" dirty="0"/>
              <a:t>	I was notified of a complaint through the Title IX Coordinator.  The complainant stated that they had been denied access into a sponsored club on campus based on gender.  A forensic interview was completed with the complainant.  This information has been forwarded back to the Title IX Office for final disposition. </a:t>
            </a:r>
          </a:p>
        </p:txBody>
      </p:sp>
      <p:sp>
        <p:nvSpPr>
          <p:cNvPr id="5" name="Date Placeholder 4">
            <a:extLst>
              <a:ext uri="{FF2B5EF4-FFF2-40B4-BE49-F238E27FC236}">
                <a16:creationId xmlns:a16="http://schemas.microsoft.com/office/drawing/2014/main" id="{9B9D18EE-E0AE-5F4A-A9D4-AA1C237A2607}"/>
              </a:ext>
            </a:extLst>
          </p:cNvPr>
          <p:cNvSpPr>
            <a:spLocks noGrp="1"/>
          </p:cNvSpPr>
          <p:nvPr>
            <p:ph type="dt" sz="half" idx="10"/>
          </p:nvPr>
        </p:nvSpPr>
        <p:spPr/>
        <p:txBody>
          <a:bodyPr/>
          <a:lstStyle/>
          <a:p>
            <a:fld id="{06B77B72-813F-8D4F-B93B-2A7ED532B79A}" type="datetime1">
              <a:rPr lang="en-US" smtClean="0"/>
              <a:t>9/1/2020</a:t>
            </a:fld>
            <a:endParaRPr lang="en-US" dirty="0"/>
          </a:p>
        </p:txBody>
      </p:sp>
      <p:sp>
        <p:nvSpPr>
          <p:cNvPr id="6" name="Footer Placeholder 5">
            <a:extLst>
              <a:ext uri="{FF2B5EF4-FFF2-40B4-BE49-F238E27FC236}">
                <a16:creationId xmlns:a16="http://schemas.microsoft.com/office/drawing/2014/main" id="{15E870C4-A8D5-5F46-9676-427CC8CBDBE8}"/>
              </a:ext>
            </a:extLst>
          </p:cNvPr>
          <p:cNvSpPr>
            <a:spLocks noGrp="1"/>
          </p:cNvSpPr>
          <p:nvPr>
            <p:ph type="ftr" sz="quarter" idx="11"/>
          </p:nvPr>
        </p:nvSpPr>
        <p:spPr/>
        <p:txBody>
          <a:bodyPr/>
          <a:lstStyle/>
          <a:p>
            <a:r>
              <a:rPr lang="en-US"/>
              <a:t>© 2020 Mike Bleak Title IX Investigation</a:t>
            </a:r>
          </a:p>
          <a:p>
            <a:r>
              <a:rPr lang="en-US"/>
              <a:t>
</a:t>
            </a:r>
            <a:endParaRPr lang="en-US" dirty="0"/>
          </a:p>
        </p:txBody>
      </p:sp>
      <p:sp>
        <p:nvSpPr>
          <p:cNvPr id="7" name="Slide Number Placeholder 6">
            <a:extLst>
              <a:ext uri="{FF2B5EF4-FFF2-40B4-BE49-F238E27FC236}">
                <a16:creationId xmlns:a16="http://schemas.microsoft.com/office/drawing/2014/main" id="{E13771BB-CD1A-FA4A-B0FF-34ECA6AA6BF2}"/>
              </a:ext>
            </a:extLst>
          </p:cNvPr>
          <p:cNvSpPr>
            <a:spLocks noGrp="1"/>
          </p:cNvSpPr>
          <p:nvPr>
            <p:ph type="sldNum" sz="quarter" idx="12"/>
          </p:nvPr>
        </p:nvSpPr>
        <p:spPr/>
        <p:txBody>
          <a:bodyPr/>
          <a:lstStyle/>
          <a:p>
            <a:fld id="{86CB4B4D-7CA3-9044-876B-883B54F8677D}" type="slidenum">
              <a:rPr lang="en-US" smtClean="0"/>
              <a:t>68</a:t>
            </a:fld>
            <a:endParaRPr lang="en-US"/>
          </a:p>
        </p:txBody>
      </p:sp>
    </p:spTree>
    <p:extLst>
      <p:ext uri="{BB962C8B-B14F-4D97-AF65-F5344CB8AC3E}">
        <p14:creationId xmlns:p14="http://schemas.microsoft.com/office/powerpoint/2010/main" val="37736801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E0151-6F2C-3B41-A5FF-C59118CDA521}"/>
              </a:ext>
            </a:extLst>
          </p:cNvPr>
          <p:cNvSpPr>
            <a:spLocks noGrp="1"/>
          </p:cNvSpPr>
          <p:nvPr>
            <p:ph type="title"/>
          </p:nvPr>
        </p:nvSpPr>
        <p:spPr/>
        <p:txBody>
          <a:bodyPr/>
          <a:lstStyle/>
          <a:p>
            <a:r>
              <a:rPr lang="en-US" dirty="0"/>
              <a:t>Complainant Information</a:t>
            </a:r>
          </a:p>
        </p:txBody>
      </p:sp>
      <p:sp>
        <p:nvSpPr>
          <p:cNvPr id="3" name="Content Placeholder 2">
            <a:extLst>
              <a:ext uri="{FF2B5EF4-FFF2-40B4-BE49-F238E27FC236}">
                <a16:creationId xmlns:a16="http://schemas.microsoft.com/office/drawing/2014/main" id="{7C279EAC-3530-2D4B-9CAF-ED3651FC8A38}"/>
              </a:ext>
            </a:extLst>
          </p:cNvPr>
          <p:cNvSpPr>
            <a:spLocks noGrp="1"/>
          </p:cNvSpPr>
          <p:nvPr>
            <p:ph sz="half" idx="1"/>
          </p:nvPr>
        </p:nvSpPr>
        <p:spPr/>
        <p:txBody>
          <a:bodyPr/>
          <a:lstStyle/>
          <a:p>
            <a:r>
              <a:rPr lang="en-US" dirty="0"/>
              <a:t>This should contain the name, address, and contact information for the complainant.</a:t>
            </a:r>
          </a:p>
          <a:p>
            <a:r>
              <a:rPr lang="en-US" dirty="0"/>
              <a:t>This is important information to gather so that they are easily contacted in the future.</a:t>
            </a:r>
          </a:p>
        </p:txBody>
      </p:sp>
      <p:sp>
        <p:nvSpPr>
          <p:cNvPr id="4" name="Content Placeholder 3">
            <a:extLst>
              <a:ext uri="{FF2B5EF4-FFF2-40B4-BE49-F238E27FC236}">
                <a16:creationId xmlns:a16="http://schemas.microsoft.com/office/drawing/2014/main" id="{AB292801-0A38-E347-9209-8558650AE364}"/>
              </a:ext>
            </a:extLst>
          </p:cNvPr>
          <p:cNvSpPr>
            <a:spLocks noGrp="1"/>
          </p:cNvSpPr>
          <p:nvPr>
            <p:ph sz="half" idx="2"/>
          </p:nvPr>
        </p:nvSpPr>
        <p:spPr/>
        <p:txBody>
          <a:bodyPr/>
          <a:lstStyle/>
          <a:p>
            <a:r>
              <a:rPr lang="en-US" dirty="0"/>
              <a:t>Complainant:</a:t>
            </a:r>
          </a:p>
          <a:p>
            <a:endParaRPr lang="en-US" dirty="0"/>
          </a:p>
          <a:p>
            <a:pPr marL="0" indent="0">
              <a:buNone/>
            </a:pPr>
            <a:r>
              <a:rPr lang="en-US" dirty="0"/>
              <a:t>Pat Smith</a:t>
            </a:r>
          </a:p>
          <a:p>
            <a:pPr marL="0" indent="0">
              <a:buNone/>
            </a:pPr>
            <a:r>
              <a:rPr lang="en-US" dirty="0"/>
              <a:t>300 W University Blvd</a:t>
            </a:r>
          </a:p>
          <a:p>
            <a:pPr marL="0" indent="0">
              <a:buNone/>
            </a:pPr>
            <a:r>
              <a:rPr lang="en-US" dirty="0"/>
              <a:t>Cedar City Ut, 84720</a:t>
            </a:r>
          </a:p>
          <a:p>
            <a:pPr marL="0" indent="0">
              <a:buNone/>
            </a:pPr>
            <a:r>
              <a:rPr lang="en-US" dirty="0"/>
              <a:t>435-333-3333</a:t>
            </a:r>
          </a:p>
          <a:p>
            <a:pPr marL="0" indent="0">
              <a:buNone/>
            </a:pPr>
            <a:r>
              <a:rPr lang="en-US" dirty="0" err="1"/>
              <a:t>psmith@suu.edu</a:t>
            </a:r>
            <a:endParaRPr lang="en-US" dirty="0"/>
          </a:p>
        </p:txBody>
      </p:sp>
      <p:sp>
        <p:nvSpPr>
          <p:cNvPr id="5" name="Date Placeholder 4">
            <a:extLst>
              <a:ext uri="{FF2B5EF4-FFF2-40B4-BE49-F238E27FC236}">
                <a16:creationId xmlns:a16="http://schemas.microsoft.com/office/drawing/2014/main" id="{643516B0-DFE7-A943-AE83-FF94E6FD24F2}"/>
              </a:ext>
            </a:extLst>
          </p:cNvPr>
          <p:cNvSpPr>
            <a:spLocks noGrp="1"/>
          </p:cNvSpPr>
          <p:nvPr>
            <p:ph type="dt" sz="half" idx="10"/>
          </p:nvPr>
        </p:nvSpPr>
        <p:spPr/>
        <p:txBody>
          <a:bodyPr/>
          <a:lstStyle/>
          <a:p>
            <a:fld id="{D0624FC7-28FF-7A49-A997-7E09B55DF43E}" type="datetime1">
              <a:rPr lang="en-US" smtClean="0"/>
              <a:t>9/1/2020</a:t>
            </a:fld>
            <a:endParaRPr lang="en-US" dirty="0"/>
          </a:p>
        </p:txBody>
      </p:sp>
      <p:sp>
        <p:nvSpPr>
          <p:cNvPr id="6" name="Footer Placeholder 5">
            <a:extLst>
              <a:ext uri="{FF2B5EF4-FFF2-40B4-BE49-F238E27FC236}">
                <a16:creationId xmlns:a16="http://schemas.microsoft.com/office/drawing/2014/main" id="{783DB862-6924-724B-AE65-19CE3B296124}"/>
              </a:ext>
            </a:extLst>
          </p:cNvPr>
          <p:cNvSpPr>
            <a:spLocks noGrp="1"/>
          </p:cNvSpPr>
          <p:nvPr>
            <p:ph type="ftr" sz="quarter" idx="11"/>
          </p:nvPr>
        </p:nvSpPr>
        <p:spPr/>
        <p:txBody>
          <a:bodyPr/>
          <a:lstStyle/>
          <a:p>
            <a:r>
              <a:rPr lang="en-US"/>
              <a:t>© 2020 Mike Bleak Title IX Investigation</a:t>
            </a:r>
          </a:p>
          <a:p>
            <a:r>
              <a:rPr lang="en-US"/>
              <a:t>
</a:t>
            </a:r>
            <a:endParaRPr lang="en-US" dirty="0"/>
          </a:p>
        </p:txBody>
      </p:sp>
      <p:sp>
        <p:nvSpPr>
          <p:cNvPr id="7" name="Slide Number Placeholder 6">
            <a:extLst>
              <a:ext uri="{FF2B5EF4-FFF2-40B4-BE49-F238E27FC236}">
                <a16:creationId xmlns:a16="http://schemas.microsoft.com/office/drawing/2014/main" id="{716BD688-1132-BE43-A01F-9E5CCE221CE7}"/>
              </a:ext>
            </a:extLst>
          </p:cNvPr>
          <p:cNvSpPr>
            <a:spLocks noGrp="1"/>
          </p:cNvSpPr>
          <p:nvPr>
            <p:ph type="sldNum" sz="quarter" idx="12"/>
          </p:nvPr>
        </p:nvSpPr>
        <p:spPr/>
        <p:txBody>
          <a:bodyPr/>
          <a:lstStyle/>
          <a:p>
            <a:fld id="{86CB4B4D-7CA3-9044-876B-883B54F8677D}" type="slidenum">
              <a:rPr lang="en-US" smtClean="0"/>
              <a:t>69</a:t>
            </a:fld>
            <a:endParaRPr lang="en-US"/>
          </a:p>
        </p:txBody>
      </p:sp>
    </p:spTree>
    <p:extLst>
      <p:ext uri="{BB962C8B-B14F-4D97-AF65-F5344CB8AC3E}">
        <p14:creationId xmlns:p14="http://schemas.microsoft.com/office/powerpoint/2010/main" val="1223453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3464657" cy="6854038"/>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Predictors of Delayed Disclosure"/>
          <p:cNvSpPr txBox="1">
            <a:spLocks noGrp="1"/>
          </p:cNvSpPr>
          <p:nvPr>
            <p:ph type="title"/>
          </p:nvPr>
        </p:nvSpPr>
        <p:spPr>
          <a:xfrm>
            <a:off x="486918" y="645106"/>
            <a:ext cx="2737709" cy="1259894"/>
          </a:xfrm>
          <a:prstGeom prst="rect">
            <a:avLst/>
          </a:prstGeom>
        </p:spPr>
        <p:txBody>
          <a:bodyPr>
            <a:normAutofit/>
          </a:bodyPr>
          <a:lstStyle/>
          <a:p>
            <a:pPr>
              <a:lnSpc>
                <a:spcPct val="90000"/>
              </a:lnSpc>
            </a:pPr>
            <a:r>
              <a:rPr lang="en-US" sz="2800"/>
              <a:t>Predictors of Delayed Disclosure</a:t>
            </a:r>
          </a:p>
        </p:txBody>
      </p:sp>
      <p:sp>
        <p:nvSpPr>
          <p:cNvPr id="98" name="Relationship to suspect…"/>
          <p:cNvSpPr txBox="1">
            <a:spLocks noGrp="1"/>
          </p:cNvSpPr>
          <p:nvPr>
            <p:ph idx="1"/>
          </p:nvPr>
        </p:nvSpPr>
        <p:spPr>
          <a:xfrm>
            <a:off x="486918" y="2133600"/>
            <a:ext cx="2737709" cy="3759253"/>
          </a:xfrm>
          <a:prstGeom prst="rect">
            <a:avLst/>
          </a:prstGeom>
        </p:spPr>
        <p:txBody>
          <a:bodyPr>
            <a:normAutofit fontScale="92500"/>
          </a:bodyPr>
          <a:lstStyle/>
          <a:p>
            <a:pPr marL="284464" indent="-284464" defTabSz="905255">
              <a:lnSpc>
                <a:spcPct val="90000"/>
              </a:lnSpc>
              <a:spcBef>
                <a:spcPts val="900"/>
              </a:spcBef>
              <a:buChar char="•"/>
              <a:defRPr sz="2574"/>
            </a:pPr>
            <a:r>
              <a:rPr lang="en-US" sz="1200" dirty="0"/>
              <a:t>Relationship to suspect </a:t>
            </a:r>
          </a:p>
          <a:p>
            <a:pPr marL="284464" indent="-284464" defTabSz="905255">
              <a:lnSpc>
                <a:spcPct val="90000"/>
              </a:lnSpc>
              <a:spcBef>
                <a:spcPts val="900"/>
              </a:spcBef>
              <a:buChar char="•"/>
              <a:defRPr sz="2574"/>
            </a:pPr>
            <a:r>
              <a:rPr lang="en-US" sz="1200" dirty="0"/>
              <a:t>Fear of negative consequences</a:t>
            </a:r>
          </a:p>
          <a:p>
            <a:pPr marL="284464" indent="-284464" defTabSz="905255">
              <a:lnSpc>
                <a:spcPct val="90000"/>
              </a:lnSpc>
              <a:spcBef>
                <a:spcPts val="900"/>
              </a:spcBef>
              <a:buChar char="•"/>
              <a:defRPr sz="2574"/>
            </a:pPr>
            <a:r>
              <a:rPr lang="en-US" sz="1200" dirty="0"/>
              <a:t>Pre-Abuse grooming</a:t>
            </a:r>
          </a:p>
          <a:p>
            <a:pPr marL="284464" indent="-284464" defTabSz="905255">
              <a:lnSpc>
                <a:spcPct val="90000"/>
              </a:lnSpc>
              <a:spcBef>
                <a:spcPts val="900"/>
              </a:spcBef>
              <a:buChar char="•"/>
              <a:defRPr sz="2574"/>
            </a:pPr>
            <a:r>
              <a:rPr lang="en-US" sz="1200" dirty="0"/>
              <a:t>Lack of family / peer support</a:t>
            </a:r>
          </a:p>
          <a:p>
            <a:pPr marL="284464" indent="-284464" defTabSz="905255">
              <a:lnSpc>
                <a:spcPct val="90000"/>
              </a:lnSpc>
              <a:spcBef>
                <a:spcPts val="400"/>
              </a:spcBef>
              <a:buSzTx/>
              <a:buNone/>
              <a:defRPr sz="1386"/>
            </a:pPr>
            <a:r>
              <a:rPr lang="en-US" sz="900" dirty="0"/>
              <a:t>	</a:t>
            </a:r>
          </a:p>
          <a:p>
            <a:pPr marL="284464" indent="-284464" defTabSz="905255">
              <a:lnSpc>
                <a:spcPct val="90000"/>
              </a:lnSpc>
              <a:spcBef>
                <a:spcPts val="900"/>
              </a:spcBef>
              <a:buSzTx/>
              <a:buNone/>
              <a:defRPr sz="1386"/>
            </a:pPr>
            <a:endParaRPr lang="en-US" sz="900" dirty="0"/>
          </a:p>
          <a:p>
            <a:pPr marL="284464" indent="-284464" defTabSz="905255">
              <a:lnSpc>
                <a:spcPct val="90000"/>
              </a:lnSpc>
              <a:spcBef>
                <a:spcPts val="900"/>
              </a:spcBef>
              <a:buSzTx/>
              <a:buNone/>
              <a:defRPr sz="1386"/>
            </a:pPr>
            <a:endParaRPr lang="en-US" sz="900" dirty="0"/>
          </a:p>
          <a:p>
            <a:pPr marL="284464" indent="-284464" defTabSz="905255">
              <a:lnSpc>
                <a:spcPct val="90000"/>
              </a:lnSpc>
              <a:spcBef>
                <a:spcPts val="900"/>
              </a:spcBef>
              <a:buSzTx/>
              <a:buNone/>
              <a:defRPr sz="1386"/>
            </a:pPr>
            <a:endParaRPr lang="en-US" sz="900" dirty="0"/>
          </a:p>
          <a:p>
            <a:pPr marL="284464" indent="-284464" defTabSz="905255">
              <a:lnSpc>
                <a:spcPct val="90000"/>
              </a:lnSpc>
              <a:spcBef>
                <a:spcPts val="900"/>
              </a:spcBef>
              <a:buSzTx/>
              <a:buNone/>
              <a:defRPr sz="1386"/>
            </a:pPr>
            <a:endParaRPr lang="en-US" sz="900" dirty="0"/>
          </a:p>
          <a:p>
            <a:pPr marL="284464" indent="-284464" defTabSz="905255">
              <a:lnSpc>
                <a:spcPct val="90000"/>
              </a:lnSpc>
              <a:spcBef>
                <a:spcPts val="900"/>
              </a:spcBef>
              <a:buSzTx/>
              <a:buNone/>
              <a:defRPr sz="1386"/>
            </a:pPr>
            <a:endParaRPr lang="en-US" sz="900" dirty="0"/>
          </a:p>
          <a:p>
            <a:pPr marL="284464" indent="-284464" defTabSz="905255">
              <a:lnSpc>
                <a:spcPct val="90000"/>
              </a:lnSpc>
              <a:spcBef>
                <a:spcPts val="900"/>
              </a:spcBef>
              <a:buSzTx/>
              <a:buNone/>
              <a:defRPr sz="1386"/>
            </a:pPr>
            <a:endParaRPr lang="en-US" sz="900" dirty="0"/>
          </a:p>
          <a:p>
            <a:pPr marL="284464" indent="-284464" defTabSz="905255">
              <a:lnSpc>
                <a:spcPct val="90000"/>
              </a:lnSpc>
              <a:spcBef>
                <a:spcPts val="900"/>
              </a:spcBef>
              <a:buSzTx/>
              <a:buNone/>
              <a:defRPr sz="1386"/>
            </a:pPr>
            <a:endParaRPr lang="en-US" sz="900" dirty="0"/>
          </a:p>
          <a:p>
            <a:pPr marL="284464" indent="-284464" defTabSz="905255">
              <a:lnSpc>
                <a:spcPct val="90000"/>
              </a:lnSpc>
              <a:spcBef>
                <a:spcPts val="400"/>
              </a:spcBef>
              <a:buSzTx/>
              <a:buNone/>
              <a:defRPr sz="1188"/>
            </a:pPr>
            <a:r>
              <a:rPr lang="en-US" sz="900" dirty="0"/>
              <a:t>	</a:t>
            </a:r>
          </a:p>
          <a:p>
            <a:pPr marL="284464" indent="-284464" defTabSz="905255">
              <a:lnSpc>
                <a:spcPct val="90000"/>
              </a:lnSpc>
              <a:spcBef>
                <a:spcPts val="400"/>
              </a:spcBef>
              <a:buSzTx/>
              <a:buNone/>
              <a:defRPr sz="1188"/>
            </a:pPr>
            <a:r>
              <a:rPr lang="en-US" sz="900" dirty="0"/>
              <a:t>	Source: Lecture by Gail Goodman, Suggestibility &amp; Post-Event</a:t>
            </a:r>
            <a:br>
              <a:rPr lang="en-US" sz="900" dirty="0"/>
            </a:br>
            <a:r>
              <a:rPr lang="en-US" sz="900" dirty="0"/>
              <a:t>Contamination” at Improving Investigative Interview Techniques by Bringing Researchers &amp; Interviewers Together Conference.  August 29, 2000 in Salt Lake City, Utah.</a:t>
            </a:r>
          </a:p>
        </p:txBody>
      </p:sp>
      <p:sp>
        <p:nvSpPr>
          <p:cNvPr id="2" name="Footer Placeholder 1">
            <a:extLst>
              <a:ext uri="{FF2B5EF4-FFF2-40B4-BE49-F238E27FC236}">
                <a16:creationId xmlns:a16="http://schemas.microsoft.com/office/drawing/2014/main" id="{FFF0F80F-D3C9-0D41-B915-EC44B8B44EE9}"/>
              </a:ext>
            </a:extLst>
          </p:cNvPr>
          <p:cNvSpPr>
            <a:spLocks noGrp="1"/>
          </p:cNvSpPr>
          <p:nvPr>
            <p:ph type="ftr" sz="quarter" idx="11"/>
          </p:nvPr>
        </p:nvSpPr>
        <p:spPr>
          <a:xfrm>
            <a:off x="915687" y="6135808"/>
            <a:ext cx="2331720" cy="365125"/>
          </a:xfrm>
        </p:spPr>
        <p:txBody>
          <a:bodyP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pic>
        <p:nvPicPr>
          <p:cNvPr id="1028" name="Picture 4" descr="What REALLY controls and guides Christians: Fear and Guilt"/>
          <p:cNvPicPr>
            <a:picLocks noChangeAspect="1" noChangeArrowheads="1"/>
          </p:cNvPicPr>
          <p:nvPr/>
        </p:nvPicPr>
        <p:blipFill rotWithShape="1">
          <a:blip r:embed="rId3">
            <a:extLst>
              <a:ext uri="{28A0092B-C50C-407E-A947-70E740481C1C}">
                <a14:useLocalDpi xmlns:a14="http://schemas.microsoft.com/office/drawing/2010/main" val="0"/>
              </a:ext>
            </a:extLst>
          </a:blip>
          <a:srcRect r="48655" b="-1"/>
          <a:stretch/>
        </p:blipFill>
        <p:spPr bwMode="auto">
          <a:xfrm>
            <a:off x="3464657" y="10"/>
            <a:ext cx="5679343"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E94C0463-89EE-C74A-9BD9-B155544B0364}"/>
              </a:ext>
            </a:extLst>
          </p:cNvPr>
          <p:cNvSpPr>
            <a:spLocks noGrp="1"/>
          </p:cNvSpPr>
          <p:nvPr>
            <p:ph type="dt" sz="half" idx="10"/>
          </p:nvPr>
        </p:nvSpPr>
        <p:spPr>
          <a:xfrm>
            <a:off x="7771209" y="6130437"/>
            <a:ext cx="859712" cy="370396"/>
          </a:xfrm>
        </p:spPr>
        <p:txBody>
          <a:bodyPr>
            <a:normAutofit/>
          </a:bodyPr>
          <a:lstStyle/>
          <a:p>
            <a:pPr>
              <a:spcAft>
                <a:spcPts val="600"/>
              </a:spcAft>
            </a:pPr>
            <a:fld id="{437D29BD-28C0-354E-87BC-0C58AAE695DA}" type="datetime1">
              <a:rPr lang="en-US">
                <a:solidFill>
                  <a:srgbClr val="FFFFFF"/>
                </a:solidFill>
              </a:rPr>
              <a:pPr>
                <a:spcAft>
                  <a:spcPts val="600"/>
                </a:spcAft>
              </a:pPr>
              <a:t>9/1/2020</a:t>
            </a:fld>
            <a:endParaRPr lang="en-US">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6EA5B-8DF8-9947-AB62-D35A85C911F8}"/>
              </a:ext>
            </a:extLst>
          </p:cNvPr>
          <p:cNvSpPr>
            <a:spLocks noGrp="1"/>
          </p:cNvSpPr>
          <p:nvPr>
            <p:ph type="title"/>
          </p:nvPr>
        </p:nvSpPr>
        <p:spPr/>
        <p:txBody>
          <a:bodyPr/>
          <a:lstStyle/>
          <a:p>
            <a:r>
              <a:rPr lang="en-US" dirty="0"/>
              <a:t>Respondent Information</a:t>
            </a:r>
          </a:p>
        </p:txBody>
      </p:sp>
      <p:sp>
        <p:nvSpPr>
          <p:cNvPr id="3" name="Content Placeholder 2">
            <a:extLst>
              <a:ext uri="{FF2B5EF4-FFF2-40B4-BE49-F238E27FC236}">
                <a16:creationId xmlns:a16="http://schemas.microsoft.com/office/drawing/2014/main" id="{7532F20C-AF78-D345-955F-FAF6749BDD64}"/>
              </a:ext>
            </a:extLst>
          </p:cNvPr>
          <p:cNvSpPr>
            <a:spLocks noGrp="1"/>
          </p:cNvSpPr>
          <p:nvPr>
            <p:ph sz="half" idx="1"/>
          </p:nvPr>
        </p:nvSpPr>
        <p:spPr/>
        <p:txBody>
          <a:bodyPr/>
          <a:lstStyle/>
          <a:p>
            <a:r>
              <a:rPr lang="en-US" dirty="0"/>
              <a:t>This should contain the name, address, and contact information for the respondent.</a:t>
            </a:r>
          </a:p>
          <a:p>
            <a:r>
              <a:rPr lang="en-US" dirty="0"/>
              <a:t>This is important information to gather so that they are easily contacted in the future.</a:t>
            </a:r>
          </a:p>
          <a:p>
            <a:endParaRPr lang="en-US" dirty="0"/>
          </a:p>
        </p:txBody>
      </p:sp>
      <p:sp>
        <p:nvSpPr>
          <p:cNvPr id="4" name="Content Placeholder 3">
            <a:extLst>
              <a:ext uri="{FF2B5EF4-FFF2-40B4-BE49-F238E27FC236}">
                <a16:creationId xmlns:a16="http://schemas.microsoft.com/office/drawing/2014/main" id="{85B65FAB-DB12-3340-914E-AC4F02A88BDA}"/>
              </a:ext>
            </a:extLst>
          </p:cNvPr>
          <p:cNvSpPr>
            <a:spLocks noGrp="1"/>
          </p:cNvSpPr>
          <p:nvPr>
            <p:ph sz="half" idx="2"/>
          </p:nvPr>
        </p:nvSpPr>
        <p:spPr/>
        <p:txBody>
          <a:bodyPr/>
          <a:lstStyle/>
          <a:p>
            <a:r>
              <a:rPr lang="en-US" dirty="0"/>
              <a:t>JQ Jones</a:t>
            </a:r>
          </a:p>
          <a:p>
            <a:pPr marL="0" indent="0">
              <a:buNone/>
            </a:pPr>
            <a:r>
              <a:rPr lang="en-US" dirty="0"/>
              <a:t>1150 W Center St</a:t>
            </a:r>
          </a:p>
          <a:p>
            <a:pPr marL="0" indent="0">
              <a:buNone/>
            </a:pPr>
            <a:r>
              <a:rPr lang="en-US" dirty="0"/>
              <a:t>Cedar City Ut, 84720</a:t>
            </a:r>
          </a:p>
          <a:p>
            <a:pPr marL="0" indent="0">
              <a:buNone/>
            </a:pPr>
            <a:r>
              <a:rPr lang="en-US" dirty="0"/>
              <a:t>435-444-4444</a:t>
            </a:r>
          </a:p>
          <a:p>
            <a:pPr marL="0" indent="0">
              <a:buNone/>
            </a:pPr>
            <a:r>
              <a:rPr lang="en-US" dirty="0">
                <a:hlinkClick r:id="rId2"/>
              </a:rPr>
              <a:t>jonesjq@suu.edu</a:t>
            </a:r>
            <a:endParaRPr lang="en-US" dirty="0"/>
          </a:p>
          <a:p>
            <a:pPr marL="0" indent="0">
              <a:buNone/>
            </a:pPr>
            <a:endParaRPr lang="en-US" dirty="0"/>
          </a:p>
        </p:txBody>
      </p:sp>
      <p:sp>
        <p:nvSpPr>
          <p:cNvPr id="5" name="Date Placeholder 4">
            <a:extLst>
              <a:ext uri="{FF2B5EF4-FFF2-40B4-BE49-F238E27FC236}">
                <a16:creationId xmlns:a16="http://schemas.microsoft.com/office/drawing/2014/main" id="{0CF3739F-4975-C44E-B8F5-1B9678C563C7}"/>
              </a:ext>
            </a:extLst>
          </p:cNvPr>
          <p:cNvSpPr>
            <a:spLocks noGrp="1"/>
          </p:cNvSpPr>
          <p:nvPr>
            <p:ph type="dt" sz="half" idx="10"/>
          </p:nvPr>
        </p:nvSpPr>
        <p:spPr/>
        <p:txBody>
          <a:bodyPr/>
          <a:lstStyle/>
          <a:p>
            <a:fld id="{A8F375FD-2632-C047-AE6D-7CC246469CBB}" type="datetime1">
              <a:rPr lang="en-US" smtClean="0"/>
              <a:t>9/1/2020</a:t>
            </a:fld>
            <a:endParaRPr lang="en-US" dirty="0"/>
          </a:p>
        </p:txBody>
      </p:sp>
      <p:sp>
        <p:nvSpPr>
          <p:cNvPr id="6" name="Footer Placeholder 5">
            <a:extLst>
              <a:ext uri="{FF2B5EF4-FFF2-40B4-BE49-F238E27FC236}">
                <a16:creationId xmlns:a16="http://schemas.microsoft.com/office/drawing/2014/main" id="{7C835F3A-374E-DB45-AACF-E7CDF71E81BB}"/>
              </a:ext>
            </a:extLst>
          </p:cNvPr>
          <p:cNvSpPr>
            <a:spLocks noGrp="1"/>
          </p:cNvSpPr>
          <p:nvPr>
            <p:ph type="ftr" sz="quarter" idx="11"/>
          </p:nvPr>
        </p:nvSpPr>
        <p:spPr/>
        <p:txBody>
          <a:bodyPr/>
          <a:lstStyle/>
          <a:p>
            <a:r>
              <a:rPr lang="en-US"/>
              <a:t>© 2020 Mike Bleak Title IX Investigation</a:t>
            </a:r>
          </a:p>
          <a:p>
            <a:r>
              <a:rPr lang="en-US"/>
              <a:t>
</a:t>
            </a:r>
            <a:endParaRPr lang="en-US" dirty="0"/>
          </a:p>
        </p:txBody>
      </p:sp>
      <p:sp>
        <p:nvSpPr>
          <p:cNvPr id="7" name="Slide Number Placeholder 6">
            <a:extLst>
              <a:ext uri="{FF2B5EF4-FFF2-40B4-BE49-F238E27FC236}">
                <a16:creationId xmlns:a16="http://schemas.microsoft.com/office/drawing/2014/main" id="{68155D1E-7400-8543-9451-B8BAFB978D28}"/>
              </a:ext>
            </a:extLst>
          </p:cNvPr>
          <p:cNvSpPr>
            <a:spLocks noGrp="1"/>
          </p:cNvSpPr>
          <p:nvPr>
            <p:ph type="sldNum" sz="quarter" idx="12"/>
          </p:nvPr>
        </p:nvSpPr>
        <p:spPr/>
        <p:txBody>
          <a:bodyPr/>
          <a:lstStyle/>
          <a:p>
            <a:fld id="{86CB4B4D-7CA3-9044-876B-883B54F8677D}" type="slidenum">
              <a:rPr lang="en-US" smtClean="0"/>
              <a:t>70</a:t>
            </a:fld>
            <a:endParaRPr lang="en-US"/>
          </a:p>
        </p:txBody>
      </p:sp>
    </p:spTree>
    <p:extLst>
      <p:ext uri="{BB962C8B-B14F-4D97-AF65-F5344CB8AC3E}">
        <p14:creationId xmlns:p14="http://schemas.microsoft.com/office/powerpoint/2010/main" val="33215725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5AD96-2813-B749-A25D-E4F7006DA811}"/>
              </a:ext>
            </a:extLst>
          </p:cNvPr>
          <p:cNvSpPr>
            <a:spLocks noGrp="1"/>
          </p:cNvSpPr>
          <p:nvPr>
            <p:ph type="title"/>
          </p:nvPr>
        </p:nvSpPr>
        <p:spPr/>
        <p:txBody>
          <a:bodyPr/>
          <a:lstStyle/>
          <a:p>
            <a:r>
              <a:rPr lang="en-US" dirty="0"/>
              <a:t>Witnesses, others involved</a:t>
            </a:r>
          </a:p>
        </p:txBody>
      </p:sp>
      <p:sp>
        <p:nvSpPr>
          <p:cNvPr id="3" name="Content Placeholder 2">
            <a:extLst>
              <a:ext uri="{FF2B5EF4-FFF2-40B4-BE49-F238E27FC236}">
                <a16:creationId xmlns:a16="http://schemas.microsoft.com/office/drawing/2014/main" id="{72FDA9A8-B58F-FC42-8B08-DFC7AAFAEDA0}"/>
              </a:ext>
            </a:extLst>
          </p:cNvPr>
          <p:cNvSpPr>
            <a:spLocks noGrp="1"/>
          </p:cNvSpPr>
          <p:nvPr>
            <p:ph sz="half" idx="1"/>
          </p:nvPr>
        </p:nvSpPr>
        <p:spPr>
          <a:xfrm>
            <a:off x="803717" y="1450906"/>
            <a:ext cx="3197531" cy="3767397"/>
          </a:xfrm>
        </p:spPr>
        <p:txBody>
          <a:bodyPr/>
          <a:lstStyle/>
          <a:p>
            <a:r>
              <a:rPr lang="en-US" dirty="0"/>
              <a:t>Provides an easy reference at the beginning of the report of others that may need to be interviewed and/or investigated</a:t>
            </a:r>
          </a:p>
        </p:txBody>
      </p:sp>
      <p:sp>
        <p:nvSpPr>
          <p:cNvPr id="4" name="Content Placeholder 3">
            <a:extLst>
              <a:ext uri="{FF2B5EF4-FFF2-40B4-BE49-F238E27FC236}">
                <a16:creationId xmlns:a16="http://schemas.microsoft.com/office/drawing/2014/main" id="{80111362-6633-994F-BA4F-C7744A720AA1}"/>
              </a:ext>
            </a:extLst>
          </p:cNvPr>
          <p:cNvSpPr>
            <a:spLocks noGrp="1"/>
          </p:cNvSpPr>
          <p:nvPr>
            <p:ph sz="half" idx="2"/>
          </p:nvPr>
        </p:nvSpPr>
        <p:spPr>
          <a:xfrm>
            <a:off x="4001248" y="1835150"/>
            <a:ext cx="4923677" cy="4184650"/>
          </a:xfrm>
        </p:spPr>
        <p:txBody>
          <a:bodyPr/>
          <a:lstStyle/>
          <a:p>
            <a:r>
              <a:rPr lang="en-US" sz="1400" dirty="0"/>
              <a:t>Involved party_________Relationship__________</a:t>
            </a:r>
          </a:p>
          <a:p>
            <a:pPr marL="0" indent="0">
              <a:buNone/>
            </a:pPr>
            <a:r>
              <a:rPr lang="en-US" sz="1400" dirty="0"/>
              <a:t>                           </a:t>
            </a:r>
            <a:r>
              <a:rPr lang="en-US" sz="1400" i="1" dirty="0"/>
              <a:t>name                             Witness etc.  </a:t>
            </a:r>
          </a:p>
          <a:p>
            <a:pPr marL="0" indent="0">
              <a:buNone/>
            </a:pPr>
            <a:endParaRPr lang="en-US" sz="1400" i="1" dirty="0"/>
          </a:p>
          <a:p>
            <a:r>
              <a:rPr lang="en-US" sz="1400" dirty="0"/>
              <a:t>Involved party_________Relationship__________</a:t>
            </a:r>
          </a:p>
          <a:p>
            <a:pPr marL="0" indent="0">
              <a:buNone/>
            </a:pPr>
            <a:r>
              <a:rPr lang="en-US" sz="1400" dirty="0"/>
              <a:t>                           </a:t>
            </a:r>
            <a:r>
              <a:rPr lang="en-US" sz="1400" i="1" dirty="0"/>
              <a:t>name                             Witness etc.  </a:t>
            </a:r>
          </a:p>
          <a:p>
            <a:pPr marL="0" indent="0">
              <a:buNone/>
            </a:pPr>
            <a:endParaRPr lang="en-US" sz="1400" i="1" dirty="0"/>
          </a:p>
          <a:p>
            <a:r>
              <a:rPr lang="en-US" sz="1400" dirty="0"/>
              <a:t>Involved party_________Relationship__________</a:t>
            </a:r>
          </a:p>
          <a:p>
            <a:pPr marL="0" indent="0">
              <a:buNone/>
            </a:pPr>
            <a:r>
              <a:rPr lang="en-US" sz="1400" dirty="0"/>
              <a:t>                           </a:t>
            </a:r>
            <a:r>
              <a:rPr lang="en-US" sz="1400" i="1" dirty="0"/>
              <a:t>name                             Witness etc.  </a:t>
            </a:r>
          </a:p>
          <a:p>
            <a:pPr marL="0" indent="0">
              <a:buNone/>
            </a:pPr>
            <a:endParaRPr lang="en-US" i="1" dirty="0"/>
          </a:p>
        </p:txBody>
      </p:sp>
      <p:sp>
        <p:nvSpPr>
          <p:cNvPr id="5" name="Date Placeholder 4">
            <a:extLst>
              <a:ext uri="{FF2B5EF4-FFF2-40B4-BE49-F238E27FC236}">
                <a16:creationId xmlns:a16="http://schemas.microsoft.com/office/drawing/2014/main" id="{0D1CFC3F-942E-0C43-AAE4-902D9DEE9154}"/>
              </a:ext>
            </a:extLst>
          </p:cNvPr>
          <p:cNvSpPr>
            <a:spLocks noGrp="1"/>
          </p:cNvSpPr>
          <p:nvPr>
            <p:ph type="dt" sz="half" idx="10"/>
          </p:nvPr>
        </p:nvSpPr>
        <p:spPr/>
        <p:txBody>
          <a:bodyPr/>
          <a:lstStyle/>
          <a:p>
            <a:fld id="{CF7BE047-C2E5-FF48-8B92-BCC216ACC131}" type="datetime1">
              <a:rPr lang="en-US" smtClean="0"/>
              <a:t>9/1/2020</a:t>
            </a:fld>
            <a:endParaRPr lang="en-US" dirty="0"/>
          </a:p>
        </p:txBody>
      </p:sp>
      <p:sp>
        <p:nvSpPr>
          <p:cNvPr id="6" name="Footer Placeholder 5">
            <a:extLst>
              <a:ext uri="{FF2B5EF4-FFF2-40B4-BE49-F238E27FC236}">
                <a16:creationId xmlns:a16="http://schemas.microsoft.com/office/drawing/2014/main" id="{2315A0F2-839E-704F-86E7-C79D526E82DC}"/>
              </a:ext>
            </a:extLst>
          </p:cNvPr>
          <p:cNvSpPr>
            <a:spLocks noGrp="1"/>
          </p:cNvSpPr>
          <p:nvPr>
            <p:ph type="ftr" sz="quarter" idx="11"/>
          </p:nvPr>
        </p:nvSpPr>
        <p:spPr/>
        <p:txBody>
          <a:bodyPr/>
          <a:lstStyle/>
          <a:p>
            <a:r>
              <a:rPr lang="en-US"/>
              <a:t>© 2020 Mike Bleak Title IX Investigation</a:t>
            </a:r>
          </a:p>
          <a:p>
            <a:r>
              <a:rPr lang="en-US"/>
              <a:t>
</a:t>
            </a:r>
            <a:endParaRPr lang="en-US" dirty="0"/>
          </a:p>
        </p:txBody>
      </p:sp>
      <p:sp>
        <p:nvSpPr>
          <p:cNvPr id="7" name="Slide Number Placeholder 6">
            <a:extLst>
              <a:ext uri="{FF2B5EF4-FFF2-40B4-BE49-F238E27FC236}">
                <a16:creationId xmlns:a16="http://schemas.microsoft.com/office/drawing/2014/main" id="{B0922326-2E5A-FD41-8F80-5C6BAFC872D1}"/>
              </a:ext>
            </a:extLst>
          </p:cNvPr>
          <p:cNvSpPr>
            <a:spLocks noGrp="1"/>
          </p:cNvSpPr>
          <p:nvPr>
            <p:ph type="sldNum" sz="quarter" idx="12"/>
          </p:nvPr>
        </p:nvSpPr>
        <p:spPr/>
        <p:txBody>
          <a:bodyPr/>
          <a:lstStyle/>
          <a:p>
            <a:fld id="{86CB4B4D-7CA3-9044-876B-883B54F8677D}" type="slidenum">
              <a:rPr lang="en-US" smtClean="0"/>
              <a:t>71</a:t>
            </a:fld>
            <a:endParaRPr lang="en-US"/>
          </a:p>
        </p:txBody>
      </p:sp>
    </p:spTree>
    <p:extLst>
      <p:ext uri="{BB962C8B-B14F-4D97-AF65-F5344CB8AC3E}">
        <p14:creationId xmlns:p14="http://schemas.microsoft.com/office/powerpoint/2010/main" val="16006020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5CCEA-B932-0849-BD36-CA13A2286D1C}"/>
              </a:ext>
            </a:extLst>
          </p:cNvPr>
          <p:cNvSpPr>
            <a:spLocks noGrp="1"/>
          </p:cNvSpPr>
          <p:nvPr>
            <p:ph type="title"/>
          </p:nvPr>
        </p:nvSpPr>
        <p:spPr/>
        <p:txBody>
          <a:bodyPr/>
          <a:lstStyle/>
          <a:p>
            <a:r>
              <a:rPr lang="en-US" dirty="0"/>
              <a:t>Investigators</a:t>
            </a:r>
          </a:p>
        </p:txBody>
      </p:sp>
      <p:sp>
        <p:nvSpPr>
          <p:cNvPr id="3" name="Content Placeholder 2">
            <a:extLst>
              <a:ext uri="{FF2B5EF4-FFF2-40B4-BE49-F238E27FC236}">
                <a16:creationId xmlns:a16="http://schemas.microsoft.com/office/drawing/2014/main" id="{FA16C281-6219-2041-8A2F-3AA7C7FDC4C5}"/>
              </a:ext>
            </a:extLst>
          </p:cNvPr>
          <p:cNvSpPr>
            <a:spLocks noGrp="1"/>
          </p:cNvSpPr>
          <p:nvPr>
            <p:ph sz="half" idx="1"/>
          </p:nvPr>
        </p:nvSpPr>
        <p:spPr>
          <a:xfrm>
            <a:off x="1942416" y="1431027"/>
            <a:ext cx="3197531" cy="3767397"/>
          </a:xfrm>
        </p:spPr>
        <p:txBody>
          <a:bodyPr>
            <a:normAutofit lnSpcReduction="10000"/>
          </a:bodyPr>
          <a:lstStyle/>
          <a:p>
            <a:r>
              <a:rPr lang="en-US" dirty="0"/>
              <a:t>Identify the roles of the Investigators in the case</a:t>
            </a:r>
          </a:p>
        </p:txBody>
      </p:sp>
      <p:sp>
        <p:nvSpPr>
          <p:cNvPr id="4" name="Content Placeholder 3">
            <a:extLst>
              <a:ext uri="{FF2B5EF4-FFF2-40B4-BE49-F238E27FC236}">
                <a16:creationId xmlns:a16="http://schemas.microsoft.com/office/drawing/2014/main" id="{0775D334-DD6C-0A4C-B2F9-28DBDE778021}"/>
              </a:ext>
            </a:extLst>
          </p:cNvPr>
          <p:cNvSpPr>
            <a:spLocks noGrp="1"/>
          </p:cNvSpPr>
          <p:nvPr>
            <p:ph sz="half" idx="2"/>
          </p:nvPr>
        </p:nvSpPr>
        <p:spPr>
          <a:xfrm>
            <a:off x="3361910" y="2571750"/>
            <a:ext cx="4986960" cy="2714625"/>
          </a:xfrm>
        </p:spPr>
        <p:txBody>
          <a:bodyPr>
            <a:normAutofit lnSpcReduction="10000"/>
          </a:bodyPr>
          <a:lstStyle/>
          <a:p>
            <a:r>
              <a:rPr lang="en-US" dirty="0"/>
              <a:t>Investigator__________Role____________</a:t>
            </a:r>
          </a:p>
          <a:p>
            <a:pPr marL="685800" lvl="2" indent="0">
              <a:buNone/>
            </a:pPr>
            <a:r>
              <a:rPr lang="en-US" dirty="0"/>
              <a:t>	</a:t>
            </a:r>
            <a:r>
              <a:rPr lang="en-US" sz="900" i="1" dirty="0"/>
              <a:t>Name                               Interviewer/Observer</a:t>
            </a:r>
          </a:p>
          <a:p>
            <a:pPr marL="685800" lvl="2" indent="0">
              <a:buNone/>
            </a:pPr>
            <a:endParaRPr lang="en-US" sz="900" i="1" dirty="0"/>
          </a:p>
          <a:p>
            <a:r>
              <a:rPr lang="en-US" dirty="0"/>
              <a:t>Investigator__________Role____________</a:t>
            </a:r>
          </a:p>
          <a:p>
            <a:pPr marL="685800" lvl="2" indent="0">
              <a:buNone/>
            </a:pPr>
            <a:r>
              <a:rPr lang="en-US" dirty="0"/>
              <a:t>	</a:t>
            </a:r>
            <a:r>
              <a:rPr lang="en-US" sz="900" i="1" dirty="0"/>
              <a:t>Name                               Interviewer/Observer</a:t>
            </a:r>
          </a:p>
          <a:p>
            <a:pPr marL="685800" lvl="2" indent="0">
              <a:buNone/>
            </a:pPr>
            <a:endParaRPr lang="en-US" sz="900" i="1" dirty="0"/>
          </a:p>
          <a:p>
            <a:r>
              <a:rPr lang="en-US" dirty="0"/>
              <a:t>Investigator__________Role____________</a:t>
            </a:r>
          </a:p>
          <a:p>
            <a:pPr marL="685800" lvl="2" indent="0">
              <a:buNone/>
            </a:pPr>
            <a:r>
              <a:rPr lang="en-US" dirty="0"/>
              <a:t>	</a:t>
            </a:r>
            <a:r>
              <a:rPr lang="en-US" sz="900" i="1" dirty="0"/>
              <a:t>Name                               Interviewer/Observer</a:t>
            </a:r>
          </a:p>
          <a:p>
            <a:pPr marL="685800" lvl="2" indent="0">
              <a:buNone/>
            </a:pPr>
            <a:endParaRPr lang="en-US" sz="900" i="1" dirty="0"/>
          </a:p>
        </p:txBody>
      </p:sp>
      <p:sp>
        <p:nvSpPr>
          <p:cNvPr id="5" name="Date Placeholder 4">
            <a:extLst>
              <a:ext uri="{FF2B5EF4-FFF2-40B4-BE49-F238E27FC236}">
                <a16:creationId xmlns:a16="http://schemas.microsoft.com/office/drawing/2014/main" id="{FC9328B7-52AB-B342-99B3-609A2CD29A1F}"/>
              </a:ext>
            </a:extLst>
          </p:cNvPr>
          <p:cNvSpPr>
            <a:spLocks noGrp="1"/>
          </p:cNvSpPr>
          <p:nvPr>
            <p:ph type="dt" sz="half" idx="10"/>
          </p:nvPr>
        </p:nvSpPr>
        <p:spPr/>
        <p:txBody>
          <a:bodyPr/>
          <a:lstStyle/>
          <a:p>
            <a:fld id="{E082CF43-674A-8C4B-9EA3-E5D2338863FF}" type="datetime1">
              <a:rPr lang="en-US" smtClean="0"/>
              <a:t>9/1/2020</a:t>
            </a:fld>
            <a:endParaRPr lang="en-US" dirty="0"/>
          </a:p>
        </p:txBody>
      </p:sp>
      <p:sp>
        <p:nvSpPr>
          <p:cNvPr id="6" name="Footer Placeholder 5">
            <a:extLst>
              <a:ext uri="{FF2B5EF4-FFF2-40B4-BE49-F238E27FC236}">
                <a16:creationId xmlns:a16="http://schemas.microsoft.com/office/drawing/2014/main" id="{ABF4ABCB-42C9-804A-8136-E84E14CA1CDC}"/>
              </a:ext>
            </a:extLst>
          </p:cNvPr>
          <p:cNvSpPr>
            <a:spLocks noGrp="1"/>
          </p:cNvSpPr>
          <p:nvPr>
            <p:ph type="ftr" sz="quarter" idx="11"/>
          </p:nvPr>
        </p:nvSpPr>
        <p:spPr/>
        <p:txBody>
          <a:bodyPr/>
          <a:lstStyle/>
          <a:p>
            <a:r>
              <a:rPr lang="en-US"/>
              <a:t>© 2020 Mike Bleak Title IX Investigation</a:t>
            </a:r>
          </a:p>
          <a:p>
            <a:r>
              <a:rPr lang="en-US"/>
              <a:t>
</a:t>
            </a:r>
            <a:endParaRPr lang="en-US" dirty="0"/>
          </a:p>
        </p:txBody>
      </p:sp>
      <p:sp>
        <p:nvSpPr>
          <p:cNvPr id="7" name="Slide Number Placeholder 6">
            <a:extLst>
              <a:ext uri="{FF2B5EF4-FFF2-40B4-BE49-F238E27FC236}">
                <a16:creationId xmlns:a16="http://schemas.microsoft.com/office/drawing/2014/main" id="{8786578D-B924-8D44-B54C-D14DD907CF98}"/>
              </a:ext>
            </a:extLst>
          </p:cNvPr>
          <p:cNvSpPr>
            <a:spLocks noGrp="1"/>
          </p:cNvSpPr>
          <p:nvPr>
            <p:ph type="sldNum" sz="quarter" idx="12"/>
          </p:nvPr>
        </p:nvSpPr>
        <p:spPr/>
        <p:txBody>
          <a:bodyPr/>
          <a:lstStyle/>
          <a:p>
            <a:fld id="{86CB4B4D-7CA3-9044-876B-883B54F8677D}" type="slidenum">
              <a:rPr lang="en-US" smtClean="0"/>
              <a:t>72</a:t>
            </a:fld>
            <a:endParaRPr lang="en-US"/>
          </a:p>
        </p:txBody>
      </p:sp>
    </p:spTree>
    <p:extLst>
      <p:ext uri="{BB962C8B-B14F-4D97-AF65-F5344CB8AC3E}">
        <p14:creationId xmlns:p14="http://schemas.microsoft.com/office/powerpoint/2010/main" val="38191194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2439C-7ECB-854E-9AF4-C915322B73C7}"/>
              </a:ext>
            </a:extLst>
          </p:cNvPr>
          <p:cNvSpPr>
            <a:spLocks noGrp="1"/>
          </p:cNvSpPr>
          <p:nvPr>
            <p:ph type="title"/>
          </p:nvPr>
        </p:nvSpPr>
        <p:spPr/>
        <p:txBody>
          <a:bodyPr/>
          <a:lstStyle/>
          <a:p>
            <a:r>
              <a:rPr lang="en-US" dirty="0"/>
              <a:t>Initial Complaint</a:t>
            </a:r>
          </a:p>
        </p:txBody>
      </p:sp>
      <p:sp>
        <p:nvSpPr>
          <p:cNvPr id="3" name="Content Placeholder 2">
            <a:extLst>
              <a:ext uri="{FF2B5EF4-FFF2-40B4-BE49-F238E27FC236}">
                <a16:creationId xmlns:a16="http://schemas.microsoft.com/office/drawing/2014/main" id="{94A0367D-54CD-034C-8675-24507BF63C5A}"/>
              </a:ext>
            </a:extLst>
          </p:cNvPr>
          <p:cNvSpPr>
            <a:spLocks noGrp="1"/>
          </p:cNvSpPr>
          <p:nvPr>
            <p:ph sz="half" idx="1"/>
          </p:nvPr>
        </p:nvSpPr>
        <p:spPr/>
        <p:txBody>
          <a:bodyPr>
            <a:normAutofit fontScale="92500" lnSpcReduction="10000"/>
          </a:bodyPr>
          <a:lstStyle/>
          <a:p>
            <a:r>
              <a:rPr lang="en-US" dirty="0"/>
              <a:t>Describe what the initial complaint is that you were asked to investigate.</a:t>
            </a:r>
          </a:p>
        </p:txBody>
      </p:sp>
      <p:sp>
        <p:nvSpPr>
          <p:cNvPr id="4" name="Content Placeholder 3">
            <a:extLst>
              <a:ext uri="{FF2B5EF4-FFF2-40B4-BE49-F238E27FC236}">
                <a16:creationId xmlns:a16="http://schemas.microsoft.com/office/drawing/2014/main" id="{BADEDD1E-275E-6E4B-8D21-AD49FBFF9829}"/>
              </a:ext>
            </a:extLst>
          </p:cNvPr>
          <p:cNvSpPr>
            <a:spLocks noGrp="1"/>
          </p:cNvSpPr>
          <p:nvPr>
            <p:ph sz="half" idx="2"/>
          </p:nvPr>
        </p:nvSpPr>
        <p:spPr/>
        <p:txBody>
          <a:bodyPr>
            <a:normAutofit fontScale="92500" lnSpcReduction="10000"/>
          </a:bodyPr>
          <a:lstStyle/>
          <a:p>
            <a:r>
              <a:rPr lang="en-US" dirty="0"/>
              <a:t>I was advised that there was a complaint involving Pat Smith alleging that they were discriminated against due to a gender bias.  The allegation is that Smith was denied entrance into the gardening club by JQ Jones.  Smith stated that it is because of their gender that they were not allowed into the organization.</a:t>
            </a:r>
          </a:p>
        </p:txBody>
      </p:sp>
      <p:sp>
        <p:nvSpPr>
          <p:cNvPr id="5" name="Date Placeholder 4">
            <a:extLst>
              <a:ext uri="{FF2B5EF4-FFF2-40B4-BE49-F238E27FC236}">
                <a16:creationId xmlns:a16="http://schemas.microsoft.com/office/drawing/2014/main" id="{8152034E-1EA1-8746-AF56-4611375DA2E8}"/>
              </a:ext>
            </a:extLst>
          </p:cNvPr>
          <p:cNvSpPr>
            <a:spLocks noGrp="1"/>
          </p:cNvSpPr>
          <p:nvPr>
            <p:ph type="dt" sz="half" idx="10"/>
          </p:nvPr>
        </p:nvSpPr>
        <p:spPr/>
        <p:txBody>
          <a:bodyPr/>
          <a:lstStyle/>
          <a:p>
            <a:fld id="{5ECB0432-7D16-1A46-A6F9-270DD547DB22}" type="datetime1">
              <a:rPr lang="en-US" smtClean="0"/>
              <a:t>9/1/2020</a:t>
            </a:fld>
            <a:endParaRPr lang="en-US" dirty="0"/>
          </a:p>
        </p:txBody>
      </p:sp>
      <p:sp>
        <p:nvSpPr>
          <p:cNvPr id="6" name="Footer Placeholder 5">
            <a:extLst>
              <a:ext uri="{FF2B5EF4-FFF2-40B4-BE49-F238E27FC236}">
                <a16:creationId xmlns:a16="http://schemas.microsoft.com/office/drawing/2014/main" id="{06CDF891-3BCF-7A4F-ABA1-A4E771BD8AB2}"/>
              </a:ext>
            </a:extLst>
          </p:cNvPr>
          <p:cNvSpPr>
            <a:spLocks noGrp="1"/>
          </p:cNvSpPr>
          <p:nvPr>
            <p:ph type="ftr" sz="quarter" idx="11"/>
          </p:nvPr>
        </p:nvSpPr>
        <p:spPr/>
        <p:txBody>
          <a:bodyPr/>
          <a:lstStyle/>
          <a:p>
            <a:r>
              <a:rPr lang="en-US"/>
              <a:t>© 2020 Mike Bleak Title IX Investigation</a:t>
            </a:r>
          </a:p>
          <a:p>
            <a:r>
              <a:rPr lang="en-US"/>
              <a:t>
</a:t>
            </a:r>
            <a:endParaRPr lang="en-US" dirty="0"/>
          </a:p>
        </p:txBody>
      </p:sp>
      <p:sp>
        <p:nvSpPr>
          <p:cNvPr id="7" name="Slide Number Placeholder 6">
            <a:extLst>
              <a:ext uri="{FF2B5EF4-FFF2-40B4-BE49-F238E27FC236}">
                <a16:creationId xmlns:a16="http://schemas.microsoft.com/office/drawing/2014/main" id="{3098A0B1-D843-4746-A94A-CA9519E72083}"/>
              </a:ext>
            </a:extLst>
          </p:cNvPr>
          <p:cNvSpPr>
            <a:spLocks noGrp="1"/>
          </p:cNvSpPr>
          <p:nvPr>
            <p:ph type="sldNum" sz="quarter" idx="12"/>
          </p:nvPr>
        </p:nvSpPr>
        <p:spPr/>
        <p:txBody>
          <a:bodyPr/>
          <a:lstStyle/>
          <a:p>
            <a:fld id="{86CB4B4D-7CA3-9044-876B-883B54F8677D}" type="slidenum">
              <a:rPr lang="en-US" smtClean="0"/>
              <a:t>73</a:t>
            </a:fld>
            <a:endParaRPr lang="en-US"/>
          </a:p>
        </p:txBody>
      </p:sp>
    </p:spTree>
    <p:extLst>
      <p:ext uri="{BB962C8B-B14F-4D97-AF65-F5344CB8AC3E}">
        <p14:creationId xmlns:p14="http://schemas.microsoft.com/office/powerpoint/2010/main" val="14146862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5B630-5841-FB4C-B603-25B569F653E9}"/>
              </a:ext>
            </a:extLst>
          </p:cNvPr>
          <p:cNvSpPr>
            <a:spLocks noGrp="1"/>
          </p:cNvSpPr>
          <p:nvPr>
            <p:ph type="title"/>
          </p:nvPr>
        </p:nvSpPr>
        <p:spPr/>
        <p:txBody>
          <a:bodyPr/>
          <a:lstStyle/>
          <a:p>
            <a:r>
              <a:rPr lang="en-US" dirty="0"/>
              <a:t>Scene	</a:t>
            </a:r>
          </a:p>
        </p:txBody>
      </p:sp>
      <p:sp>
        <p:nvSpPr>
          <p:cNvPr id="3" name="Content Placeholder 2">
            <a:extLst>
              <a:ext uri="{FF2B5EF4-FFF2-40B4-BE49-F238E27FC236}">
                <a16:creationId xmlns:a16="http://schemas.microsoft.com/office/drawing/2014/main" id="{C1110168-6AD6-CB4F-8867-F4B6B71A5709}"/>
              </a:ext>
            </a:extLst>
          </p:cNvPr>
          <p:cNvSpPr>
            <a:spLocks noGrp="1"/>
          </p:cNvSpPr>
          <p:nvPr>
            <p:ph sz="half" idx="1"/>
          </p:nvPr>
        </p:nvSpPr>
        <p:spPr/>
        <p:txBody>
          <a:bodyPr/>
          <a:lstStyle/>
          <a:p>
            <a:r>
              <a:rPr lang="en-US" dirty="0"/>
              <a:t>Describe where the incident took place.  </a:t>
            </a:r>
          </a:p>
          <a:p>
            <a:r>
              <a:rPr lang="en-US" dirty="0"/>
              <a:t>This is important to determine jurisdiction.</a:t>
            </a:r>
          </a:p>
          <a:p>
            <a:r>
              <a:rPr lang="en-US" dirty="0"/>
              <a:t>There may also be physical evidence or other important information to be gathered.</a:t>
            </a:r>
          </a:p>
        </p:txBody>
      </p:sp>
      <p:sp>
        <p:nvSpPr>
          <p:cNvPr id="4" name="Content Placeholder 3">
            <a:extLst>
              <a:ext uri="{FF2B5EF4-FFF2-40B4-BE49-F238E27FC236}">
                <a16:creationId xmlns:a16="http://schemas.microsoft.com/office/drawing/2014/main" id="{0378C372-619D-1741-B394-72F5F1AE9507}"/>
              </a:ext>
            </a:extLst>
          </p:cNvPr>
          <p:cNvSpPr>
            <a:spLocks noGrp="1"/>
          </p:cNvSpPr>
          <p:nvPr>
            <p:ph sz="half" idx="2"/>
          </p:nvPr>
        </p:nvSpPr>
        <p:spPr/>
        <p:txBody>
          <a:bodyPr/>
          <a:lstStyle/>
          <a:p>
            <a:pPr marL="457200" lvl="1" indent="0">
              <a:buNone/>
            </a:pPr>
            <a:r>
              <a:rPr lang="en-US" dirty="0"/>
              <a:t>       The scene as described by Smith in this case is located near the flower beds in front of the Englestad Shakespeare Theatre.  This is located just off of University Blvd, East of 300 W.  The physical address is 200 Shakespeare Ln, Cedar City Ut, 84720</a:t>
            </a:r>
          </a:p>
        </p:txBody>
      </p:sp>
      <p:sp>
        <p:nvSpPr>
          <p:cNvPr id="5" name="Date Placeholder 4">
            <a:extLst>
              <a:ext uri="{FF2B5EF4-FFF2-40B4-BE49-F238E27FC236}">
                <a16:creationId xmlns:a16="http://schemas.microsoft.com/office/drawing/2014/main" id="{CB930989-A821-1441-BCC8-4BBDF1DFC5AD}"/>
              </a:ext>
            </a:extLst>
          </p:cNvPr>
          <p:cNvSpPr>
            <a:spLocks noGrp="1"/>
          </p:cNvSpPr>
          <p:nvPr>
            <p:ph type="dt" sz="half" idx="10"/>
          </p:nvPr>
        </p:nvSpPr>
        <p:spPr/>
        <p:txBody>
          <a:bodyPr/>
          <a:lstStyle/>
          <a:p>
            <a:fld id="{E342C2E3-8657-1548-AF6E-57B90E8A25C0}" type="datetime1">
              <a:rPr lang="en-US" smtClean="0"/>
              <a:t>9/1/2020</a:t>
            </a:fld>
            <a:endParaRPr lang="en-US" dirty="0"/>
          </a:p>
        </p:txBody>
      </p:sp>
      <p:sp>
        <p:nvSpPr>
          <p:cNvPr id="6" name="Footer Placeholder 5">
            <a:extLst>
              <a:ext uri="{FF2B5EF4-FFF2-40B4-BE49-F238E27FC236}">
                <a16:creationId xmlns:a16="http://schemas.microsoft.com/office/drawing/2014/main" id="{71DB368C-E55B-AF4A-AA2B-4FBF7E213146}"/>
              </a:ext>
            </a:extLst>
          </p:cNvPr>
          <p:cNvSpPr>
            <a:spLocks noGrp="1"/>
          </p:cNvSpPr>
          <p:nvPr>
            <p:ph type="ftr" sz="quarter" idx="11"/>
          </p:nvPr>
        </p:nvSpPr>
        <p:spPr/>
        <p:txBody>
          <a:bodyPr/>
          <a:lstStyle/>
          <a:p>
            <a:r>
              <a:rPr lang="en-US"/>
              <a:t>© 2020 Mike Bleak Title IX Investigation</a:t>
            </a:r>
          </a:p>
          <a:p>
            <a:r>
              <a:rPr lang="en-US"/>
              <a:t>
</a:t>
            </a:r>
            <a:endParaRPr lang="en-US" dirty="0"/>
          </a:p>
        </p:txBody>
      </p:sp>
      <p:sp>
        <p:nvSpPr>
          <p:cNvPr id="7" name="Slide Number Placeholder 6">
            <a:extLst>
              <a:ext uri="{FF2B5EF4-FFF2-40B4-BE49-F238E27FC236}">
                <a16:creationId xmlns:a16="http://schemas.microsoft.com/office/drawing/2014/main" id="{5F6D65B3-B6EF-F34C-84A3-76B9853C7EF2}"/>
              </a:ext>
            </a:extLst>
          </p:cNvPr>
          <p:cNvSpPr>
            <a:spLocks noGrp="1"/>
          </p:cNvSpPr>
          <p:nvPr>
            <p:ph type="sldNum" sz="quarter" idx="12"/>
          </p:nvPr>
        </p:nvSpPr>
        <p:spPr/>
        <p:txBody>
          <a:bodyPr/>
          <a:lstStyle/>
          <a:p>
            <a:fld id="{86CB4B4D-7CA3-9044-876B-883B54F8677D}" type="slidenum">
              <a:rPr lang="en-US" smtClean="0"/>
              <a:t>74</a:t>
            </a:fld>
            <a:endParaRPr lang="en-US"/>
          </a:p>
        </p:txBody>
      </p:sp>
    </p:spTree>
    <p:extLst>
      <p:ext uri="{BB962C8B-B14F-4D97-AF65-F5344CB8AC3E}">
        <p14:creationId xmlns:p14="http://schemas.microsoft.com/office/powerpoint/2010/main" val="22189207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739C5-7331-F04C-8485-435E50CA193F}"/>
              </a:ext>
            </a:extLst>
          </p:cNvPr>
          <p:cNvSpPr>
            <a:spLocks noGrp="1"/>
          </p:cNvSpPr>
          <p:nvPr>
            <p:ph type="title"/>
          </p:nvPr>
        </p:nvSpPr>
        <p:spPr/>
        <p:txBody>
          <a:bodyPr/>
          <a:lstStyle/>
          <a:p>
            <a:r>
              <a:rPr lang="en-US" dirty="0"/>
              <a:t>Detail of the Allegation</a:t>
            </a:r>
          </a:p>
        </p:txBody>
      </p:sp>
      <p:sp>
        <p:nvSpPr>
          <p:cNvPr id="3" name="Content Placeholder 2">
            <a:extLst>
              <a:ext uri="{FF2B5EF4-FFF2-40B4-BE49-F238E27FC236}">
                <a16:creationId xmlns:a16="http://schemas.microsoft.com/office/drawing/2014/main" id="{94B61EF7-6F78-CF42-A731-863CD2E4CC8E}"/>
              </a:ext>
            </a:extLst>
          </p:cNvPr>
          <p:cNvSpPr>
            <a:spLocks noGrp="1"/>
          </p:cNvSpPr>
          <p:nvPr>
            <p:ph sz="half" idx="1"/>
          </p:nvPr>
        </p:nvSpPr>
        <p:spPr/>
        <p:txBody>
          <a:bodyPr>
            <a:normAutofit fontScale="85000" lnSpcReduction="20000"/>
          </a:bodyPr>
          <a:lstStyle/>
          <a:p>
            <a:r>
              <a:rPr lang="en-US" dirty="0"/>
              <a:t>This is where the official allegation is laid out</a:t>
            </a:r>
          </a:p>
        </p:txBody>
      </p:sp>
      <p:sp>
        <p:nvSpPr>
          <p:cNvPr id="4" name="Content Placeholder 3">
            <a:extLst>
              <a:ext uri="{FF2B5EF4-FFF2-40B4-BE49-F238E27FC236}">
                <a16:creationId xmlns:a16="http://schemas.microsoft.com/office/drawing/2014/main" id="{21E2C37C-B143-174F-823D-93865D8D8D42}"/>
              </a:ext>
            </a:extLst>
          </p:cNvPr>
          <p:cNvSpPr>
            <a:spLocks noGrp="1"/>
          </p:cNvSpPr>
          <p:nvPr>
            <p:ph sz="half" idx="2"/>
          </p:nvPr>
        </p:nvSpPr>
        <p:spPr>
          <a:xfrm>
            <a:off x="4985847" y="1412421"/>
            <a:ext cx="3600450" cy="3429000"/>
          </a:xfrm>
        </p:spPr>
        <p:txBody>
          <a:bodyPr>
            <a:normAutofit fontScale="85000" lnSpcReduction="20000"/>
          </a:bodyPr>
          <a:lstStyle/>
          <a:p>
            <a:pPr marL="0" indent="0">
              <a:buNone/>
            </a:pPr>
            <a:r>
              <a:rPr lang="en-US" dirty="0"/>
              <a:t>	Smith stated that they approached the gardening club at the theatre.  JQ Jones was the supervising advisor at the activity.  When Smith approached and asked if they could join in the activity,  Jones was reported to respond, “We don’t need any help from a damn Tranny.”</a:t>
            </a:r>
          </a:p>
          <a:p>
            <a:pPr marL="0" indent="0">
              <a:buNone/>
            </a:pPr>
            <a:r>
              <a:rPr lang="en-US" dirty="0"/>
              <a:t>	</a:t>
            </a:r>
          </a:p>
          <a:p>
            <a:pPr marL="0" indent="0">
              <a:buNone/>
            </a:pPr>
            <a:r>
              <a:rPr lang="en-US" dirty="0"/>
              <a:t>	Smith is concerned for their safety. Smith and Jones share several classes.  They are also housed in the same general area of Founders Hall.  </a:t>
            </a:r>
          </a:p>
          <a:p>
            <a:pPr marL="0" indent="0">
              <a:buNone/>
            </a:pPr>
            <a:endParaRPr lang="en-US" dirty="0"/>
          </a:p>
          <a:p>
            <a:endParaRPr lang="en-US" dirty="0"/>
          </a:p>
          <a:p>
            <a:endParaRPr lang="en-US" dirty="0"/>
          </a:p>
        </p:txBody>
      </p:sp>
      <p:sp>
        <p:nvSpPr>
          <p:cNvPr id="5" name="Date Placeholder 4">
            <a:extLst>
              <a:ext uri="{FF2B5EF4-FFF2-40B4-BE49-F238E27FC236}">
                <a16:creationId xmlns:a16="http://schemas.microsoft.com/office/drawing/2014/main" id="{FBB1D700-4902-E844-86AE-B295569D13FC}"/>
              </a:ext>
            </a:extLst>
          </p:cNvPr>
          <p:cNvSpPr>
            <a:spLocks noGrp="1"/>
          </p:cNvSpPr>
          <p:nvPr>
            <p:ph type="dt" sz="half" idx="10"/>
          </p:nvPr>
        </p:nvSpPr>
        <p:spPr/>
        <p:txBody>
          <a:bodyPr/>
          <a:lstStyle/>
          <a:p>
            <a:fld id="{F8946E2D-52A0-CA4D-8296-B281EECA1C65}" type="datetime1">
              <a:rPr lang="en-US" smtClean="0"/>
              <a:t>9/1/2020</a:t>
            </a:fld>
            <a:endParaRPr lang="en-US" dirty="0"/>
          </a:p>
        </p:txBody>
      </p:sp>
      <p:sp>
        <p:nvSpPr>
          <p:cNvPr id="6" name="Footer Placeholder 5">
            <a:extLst>
              <a:ext uri="{FF2B5EF4-FFF2-40B4-BE49-F238E27FC236}">
                <a16:creationId xmlns:a16="http://schemas.microsoft.com/office/drawing/2014/main" id="{33C8CE94-914C-B443-A945-1979ACCCE9AE}"/>
              </a:ext>
            </a:extLst>
          </p:cNvPr>
          <p:cNvSpPr>
            <a:spLocks noGrp="1"/>
          </p:cNvSpPr>
          <p:nvPr>
            <p:ph type="ftr" sz="quarter" idx="11"/>
          </p:nvPr>
        </p:nvSpPr>
        <p:spPr/>
        <p:txBody>
          <a:bodyPr/>
          <a:lstStyle/>
          <a:p>
            <a:r>
              <a:rPr lang="en-US"/>
              <a:t>© 2020 Mike Bleak Title IX Investigation</a:t>
            </a:r>
          </a:p>
          <a:p>
            <a:r>
              <a:rPr lang="en-US"/>
              <a:t>
</a:t>
            </a:r>
            <a:endParaRPr lang="en-US" dirty="0"/>
          </a:p>
        </p:txBody>
      </p:sp>
      <p:sp>
        <p:nvSpPr>
          <p:cNvPr id="7" name="Slide Number Placeholder 6">
            <a:extLst>
              <a:ext uri="{FF2B5EF4-FFF2-40B4-BE49-F238E27FC236}">
                <a16:creationId xmlns:a16="http://schemas.microsoft.com/office/drawing/2014/main" id="{F56EB6DB-3189-C04F-9DF8-687ADF94AFC8}"/>
              </a:ext>
            </a:extLst>
          </p:cNvPr>
          <p:cNvSpPr>
            <a:spLocks noGrp="1"/>
          </p:cNvSpPr>
          <p:nvPr>
            <p:ph type="sldNum" sz="quarter" idx="12"/>
          </p:nvPr>
        </p:nvSpPr>
        <p:spPr/>
        <p:txBody>
          <a:bodyPr/>
          <a:lstStyle/>
          <a:p>
            <a:fld id="{86CB4B4D-7CA3-9044-876B-883B54F8677D}" type="slidenum">
              <a:rPr lang="en-US" smtClean="0"/>
              <a:t>75</a:t>
            </a:fld>
            <a:endParaRPr lang="en-US"/>
          </a:p>
        </p:txBody>
      </p:sp>
    </p:spTree>
    <p:extLst>
      <p:ext uri="{BB962C8B-B14F-4D97-AF65-F5344CB8AC3E}">
        <p14:creationId xmlns:p14="http://schemas.microsoft.com/office/powerpoint/2010/main" val="9758196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CE5F9-BCD9-4547-9B73-51672100573D}"/>
              </a:ext>
            </a:extLst>
          </p:cNvPr>
          <p:cNvSpPr>
            <a:spLocks noGrp="1"/>
          </p:cNvSpPr>
          <p:nvPr>
            <p:ph type="title"/>
          </p:nvPr>
        </p:nvSpPr>
        <p:spPr/>
        <p:txBody>
          <a:bodyPr/>
          <a:lstStyle/>
          <a:p>
            <a:r>
              <a:rPr lang="en-US" dirty="0"/>
              <a:t>Evidence</a:t>
            </a:r>
          </a:p>
        </p:txBody>
      </p:sp>
      <p:sp>
        <p:nvSpPr>
          <p:cNvPr id="3" name="Content Placeholder 2">
            <a:extLst>
              <a:ext uri="{FF2B5EF4-FFF2-40B4-BE49-F238E27FC236}">
                <a16:creationId xmlns:a16="http://schemas.microsoft.com/office/drawing/2014/main" id="{FD68CE94-0A8D-3F49-90C2-57ADFFDD5B5A}"/>
              </a:ext>
            </a:extLst>
          </p:cNvPr>
          <p:cNvSpPr>
            <a:spLocks noGrp="1"/>
          </p:cNvSpPr>
          <p:nvPr>
            <p:ph sz="half" idx="1"/>
          </p:nvPr>
        </p:nvSpPr>
        <p:spPr/>
        <p:txBody>
          <a:bodyPr/>
          <a:lstStyle/>
          <a:p>
            <a:r>
              <a:rPr lang="en-US" dirty="0"/>
              <a:t>Identify any potential witnesses</a:t>
            </a:r>
          </a:p>
          <a:p>
            <a:r>
              <a:rPr lang="en-US" dirty="0"/>
              <a:t>Identify any physical evidence that may exist. This is helpful if the case takes a criminal turn and Law Enforcement becomes involved.</a:t>
            </a:r>
          </a:p>
        </p:txBody>
      </p:sp>
      <p:sp>
        <p:nvSpPr>
          <p:cNvPr id="4" name="Content Placeholder 3">
            <a:extLst>
              <a:ext uri="{FF2B5EF4-FFF2-40B4-BE49-F238E27FC236}">
                <a16:creationId xmlns:a16="http://schemas.microsoft.com/office/drawing/2014/main" id="{0120AB9E-F8F2-9F47-9E2F-7BBB22DF0941}"/>
              </a:ext>
            </a:extLst>
          </p:cNvPr>
          <p:cNvSpPr>
            <a:spLocks noGrp="1"/>
          </p:cNvSpPr>
          <p:nvPr>
            <p:ph sz="half" idx="2"/>
          </p:nvPr>
        </p:nvSpPr>
        <p:spPr/>
        <p:txBody>
          <a:bodyPr/>
          <a:lstStyle/>
          <a:p>
            <a:pPr marL="0" indent="0">
              <a:buNone/>
            </a:pPr>
            <a:r>
              <a:rPr lang="en-US" dirty="0"/>
              <a:t>	There were several other students near the group.  Smith stated that there was a student by the name of Karen Johnson in the group.  Johnson was said to be cooperative and willing to speak with investigators.</a:t>
            </a:r>
          </a:p>
          <a:p>
            <a:pPr marL="0" indent="0">
              <a:buNone/>
            </a:pPr>
            <a:r>
              <a:rPr lang="en-US" dirty="0"/>
              <a:t>	There is no physical evidence available at this time. </a:t>
            </a:r>
          </a:p>
        </p:txBody>
      </p:sp>
      <p:sp>
        <p:nvSpPr>
          <p:cNvPr id="5" name="Date Placeholder 4">
            <a:extLst>
              <a:ext uri="{FF2B5EF4-FFF2-40B4-BE49-F238E27FC236}">
                <a16:creationId xmlns:a16="http://schemas.microsoft.com/office/drawing/2014/main" id="{9BFEFA45-578F-6E47-8275-60B7120B9393}"/>
              </a:ext>
            </a:extLst>
          </p:cNvPr>
          <p:cNvSpPr>
            <a:spLocks noGrp="1"/>
          </p:cNvSpPr>
          <p:nvPr>
            <p:ph type="dt" sz="half" idx="10"/>
          </p:nvPr>
        </p:nvSpPr>
        <p:spPr/>
        <p:txBody>
          <a:bodyPr/>
          <a:lstStyle/>
          <a:p>
            <a:fld id="{79366DD9-0919-CF45-8981-686622FA88E1}" type="datetime1">
              <a:rPr lang="en-US" smtClean="0"/>
              <a:t>9/1/2020</a:t>
            </a:fld>
            <a:endParaRPr lang="en-US" dirty="0"/>
          </a:p>
        </p:txBody>
      </p:sp>
      <p:sp>
        <p:nvSpPr>
          <p:cNvPr id="6" name="Footer Placeholder 5">
            <a:extLst>
              <a:ext uri="{FF2B5EF4-FFF2-40B4-BE49-F238E27FC236}">
                <a16:creationId xmlns:a16="http://schemas.microsoft.com/office/drawing/2014/main" id="{7DEAB369-574D-3D49-9E86-5FC723029EF1}"/>
              </a:ext>
            </a:extLst>
          </p:cNvPr>
          <p:cNvSpPr>
            <a:spLocks noGrp="1"/>
          </p:cNvSpPr>
          <p:nvPr>
            <p:ph type="ftr" sz="quarter" idx="11"/>
          </p:nvPr>
        </p:nvSpPr>
        <p:spPr/>
        <p:txBody>
          <a:bodyPr/>
          <a:lstStyle/>
          <a:p>
            <a:r>
              <a:rPr lang="en-US"/>
              <a:t>© 2020 Mike Bleak Title IX Investigation</a:t>
            </a:r>
          </a:p>
          <a:p>
            <a:r>
              <a:rPr lang="en-US"/>
              <a:t>
</a:t>
            </a:r>
            <a:endParaRPr lang="en-US" dirty="0"/>
          </a:p>
        </p:txBody>
      </p:sp>
      <p:sp>
        <p:nvSpPr>
          <p:cNvPr id="7" name="Slide Number Placeholder 6">
            <a:extLst>
              <a:ext uri="{FF2B5EF4-FFF2-40B4-BE49-F238E27FC236}">
                <a16:creationId xmlns:a16="http://schemas.microsoft.com/office/drawing/2014/main" id="{4A4C0077-1112-4D41-BF43-6872D5086507}"/>
              </a:ext>
            </a:extLst>
          </p:cNvPr>
          <p:cNvSpPr>
            <a:spLocks noGrp="1"/>
          </p:cNvSpPr>
          <p:nvPr>
            <p:ph type="sldNum" sz="quarter" idx="12"/>
          </p:nvPr>
        </p:nvSpPr>
        <p:spPr/>
        <p:txBody>
          <a:bodyPr/>
          <a:lstStyle/>
          <a:p>
            <a:fld id="{86CB4B4D-7CA3-9044-876B-883B54F8677D}" type="slidenum">
              <a:rPr lang="en-US" smtClean="0"/>
              <a:t>76</a:t>
            </a:fld>
            <a:endParaRPr lang="en-US"/>
          </a:p>
        </p:txBody>
      </p:sp>
    </p:spTree>
    <p:extLst>
      <p:ext uri="{BB962C8B-B14F-4D97-AF65-F5344CB8AC3E}">
        <p14:creationId xmlns:p14="http://schemas.microsoft.com/office/powerpoint/2010/main" val="33644771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FE246-09F3-F947-A78D-2C07E69D8D24}"/>
              </a:ext>
            </a:extLst>
          </p:cNvPr>
          <p:cNvSpPr>
            <a:spLocks noGrp="1"/>
          </p:cNvSpPr>
          <p:nvPr>
            <p:ph type="title"/>
          </p:nvPr>
        </p:nvSpPr>
        <p:spPr/>
        <p:txBody>
          <a:bodyPr/>
          <a:lstStyle/>
          <a:p>
            <a:r>
              <a:rPr lang="en-US" dirty="0"/>
              <a:t>Interview with P. Smith</a:t>
            </a:r>
          </a:p>
        </p:txBody>
      </p:sp>
      <p:sp>
        <p:nvSpPr>
          <p:cNvPr id="3" name="Content Placeholder 2">
            <a:extLst>
              <a:ext uri="{FF2B5EF4-FFF2-40B4-BE49-F238E27FC236}">
                <a16:creationId xmlns:a16="http://schemas.microsoft.com/office/drawing/2014/main" id="{42BE3EC5-12AC-A64F-91BC-B26F44AC6317}"/>
              </a:ext>
            </a:extLst>
          </p:cNvPr>
          <p:cNvSpPr>
            <a:spLocks noGrp="1"/>
          </p:cNvSpPr>
          <p:nvPr>
            <p:ph sz="half" idx="1"/>
          </p:nvPr>
        </p:nvSpPr>
        <p:spPr>
          <a:xfrm>
            <a:off x="1517870" y="2136706"/>
            <a:ext cx="3197531" cy="3767397"/>
          </a:xfrm>
        </p:spPr>
        <p:txBody>
          <a:bodyPr>
            <a:normAutofit lnSpcReduction="10000"/>
          </a:bodyPr>
          <a:lstStyle/>
          <a:p>
            <a:r>
              <a:rPr lang="en-US" dirty="0"/>
              <a:t>This is a bullet point outline of the pertinent information gained in the interview.</a:t>
            </a:r>
          </a:p>
          <a:p>
            <a:r>
              <a:rPr lang="en-US" dirty="0"/>
              <a:t>This does not need to be a transcription of the entire interview.</a:t>
            </a:r>
          </a:p>
          <a:p>
            <a:pPr marL="0" indent="0">
              <a:buNone/>
            </a:pPr>
            <a:endParaRPr lang="en-US" dirty="0"/>
          </a:p>
        </p:txBody>
      </p:sp>
      <p:sp>
        <p:nvSpPr>
          <p:cNvPr id="4" name="Content Placeholder 3">
            <a:extLst>
              <a:ext uri="{FF2B5EF4-FFF2-40B4-BE49-F238E27FC236}">
                <a16:creationId xmlns:a16="http://schemas.microsoft.com/office/drawing/2014/main" id="{9BC993CD-83A0-3846-8335-511F36937759}"/>
              </a:ext>
            </a:extLst>
          </p:cNvPr>
          <p:cNvSpPr>
            <a:spLocks noGrp="1"/>
          </p:cNvSpPr>
          <p:nvPr>
            <p:ph sz="half" idx="2"/>
          </p:nvPr>
        </p:nvSpPr>
        <p:spPr>
          <a:xfrm>
            <a:off x="4972050" y="1257300"/>
            <a:ext cx="3600450" cy="5127171"/>
          </a:xfrm>
        </p:spPr>
        <p:txBody>
          <a:bodyPr>
            <a:normAutofit lnSpcReduction="10000"/>
          </a:bodyPr>
          <a:lstStyle/>
          <a:p>
            <a:pPr marL="0" indent="0">
              <a:buNone/>
            </a:pPr>
            <a:r>
              <a:rPr lang="en-US" sz="1050" dirty="0"/>
              <a:t>	This interview took place in the SUU Title IX interview facility.  The interview was conducted using the Title IX Investigative Forensic Interview Guidelines.  This interview was conducted by me, with Investigator D. Evans observing.  This interview was both audio and video recorded.  Smith indicated the following:</a:t>
            </a:r>
          </a:p>
          <a:p>
            <a:r>
              <a:rPr lang="en-US" sz="1050" dirty="0"/>
              <a:t>Smith stated that there was a group of students maintaining the plants in front of the theatre.  They appeared to be having a good time.</a:t>
            </a:r>
          </a:p>
          <a:p>
            <a:r>
              <a:rPr lang="en-US" sz="1050" dirty="0"/>
              <a:t>Jones was the supervisor of the group.  Smith is familiar with Jones from class and living in Founders Hall.</a:t>
            </a:r>
          </a:p>
          <a:p>
            <a:r>
              <a:rPr lang="en-US" sz="1050" dirty="0"/>
              <a:t>As Smith approached the group, Jones yelled out, “We don’t need any help from a damn Tranny.”</a:t>
            </a:r>
          </a:p>
          <a:p>
            <a:r>
              <a:rPr lang="en-US" sz="1050" dirty="0"/>
              <a:t>This comment shocked Smith.  They stated that this caused a feeling of fear.  Smith and Jones share classes and live close to each other in the dorms.</a:t>
            </a:r>
          </a:p>
          <a:p>
            <a:r>
              <a:rPr lang="en-US" sz="1050" dirty="0"/>
              <a:t>Smith stated that they identify as a female.</a:t>
            </a:r>
          </a:p>
          <a:p>
            <a:pPr marL="0" indent="0">
              <a:buNone/>
            </a:pPr>
            <a:r>
              <a:rPr lang="en-US" sz="1050" dirty="0"/>
              <a:t>	When this interview concluded, I advised Smith that this would immediately be forwarded to the Title IX Coordinator.  I encouraged Smith to follow safe practices.  I encouraged a call to 911 if there is any threats or assaultive behavior directed to them.</a:t>
            </a:r>
          </a:p>
          <a:p>
            <a:pPr marL="0" indent="0">
              <a:buNone/>
            </a:pPr>
            <a:endParaRPr lang="en-US" dirty="0"/>
          </a:p>
        </p:txBody>
      </p:sp>
      <p:sp>
        <p:nvSpPr>
          <p:cNvPr id="5" name="Date Placeholder 4">
            <a:extLst>
              <a:ext uri="{FF2B5EF4-FFF2-40B4-BE49-F238E27FC236}">
                <a16:creationId xmlns:a16="http://schemas.microsoft.com/office/drawing/2014/main" id="{D6F5DED1-0630-5642-9F64-3A36F2F147F0}"/>
              </a:ext>
            </a:extLst>
          </p:cNvPr>
          <p:cNvSpPr>
            <a:spLocks noGrp="1"/>
          </p:cNvSpPr>
          <p:nvPr>
            <p:ph type="dt" sz="half" idx="10"/>
          </p:nvPr>
        </p:nvSpPr>
        <p:spPr/>
        <p:txBody>
          <a:bodyPr/>
          <a:lstStyle/>
          <a:p>
            <a:fld id="{7B689C33-C14F-6645-8561-E88065E32795}" type="datetime1">
              <a:rPr lang="en-US" smtClean="0"/>
              <a:t>9/1/2020</a:t>
            </a:fld>
            <a:endParaRPr lang="en-US" dirty="0"/>
          </a:p>
        </p:txBody>
      </p:sp>
      <p:sp>
        <p:nvSpPr>
          <p:cNvPr id="6" name="Footer Placeholder 5">
            <a:extLst>
              <a:ext uri="{FF2B5EF4-FFF2-40B4-BE49-F238E27FC236}">
                <a16:creationId xmlns:a16="http://schemas.microsoft.com/office/drawing/2014/main" id="{B8A970A8-420F-EA48-8A28-F98A56D6C2F5}"/>
              </a:ext>
            </a:extLst>
          </p:cNvPr>
          <p:cNvSpPr>
            <a:spLocks noGrp="1"/>
          </p:cNvSpPr>
          <p:nvPr>
            <p:ph type="ftr" sz="quarter" idx="11"/>
          </p:nvPr>
        </p:nvSpPr>
        <p:spPr/>
        <p:txBody>
          <a:bodyPr/>
          <a:lstStyle/>
          <a:p>
            <a:r>
              <a:rPr lang="en-US"/>
              <a:t>© 2020 Mike Bleak Title IX Investigation</a:t>
            </a:r>
          </a:p>
          <a:p>
            <a:r>
              <a:rPr lang="en-US"/>
              <a:t>
</a:t>
            </a:r>
            <a:endParaRPr lang="en-US" dirty="0"/>
          </a:p>
        </p:txBody>
      </p:sp>
      <p:sp>
        <p:nvSpPr>
          <p:cNvPr id="7" name="Slide Number Placeholder 6">
            <a:extLst>
              <a:ext uri="{FF2B5EF4-FFF2-40B4-BE49-F238E27FC236}">
                <a16:creationId xmlns:a16="http://schemas.microsoft.com/office/drawing/2014/main" id="{CF41D12E-4F22-3E42-B237-559384B8D5EF}"/>
              </a:ext>
            </a:extLst>
          </p:cNvPr>
          <p:cNvSpPr>
            <a:spLocks noGrp="1"/>
          </p:cNvSpPr>
          <p:nvPr>
            <p:ph type="sldNum" sz="quarter" idx="12"/>
          </p:nvPr>
        </p:nvSpPr>
        <p:spPr/>
        <p:txBody>
          <a:bodyPr/>
          <a:lstStyle/>
          <a:p>
            <a:fld id="{86CB4B4D-7CA3-9044-876B-883B54F8677D}" type="slidenum">
              <a:rPr lang="en-US" smtClean="0"/>
              <a:t>77</a:t>
            </a:fld>
            <a:endParaRPr lang="en-US"/>
          </a:p>
        </p:txBody>
      </p:sp>
    </p:spTree>
    <p:extLst>
      <p:ext uri="{BB962C8B-B14F-4D97-AF65-F5344CB8AC3E}">
        <p14:creationId xmlns:p14="http://schemas.microsoft.com/office/powerpoint/2010/main" val="14744437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F1C4A-3D0C-F643-8BA1-3F982EC49B9D}"/>
              </a:ext>
            </a:extLst>
          </p:cNvPr>
          <p:cNvSpPr>
            <a:spLocks noGrp="1"/>
          </p:cNvSpPr>
          <p:nvPr>
            <p:ph type="title"/>
          </p:nvPr>
        </p:nvSpPr>
        <p:spPr/>
        <p:txBody>
          <a:bodyPr/>
          <a:lstStyle/>
          <a:p>
            <a:r>
              <a:rPr lang="en-US" dirty="0"/>
              <a:t>Interview with JQ Jones</a:t>
            </a:r>
          </a:p>
        </p:txBody>
      </p:sp>
      <p:sp>
        <p:nvSpPr>
          <p:cNvPr id="3" name="Content Placeholder 2">
            <a:extLst>
              <a:ext uri="{FF2B5EF4-FFF2-40B4-BE49-F238E27FC236}">
                <a16:creationId xmlns:a16="http://schemas.microsoft.com/office/drawing/2014/main" id="{BCDC7044-B0FA-3F44-9784-B7C419A4A21D}"/>
              </a:ext>
            </a:extLst>
          </p:cNvPr>
          <p:cNvSpPr>
            <a:spLocks noGrp="1"/>
          </p:cNvSpPr>
          <p:nvPr>
            <p:ph sz="half" idx="1"/>
          </p:nvPr>
        </p:nvSpPr>
        <p:spPr/>
        <p:txBody>
          <a:bodyPr/>
          <a:lstStyle/>
          <a:p>
            <a:r>
              <a:rPr lang="en-US" dirty="0"/>
              <a:t>This is a bullet point outline of the pertinent information gained in the interview.</a:t>
            </a:r>
          </a:p>
          <a:p>
            <a:r>
              <a:rPr lang="en-US" dirty="0"/>
              <a:t>This does not need to be a transcription of the entire interview.</a:t>
            </a:r>
          </a:p>
        </p:txBody>
      </p:sp>
      <p:sp>
        <p:nvSpPr>
          <p:cNvPr id="4" name="Content Placeholder 3">
            <a:extLst>
              <a:ext uri="{FF2B5EF4-FFF2-40B4-BE49-F238E27FC236}">
                <a16:creationId xmlns:a16="http://schemas.microsoft.com/office/drawing/2014/main" id="{2036CC75-ED8E-A24E-BDAF-67E18A55047E}"/>
              </a:ext>
            </a:extLst>
          </p:cNvPr>
          <p:cNvSpPr>
            <a:spLocks noGrp="1"/>
          </p:cNvSpPr>
          <p:nvPr>
            <p:ph sz="half" idx="2"/>
          </p:nvPr>
        </p:nvSpPr>
        <p:spPr>
          <a:xfrm>
            <a:off x="5337307" y="1242184"/>
            <a:ext cx="3197093" cy="5615816"/>
          </a:xfrm>
        </p:spPr>
        <p:txBody>
          <a:bodyPr>
            <a:normAutofit/>
          </a:bodyPr>
          <a:lstStyle/>
          <a:p>
            <a:pPr marL="0" indent="0">
              <a:buNone/>
            </a:pPr>
            <a:r>
              <a:rPr lang="en-US" sz="1000" dirty="0"/>
              <a:t>	This interview took place in the SUU Title IX interview facility.  The interview was conducted using the Title IX Investigative Forensic Interview Guidelines.  This interview was conducted by me, with Investigator D. Evans observing.  This interview was both audio and video recorded.  Smith indicated the following:</a:t>
            </a:r>
          </a:p>
          <a:p>
            <a:r>
              <a:rPr lang="en-US" sz="1000" dirty="0"/>
              <a:t>Jones stated that they were in the area described, taking care of the flower beds in that area.</a:t>
            </a:r>
          </a:p>
          <a:p>
            <a:r>
              <a:rPr lang="en-US" sz="1000" dirty="0"/>
              <a:t>Jones indicated that they saw the complainant approaching to talk with them.  </a:t>
            </a:r>
          </a:p>
          <a:p>
            <a:r>
              <a:rPr lang="en-US" sz="1000" dirty="0"/>
              <a:t>Jones stated that they were frustrated with the Complainant because of their “perceived sexual orientation.”</a:t>
            </a:r>
          </a:p>
          <a:p>
            <a:r>
              <a:rPr lang="en-US" sz="1000" dirty="0"/>
              <a:t>Jones said that as the complainant approached and he yelled out a LGBTQ+ slur.  He stated that he didn’t remember exactly what he said.</a:t>
            </a:r>
          </a:p>
          <a:p>
            <a:r>
              <a:rPr lang="en-US" sz="1000" dirty="0"/>
              <a:t>Jones stated that he was sorry for what he said.  He also said that he would never hurt Smith.</a:t>
            </a:r>
          </a:p>
          <a:p>
            <a:pPr marL="0" indent="0">
              <a:buNone/>
            </a:pPr>
            <a:r>
              <a:rPr lang="en-US" sz="1000" dirty="0"/>
              <a:t>	When this interview concluded, I advised Jones that this would immediately be forwarded to the Title IX Coordinator.  I advised Jones to stay away from Smith and have no contact until this issue was settled by the Title IX Office.  He agreed to do so.</a:t>
            </a:r>
          </a:p>
          <a:p>
            <a:endParaRPr lang="en-US" sz="900" dirty="0"/>
          </a:p>
          <a:p>
            <a:pPr marL="0" indent="0">
              <a:buNone/>
            </a:pPr>
            <a:endParaRPr lang="en-US" sz="900" dirty="0"/>
          </a:p>
        </p:txBody>
      </p:sp>
      <p:sp>
        <p:nvSpPr>
          <p:cNvPr id="5" name="Date Placeholder 4">
            <a:extLst>
              <a:ext uri="{FF2B5EF4-FFF2-40B4-BE49-F238E27FC236}">
                <a16:creationId xmlns:a16="http://schemas.microsoft.com/office/drawing/2014/main" id="{80FAB915-5263-514F-AE59-3F84D76FC9F2}"/>
              </a:ext>
            </a:extLst>
          </p:cNvPr>
          <p:cNvSpPr>
            <a:spLocks noGrp="1"/>
          </p:cNvSpPr>
          <p:nvPr>
            <p:ph type="dt" sz="half" idx="10"/>
          </p:nvPr>
        </p:nvSpPr>
        <p:spPr>
          <a:xfrm>
            <a:off x="7772400" y="6463076"/>
            <a:ext cx="766380" cy="370171"/>
          </a:xfrm>
        </p:spPr>
        <p:txBody>
          <a:bodyPr/>
          <a:lstStyle/>
          <a:p>
            <a:fld id="{BB25B5BA-0577-D043-A90D-FC48A856DD13}" type="datetime1">
              <a:rPr lang="en-US" smtClean="0"/>
              <a:t>9/1/2020</a:t>
            </a:fld>
            <a:endParaRPr lang="en-US" dirty="0"/>
          </a:p>
        </p:txBody>
      </p:sp>
      <p:sp>
        <p:nvSpPr>
          <p:cNvPr id="6" name="Footer Placeholder 5">
            <a:extLst>
              <a:ext uri="{FF2B5EF4-FFF2-40B4-BE49-F238E27FC236}">
                <a16:creationId xmlns:a16="http://schemas.microsoft.com/office/drawing/2014/main" id="{40C74F02-785B-0640-AAE3-F0B257C9B181}"/>
              </a:ext>
            </a:extLst>
          </p:cNvPr>
          <p:cNvSpPr>
            <a:spLocks noGrp="1"/>
          </p:cNvSpPr>
          <p:nvPr>
            <p:ph type="ftr" sz="quarter" idx="11"/>
          </p:nvPr>
        </p:nvSpPr>
        <p:spPr>
          <a:xfrm>
            <a:off x="1942415" y="6563187"/>
            <a:ext cx="5716488" cy="365125"/>
          </a:xfrm>
        </p:spPr>
        <p:txBody>
          <a:bodyPr/>
          <a:lstStyle/>
          <a:p>
            <a:r>
              <a:rPr lang="en-US" dirty="0"/>
              <a:t>© 2020 Mike Bleak Title IX Investigation</a:t>
            </a:r>
          </a:p>
          <a:p>
            <a:r>
              <a:rPr lang="en-US" dirty="0"/>
              <a:t>
</a:t>
            </a:r>
          </a:p>
        </p:txBody>
      </p:sp>
      <p:sp>
        <p:nvSpPr>
          <p:cNvPr id="7" name="Slide Number Placeholder 6">
            <a:extLst>
              <a:ext uri="{FF2B5EF4-FFF2-40B4-BE49-F238E27FC236}">
                <a16:creationId xmlns:a16="http://schemas.microsoft.com/office/drawing/2014/main" id="{06372E1D-B673-DE49-88FB-012BD0CE1A12}"/>
              </a:ext>
            </a:extLst>
          </p:cNvPr>
          <p:cNvSpPr>
            <a:spLocks noGrp="1"/>
          </p:cNvSpPr>
          <p:nvPr>
            <p:ph type="sldNum" sz="quarter" idx="12"/>
          </p:nvPr>
        </p:nvSpPr>
        <p:spPr/>
        <p:txBody>
          <a:bodyPr/>
          <a:lstStyle/>
          <a:p>
            <a:fld id="{86CB4B4D-7CA3-9044-876B-883B54F8677D}" type="slidenum">
              <a:rPr lang="en-US" smtClean="0"/>
              <a:t>78</a:t>
            </a:fld>
            <a:endParaRPr lang="en-US"/>
          </a:p>
        </p:txBody>
      </p:sp>
    </p:spTree>
    <p:extLst>
      <p:ext uri="{BB962C8B-B14F-4D97-AF65-F5344CB8AC3E}">
        <p14:creationId xmlns:p14="http://schemas.microsoft.com/office/powerpoint/2010/main" val="4790822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CA929-32F9-8844-AE5E-AFAD8EF82D51}"/>
              </a:ext>
            </a:extLst>
          </p:cNvPr>
          <p:cNvSpPr>
            <a:spLocks noGrp="1"/>
          </p:cNvSpPr>
          <p:nvPr>
            <p:ph type="title"/>
          </p:nvPr>
        </p:nvSpPr>
        <p:spPr/>
        <p:txBody>
          <a:bodyPr/>
          <a:lstStyle/>
          <a:p>
            <a:r>
              <a:rPr lang="en-US" dirty="0"/>
              <a:t>Disposition</a:t>
            </a:r>
          </a:p>
        </p:txBody>
      </p:sp>
      <p:sp>
        <p:nvSpPr>
          <p:cNvPr id="3" name="Content Placeholder 2">
            <a:extLst>
              <a:ext uri="{FF2B5EF4-FFF2-40B4-BE49-F238E27FC236}">
                <a16:creationId xmlns:a16="http://schemas.microsoft.com/office/drawing/2014/main" id="{10416747-E98E-6F4B-95B0-A7D5F7E327A9}"/>
              </a:ext>
            </a:extLst>
          </p:cNvPr>
          <p:cNvSpPr>
            <a:spLocks noGrp="1"/>
          </p:cNvSpPr>
          <p:nvPr>
            <p:ph sz="half" idx="1"/>
          </p:nvPr>
        </p:nvSpPr>
        <p:spPr/>
        <p:txBody>
          <a:bodyPr>
            <a:normAutofit fontScale="92500" lnSpcReduction="20000"/>
          </a:bodyPr>
          <a:lstStyle/>
          <a:p>
            <a:r>
              <a:rPr lang="en-US" dirty="0"/>
              <a:t>This indicates where the case is going from this point</a:t>
            </a:r>
          </a:p>
        </p:txBody>
      </p:sp>
      <p:sp>
        <p:nvSpPr>
          <p:cNvPr id="4" name="Content Placeholder 3">
            <a:extLst>
              <a:ext uri="{FF2B5EF4-FFF2-40B4-BE49-F238E27FC236}">
                <a16:creationId xmlns:a16="http://schemas.microsoft.com/office/drawing/2014/main" id="{65C68EED-B264-F146-B439-F81E0DCC7B3A}"/>
              </a:ext>
            </a:extLst>
          </p:cNvPr>
          <p:cNvSpPr>
            <a:spLocks noGrp="1"/>
          </p:cNvSpPr>
          <p:nvPr>
            <p:ph sz="half" idx="2"/>
          </p:nvPr>
        </p:nvSpPr>
        <p:spPr>
          <a:xfrm>
            <a:off x="4985847" y="2571750"/>
            <a:ext cx="3600450" cy="3429000"/>
          </a:xfrm>
        </p:spPr>
        <p:txBody>
          <a:bodyPr>
            <a:normAutofit fontScale="92500" lnSpcReduction="20000"/>
          </a:bodyPr>
          <a:lstStyle/>
          <a:p>
            <a:pPr marL="0" indent="0">
              <a:buNone/>
            </a:pPr>
            <a:r>
              <a:rPr lang="en-US" dirty="0"/>
              <a:t>	This investigation, including the digital copy of the interview with Smith has been forwarded to the Title IX Coordinator’s Office.</a:t>
            </a:r>
          </a:p>
          <a:p>
            <a:pPr marL="0" indent="0">
              <a:buNone/>
            </a:pPr>
            <a:endParaRPr lang="en-US" dirty="0"/>
          </a:p>
          <a:p>
            <a:pPr marL="0" indent="0">
              <a:buNone/>
            </a:pPr>
            <a:r>
              <a:rPr lang="en-US" dirty="0"/>
              <a:t>	My involvement is complete unless there is further information that I am assigned to follow up on.</a:t>
            </a:r>
          </a:p>
          <a:p>
            <a:pPr marL="0" indent="0">
              <a:buNone/>
            </a:pPr>
            <a:endParaRPr lang="en-US" dirty="0"/>
          </a:p>
          <a:p>
            <a:pPr marL="0" indent="0">
              <a:buNone/>
            </a:pPr>
            <a:r>
              <a:rPr lang="en-US" dirty="0"/>
              <a:t>M Bleak, Investigator</a:t>
            </a:r>
          </a:p>
          <a:p>
            <a:pPr marL="0" indent="0">
              <a:buNone/>
            </a:pPr>
            <a:r>
              <a:rPr lang="en-US" dirty="0"/>
              <a:t>08/21/2020 0930 hrs.</a:t>
            </a:r>
          </a:p>
        </p:txBody>
      </p:sp>
      <p:sp>
        <p:nvSpPr>
          <p:cNvPr id="5" name="Date Placeholder 4">
            <a:extLst>
              <a:ext uri="{FF2B5EF4-FFF2-40B4-BE49-F238E27FC236}">
                <a16:creationId xmlns:a16="http://schemas.microsoft.com/office/drawing/2014/main" id="{145F0674-A55B-4945-9521-2C9D8C149D94}"/>
              </a:ext>
            </a:extLst>
          </p:cNvPr>
          <p:cNvSpPr>
            <a:spLocks noGrp="1"/>
          </p:cNvSpPr>
          <p:nvPr>
            <p:ph type="dt" sz="half" idx="10"/>
          </p:nvPr>
        </p:nvSpPr>
        <p:spPr/>
        <p:txBody>
          <a:bodyPr/>
          <a:lstStyle/>
          <a:p>
            <a:fld id="{24EC73E4-4B09-634D-84C6-EF06F2FF2610}" type="datetime1">
              <a:rPr lang="en-US" smtClean="0"/>
              <a:t>9/1/2020</a:t>
            </a:fld>
            <a:endParaRPr lang="en-US" dirty="0"/>
          </a:p>
        </p:txBody>
      </p:sp>
      <p:sp>
        <p:nvSpPr>
          <p:cNvPr id="6" name="Footer Placeholder 5">
            <a:extLst>
              <a:ext uri="{FF2B5EF4-FFF2-40B4-BE49-F238E27FC236}">
                <a16:creationId xmlns:a16="http://schemas.microsoft.com/office/drawing/2014/main" id="{A1F23F70-5E2D-0A40-B3DD-17103B8F24FF}"/>
              </a:ext>
            </a:extLst>
          </p:cNvPr>
          <p:cNvSpPr>
            <a:spLocks noGrp="1"/>
          </p:cNvSpPr>
          <p:nvPr>
            <p:ph type="ftr" sz="quarter" idx="11"/>
          </p:nvPr>
        </p:nvSpPr>
        <p:spPr/>
        <p:txBody>
          <a:bodyPr/>
          <a:lstStyle/>
          <a:p>
            <a:r>
              <a:rPr lang="en-US"/>
              <a:t>© 2020 Mike Bleak Title IX Investigation</a:t>
            </a:r>
          </a:p>
          <a:p>
            <a:r>
              <a:rPr lang="en-US"/>
              <a:t>
</a:t>
            </a:r>
            <a:endParaRPr lang="en-US" dirty="0"/>
          </a:p>
        </p:txBody>
      </p:sp>
      <p:sp>
        <p:nvSpPr>
          <p:cNvPr id="7" name="Slide Number Placeholder 6">
            <a:extLst>
              <a:ext uri="{FF2B5EF4-FFF2-40B4-BE49-F238E27FC236}">
                <a16:creationId xmlns:a16="http://schemas.microsoft.com/office/drawing/2014/main" id="{BF8FEC89-9CB2-F546-95F7-844583FCFD1B}"/>
              </a:ext>
            </a:extLst>
          </p:cNvPr>
          <p:cNvSpPr>
            <a:spLocks noGrp="1"/>
          </p:cNvSpPr>
          <p:nvPr>
            <p:ph type="sldNum" sz="quarter" idx="12"/>
          </p:nvPr>
        </p:nvSpPr>
        <p:spPr/>
        <p:txBody>
          <a:bodyPr/>
          <a:lstStyle/>
          <a:p>
            <a:fld id="{86CB4B4D-7CA3-9044-876B-883B54F8677D}" type="slidenum">
              <a:rPr lang="en-US" smtClean="0"/>
              <a:t>79</a:t>
            </a:fld>
            <a:endParaRPr lang="en-US"/>
          </a:p>
        </p:txBody>
      </p:sp>
    </p:spTree>
    <p:extLst>
      <p:ext uri="{BB962C8B-B14F-4D97-AF65-F5344CB8AC3E}">
        <p14:creationId xmlns:p14="http://schemas.microsoft.com/office/powerpoint/2010/main" val="1339373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26" name="Rectangle 125">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5" y="-1"/>
            <a:ext cx="915543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91" name="Group 190">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0072" y="228600"/>
            <a:ext cx="2138628" cy="6638625"/>
            <a:chOff x="2487613" y="285750"/>
            <a:chExt cx="2428875" cy="5654676"/>
          </a:xfrm>
        </p:grpSpPr>
        <p:sp>
          <p:nvSpPr>
            <p:cNvPr id="192"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93"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94"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95"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96"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97"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8"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9"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0"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1"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2"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3"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05" name="Group 204">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60794" y="-786"/>
            <a:ext cx="1767505" cy="6854040"/>
            <a:chOff x="6627813" y="194833"/>
            <a:chExt cx="1952625" cy="5678918"/>
          </a:xfrm>
        </p:grpSpPr>
        <p:sp>
          <p:nvSpPr>
            <p:cNvPr id="206"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07"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08"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09"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10"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11"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12"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13"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14"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15"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6"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17"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83" name="Difficult Language (taken from recent interviews with children in Utah)"/>
          <p:cNvSpPr txBox="1">
            <a:spLocks noGrp="1"/>
          </p:cNvSpPr>
          <p:nvPr>
            <p:ph type="title"/>
          </p:nvPr>
        </p:nvSpPr>
        <p:spPr>
          <a:xfrm>
            <a:off x="3494640" y="624110"/>
            <a:ext cx="5133819" cy="1280890"/>
          </a:xfrm>
          <a:prstGeom prst="rect">
            <a:avLst/>
          </a:prstGeom>
        </p:spPr>
        <p:txBody>
          <a:bodyPr>
            <a:normAutofit/>
          </a:bodyPr>
          <a:lstStyle/>
          <a:p>
            <a:r>
              <a:rPr dirty="0"/>
              <a:t>Difficult Language</a:t>
            </a:r>
            <a:br>
              <a:rPr dirty="0"/>
            </a:br>
            <a:endParaRPr lang="en-US" b="0"/>
          </a:p>
        </p:txBody>
      </p:sp>
      <p:sp>
        <p:nvSpPr>
          <p:cNvPr id="219" name="Rectangle 218">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724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21"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037240" y="714375"/>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185" name="j0134557" descr="j0134557"/>
          <p:cNvPicPr>
            <a:picLocks noChangeAspect="1"/>
          </p:cNvPicPr>
          <p:nvPr/>
        </p:nvPicPr>
        <p:blipFill rotWithShape="1">
          <a:blip r:embed="rId3"/>
          <a:srcRect l="27678" r="29359"/>
          <a:stretch/>
        </p:blipFill>
        <p:spPr>
          <a:xfrm>
            <a:off x="20" y="1730"/>
            <a:ext cx="2040388" cy="6858000"/>
          </a:xfrm>
          <a:prstGeom prst="rect">
            <a:avLst/>
          </a:prstGeom>
        </p:spPr>
      </p:pic>
      <p:sp>
        <p:nvSpPr>
          <p:cNvPr id="182" name="Slide Number"/>
          <p:cNvSpPr txBox="1">
            <a:spLocks noGrp="1"/>
          </p:cNvSpPr>
          <p:nvPr>
            <p:ph type="sldNum" sz="quarter" idx="12"/>
          </p:nvPr>
        </p:nvSpPr>
        <p:spPr>
          <a:xfrm>
            <a:off x="2439240" y="787782"/>
            <a:ext cx="584826"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t>8</a:t>
            </a:r>
            <a:endParaRPr sz="1900" dirty="0"/>
          </a:p>
        </p:txBody>
      </p:sp>
      <p:sp>
        <p:nvSpPr>
          <p:cNvPr id="184" name="Did you have a conversation with anybody?…"/>
          <p:cNvSpPr txBox="1">
            <a:spLocks noGrp="1"/>
          </p:cNvSpPr>
          <p:nvPr>
            <p:ph idx="1"/>
          </p:nvPr>
        </p:nvSpPr>
        <p:spPr>
          <a:xfrm>
            <a:off x="3492500" y="2133600"/>
            <a:ext cx="5135958" cy="3777622"/>
          </a:xfrm>
          <a:prstGeom prst="rect">
            <a:avLst/>
          </a:prstGeom>
        </p:spPr>
        <p:txBody>
          <a:bodyPr>
            <a:normAutofit/>
          </a:bodyPr>
          <a:lstStyle/>
          <a:p>
            <a:pPr>
              <a:buChar char="•"/>
            </a:pPr>
            <a:r>
              <a:t>Did you have a </a:t>
            </a:r>
            <a:r>
              <a:rPr u="sng"/>
              <a:t>conversation</a:t>
            </a:r>
            <a:r>
              <a:t> with anybody?</a:t>
            </a:r>
          </a:p>
          <a:p>
            <a:pPr>
              <a:buChar char="•"/>
            </a:pPr>
            <a:r>
              <a:t>Do you have a </a:t>
            </a:r>
            <a:r>
              <a:rPr u="sng"/>
              <a:t>clear recollection</a:t>
            </a:r>
            <a:r>
              <a:t> of the </a:t>
            </a:r>
            <a:r>
              <a:rPr u="sng"/>
              <a:t>event</a:t>
            </a:r>
            <a:r>
              <a:t>?</a:t>
            </a:r>
          </a:p>
          <a:p>
            <a:pPr>
              <a:buChar char="•"/>
            </a:pPr>
            <a:r>
              <a:t>Was there any </a:t>
            </a:r>
            <a:r>
              <a:rPr u="sng"/>
              <a:t>inappropriate touching</a:t>
            </a:r>
            <a:r>
              <a:t>?</a:t>
            </a:r>
          </a:p>
          <a:p>
            <a:pPr>
              <a:buChar char="•"/>
            </a:pPr>
            <a:r>
              <a:t>When did the </a:t>
            </a:r>
            <a:r>
              <a:rPr u="sng"/>
              <a:t>alleged incident occur</a:t>
            </a:r>
            <a:r>
              <a:t>?</a:t>
            </a:r>
          </a:p>
          <a:p>
            <a:pPr>
              <a:buChar char="•"/>
            </a:pPr>
            <a:r>
              <a:t>Is his room </a:t>
            </a:r>
            <a:r>
              <a:rPr u="sng"/>
              <a:t>adjacent</a:t>
            </a:r>
            <a:r>
              <a:t> to yours?</a:t>
            </a:r>
          </a:p>
          <a:p>
            <a:pPr>
              <a:buChar char="•"/>
            </a:pPr>
            <a:r>
              <a:t>Were you </a:t>
            </a:r>
            <a:r>
              <a:rPr u="sng"/>
              <a:t>penetrated</a:t>
            </a:r>
            <a:r>
              <a:t>?</a:t>
            </a:r>
          </a:p>
        </p:txBody>
      </p:sp>
      <p:sp>
        <p:nvSpPr>
          <p:cNvPr id="2" name="Footer Placeholder 1">
            <a:extLst>
              <a:ext uri="{FF2B5EF4-FFF2-40B4-BE49-F238E27FC236}">
                <a16:creationId xmlns:a16="http://schemas.microsoft.com/office/drawing/2014/main" id="{3FC224A3-C005-BA4E-BC97-A25E0B0FEC1E}"/>
              </a:ext>
            </a:extLst>
          </p:cNvPr>
          <p:cNvSpPr>
            <a:spLocks noGrp="1"/>
          </p:cNvSpPr>
          <p:nvPr>
            <p:ph type="ftr" sz="quarter" idx="11"/>
          </p:nvPr>
        </p:nvSpPr>
        <p:spPr>
          <a:xfrm>
            <a:off x="3079749" y="6135808"/>
            <a:ext cx="4577159" cy="365125"/>
          </a:xfrm>
        </p:spPr>
        <p:txBody>
          <a:bodyP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sp>
        <p:nvSpPr>
          <p:cNvPr id="3" name="Date Placeholder 2">
            <a:extLst>
              <a:ext uri="{FF2B5EF4-FFF2-40B4-BE49-F238E27FC236}">
                <a16:creationId xmlns:a16="http://schemas.microsoft.com/office/drawing/2014/main" id="{77CC80B7-5A27-F641-B0D8-C5F1FE1F3DCF}"/>
              </a:ext>
            </a:extLst>
          </p:cNvPr>
          <p:cNvSpPr>
            <a:spLocks noGrp="1"/>
          </p:cNvSpPr>
          <p:nvPr>
            <p:ph type="dt" sz="half" idx="10"/>
          </p:nvPr>
        </p:nvSpPr>
        <p:spPr>
          <a:xfrm>
            <a:off x="7771209" y="6130437"/>
            <a:ext cx="859712" cy="370396"/>
          </a:xfrm>
        </p:spPr>
        <p:txBody>
          <a:bodyPr>
            <a:normAutofit/>
          </a:bodyPr>
          <a:lstStyle/>
          <a:p>
            <a:pPr>
              <a:spcAft>
                <a:spcPts val="600"/>
              </a:spcAft>
            </a:pPr>
            <a:fld id="{EED3DDB2-3007-AF47-8B2C-C954CD778530}" type="datetime1">
              <a:rPr lang="en-US" smtClean="0"/>
              <a:pPr>
                <a:spcAft>
                  <a:spcPts val="600"/>
                </a:spcAft>
              </a:pPr>
              <a:t>9/1/2020</a:t>
            </a:fld>
            <a:endParaRPr lang="en-US"/>
          </a:p>
        </p:txBody>
      </p:sp>
      <p:sp>
        <p:nvSpPr>
          <p:cNvPr id="4" name="TextBox 3">
            <a:extLst>
              <a:ext uri="{FF2B5EF4-FFF2-40B4-BE49-F238E27FC236}">
                <a16:creationId xmlns:a16="http://schemas.microsoft.com/office/drawing/2014/main" id="{F48CB4CB-6D3A-7041-8624-E135EE09D078}"/>
              </a:ext>
            </a:extLst>
          </p:cNvPr>
          <p:cNvSpPr txBox="1"/>
          <p:nvPr/>
        </p:nvSpPr>
        <p:spPr>
          <a:xfrm>
            <a:off x="3170494" y="5535143"/>
            <a:ext cx="5275006" cy="461665"/>
          </a:xfrm>
          <a:prstGeom prst="rect">
            <a:avLst/>
          </a:prstGeom>
          <a:noFill/>
        </p:spPr>
        <p:txBody>
          <a:bodyPr wrap="square" rtlCol="0">
            <a:spAutoFit/>
          </a:bodyPr>
          <a:lstStyle/>
          <a:p>
            <a:pPr algn="ctr">
              <a:spcAft>
                <a:spcPts val="600"/>
              </a:spcAft>
            </a:pPr>
            <a:r>
              <a:rPr lang="en-US" dirty="0">
                <a:latin typeface="+mn-lt"/>
              </a:rPr>
              <a:t>What are some better words?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5FA2B4-BBDC-8D49-9158-DBF176E88A37}"/>
              </a:ext>
            </a:extLst>
          </p:cNvPr>
          <p:cNvSpPr/>
          <p:nvPr/>
        </p:nvSpPr>
        <p:spPr>
          <a:xfrm>
            <a:off x="-1242" y="1190626"/>
            <a:ext cx="3590925" cy="4870564"/>
          </a:xfrm>
          <a:prstGeom prst="rect">
            <a:avLst/>
          </a:prstGeom>
        </p:spPr>
        <p:txBody>
          <a:bodyPr wrap="square">
            <a:spAutoFit/>
          </a:bodyPr>
          <a:lstStyle/>
          <a:p>
            <a:r>
              <a:rPr lang="en-US" sz="675" b="1" dirty="0">
                <a:latin typeface="Times New Roman" panose="02020603050405020304" pitchFamily="18" charset="0"/>
                <a:ea typeface="Calibri" panose="020F0502020204030204" pitchFamily="34" charset="0"/>
                <a:cs typeface="Times New Roman" panose="02020603050405020304" pitchFamily="18" charset="0"/>
              </a:rPr>
              <a:t>Synopsis:</a:t>
            </a:r>
          </a:p>
          <a:p>
            <a:endParaRPr lang="en-US" sz="675" dirty="0">
              <a:latin typeface="Times New Roman" panose="02020603050405020304" pitchFamily="18" charset="0"/>
              <a:ea typeface="Calibri" panose="020F0502020204030204" pitchFamily="34" charset="0"/>
              <a:cs typeface="Times New Roman" panose="02020603050405020304" pitchFamily="18" charset="0"/>
            </a:endParaRPr>
          </a:p>
          <a:p>
            <a:r>
              <a:rPr lang="en-US" sz="675" dirty="0">
                <a:latin typeface="Times New Roman" panose="02020603050405020304" pitchFamily="18" charset="0"/>
                <a:ea typeface="Calibri" panose="020F0502020204030204" pitchFamily="34" charset="0"/>
                <a:cs typeface="Times New Roman" panose="02020603050405020304" pitchFamily="18" charset="0"/>
              </a:rPr>
              <a:t>I was notified of a complaint through the Title IX Coordinator.  The complainant stated that they had been denied access into a sponsored club on campus based on gender.  A forensic interview was completed with the complainant.  This information has been forwarded back to the Title IX Office for final disposition. </a:t>
            </a:r>
            <a:endParaRPr lang="en-US" sz="675" dirty="0">
              <a:latin typeface="Calibri" panose="020F0502020204030204" pitchFamily="34" charset="0"/>
              <a:ea typeface="Calibri" panose="020F0502020204030204" pitchFamily="34" charset="0"/>
              <a:cs typeface="Times New Roman" panose="02020603050405020304" pitchFamily="18" charset="0"/>
            </a:endParaRPr>
          </a:p>
          <a:p>
            <a:r>
              <a:rPr lang="en-US" sz="675" dirty="0">
                <a:latin typeface="Times New Roman" panose="02020603050405020304" pitchFamily="18" charset="0"/>
                <a:ea typeface="Calibri" panose="020F0502020204030204" pitchFamily="34" charset="0"/>
                <a:cs typeface="Times New Roman" panose="02020603050405020304" pitchFamily="18" charset="0"/>
              </a:rPr>
              <a:t> </a:t>
            </a:r>
            <a:endParaRPr lang="en-US" sz="675" dirty="0">
              <a:latin typeface="Calibri" panose="020F0502020204030204" pitchFamily="34" charset="0"/>
              <a:ea typeface="Calibri" panose="020F0502020204030204" pitchFamily="34" charset="0"/>
              <a:cs typeface="Times New Roman" panose="02020603050405020304" pitchFamily="18" charset="0"/>
            </a:endParaRPr>
          </a:p>
          <a:p>
            <a:r>
              <a:rPr lang="en-US" sz="675" b="1" dirty="0">
                <a:latin typeface="Times New Roman" panose="02020603050405020304" pitchFamily="18" charset="0"/>
                <a:ea typeface="Calibri" panose="020F0502020204030204" pitchFamily="34" charset="0"/>
                <a:cs typeface="Times New Roman" panose="02020603050405020304" pitchFamily="18" charset="0"/>
              </a:rPr>
              <a:t>Complainant:</a:t>
            </a:r>
            <a:endParaRPr lang="en-US" sz="675" b="1" dirty="0">
              <a:latin typeface="Calibri" panose="020F0502020204030204" pitchFamily="34" charset="0"/>
              <a:ea typeface="Calibri" panose="020F0502020204030204" pitchFamily="34" charset="0"/>
              <a:cs typeface="Times New Roman" panose="02020603050405020304" pitchFamily="18" charset="0"/>
            </a:endParaRPr>
          </a:p>
          <a:p>
            <a:r>
              <a:rPr lang="en-US" sz="675" dirty="0">
                <a:latin typeface="Times New Roman" panose="02020603050405020304" pitchFamily="18" charset="0"/>
                <a:ea typeface="Calibri" panose="020F0502020204030204" pitchFamily="34" charset="0"/>
                <a:cs typeface="Times New Roman" panose="02020603050405020304" pitchFamily="18" charset="0"/>
              </a:rPr>
              <a:t> </a:t>
            </a:r>
            <a:endParaRPr lang="en-US" sz="675" dirty="0">
              <a:latin typeface="Calibri" panose="020F0502020204030204" pitchFamily="34" charset="0"/>
              <a:ea typeface="Calibri" panose="020F0502020204030204" pitchFamily="34" charset="0"/>
              <a:cs typeface="Times New Roman" panose="02020603050405020304" pitchFamily="18" charset="0"/>
            </a:endParaRPr>
          </a:p>
          <a:p>
            <a:r>
              <a:rPr lang="en-US" sz="675" dirty="0">
                <a:latin typeface="Times New Roman" panose="02020603050405020304" pitchFamily="18" charset="0"/>
                <a:ea typeface="Calibri" panose="020F0502020204030204" pitchFamily="34" charset="0"/>
                <a:cs typeface="Times New Roman" panose="02020603050405020304" pitchFamily="18" charset="0"/>
              </a:rPr>
              <a:t>Pat Smith</a:t>
            </a:r>
            <a:endParaRPr lang="en-US" sz="675" dirty="0">
              <a:latin typeface="Calibri" panose="020F0502020204030204" pitchFamily="34" charset="0"/>
              <a:ea typeface="Calibri" panose="020F0502020204030204" pitchFamily="34" charset="0"/>
              <a:cs typeface="Times New Roman" panose="02020603050405020304" pitchFamily="18" charset="0"/>
            </a:endParaRPr>
          </a:p>
          <a:p>
            <a:r>
              <a:rPr lang="en-US" sz="675" dirty="0">
                <a:latin typeface="Times New Roman" panose="02020603050405020304" pitchFamily="18" charset="0"/>
                <a:ea typeface="Calibri" panose="020F0502020204030204" pitchFamily="34" charset="0"/>
                <a:cs typeface="Times New Roman" panose="02020603050405020304" pitchFamily="18" charset="0"/>
              </a:rPr>
              <a:t>300 W University Blvd</a:t>
            </a:r>
            <a:endParaRPr lang="en-US" sz="675" dirty="0">
              <a:latin typeface="Calibri" panose="020F0502020204030204" pitchFamily="34" charset="0"/>
              <a:ea typeface="Calibri" panose="020F0502020204030204" pitchFamily="34" charset="0"/>
              <a:cs typeface="Times New Roman" panose="02020603050405020304" pitchFamily="18" charset="0"/>
            </a:endParaRPr>
          </a:p>
          <a:p>
            <a:r>
              <a:rPr lang="en-US" sz="675" dirty="0">
                <a:latin typeface="Times New Roman" panose="02020603050405020304" pitchFamily="18" charset="0"/>
                <a:ea typeface="Calibri" panose="020F0502020204030204" pitchFamily="34" charset="0"/>
                <a:cs typeface="Times New Roman" panose="02020603050405020304" pitchFamily="18" charset="0"/>
              </a:rPr>
              <a:t>Cedar City Ut, 84720</a:t>
            </a:r>
            <a:endParaRPr lang="en-US" sz="675" dirty="0">
              <a:latin typeface="Calibri" panose="020F0502020204030204" pitchFamily="34" charset="0"/>
              <a:ea typeface="Calibri" panose="020F0502020204030204" pitchFamily="34" charset="0"/>
              <a:cs typeface="Times New Roman" panose="02020603050405020304" pitchFamily="18" charset="0"/>
            </a:endParaRPr>
          </a:p>
          <a:p>
            <a:r>
              <a:rPr lang="en-US" sz="675" dirty="0">
                <a:latin typeface="Times New Roman" panose="02020603050405020304" pitchFamily="18" charset="0"/>
                <a:ea typeface="Calibri" panose="020F0502020204030204" pitchFamily="34" charset="0"/>
                <a:cs typeface="Times New Roman" panose="02020603050405020304" pitchFamily="18" charset="0"/>
              </a:rPr>
              <a:t>435-333-3333</a:t>
            </a:r>
            <a:endParaRPr lang="en-US" sz="675" dirty="0">
              <a:latin typeface="Calibri" panose="020F0502020204030204" pitchFamily="34" charset="0"/>
              <a:ea typeface="Calibri" panose="020F0502020204030204" pitchFamily="34" charset="0"/>
              <a:cs typeface="Times New Roman" panose="02020603050405020304" pitchFamily="18" charset="0"/>
            </a:endParaRPr>
          </a:p>
          <a:p>
            <a:r>
              <a:rPr lang="en-US" sz="675"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3"/>
              </a:rPr>
              <a:t>psmith@suu.edu</a:t>
            </a:r>
            <a:endParaRPr lang="en-US" sz="675" dirty="0">
              <a:latin typeface="Calibri" panose="020F0502020204030204" pitchFamily="34" charset="0"/>
              <a:ea typeface="Calibri" panose="020F0502020204030204" pitchFamily="34" charset="0"/>
              <a:cs typeface="Times New Roman" panose="02020603050405020304" pitchFamily="18" charset="0"/>
            </a:endParaRPr>
          </a:p>
          <a:p>
            <a:r>
              <a:rPr lang="en-US" sz="675" dirty="0">
                <a:latin typeface="Times New Roman" panose="02020603050405020304" pitchFamily="18" charset="0"/>
                <a:ea typeface="Calibri" panose="020F0502020204030204" pitchFamily="34" charset="0"/>
                <a:cs typeface="Times New Roman" panose="02020603050405020304" pitchFamily="18" charset="0"/>
              </a:rPr>
              <a:t> </a:t>
            </a:r>
            <a:endParaRPr lang="en-US" sz="675" dirty="0">
              <a:latin typeface="Calibri" panose="020F0502020204030204" pitchFamily="34" charset="0"/>
              <a:ea typeface="Calibri" panose="020F0502020204030204" pitchFamily="34" charset="0"/>
              <a:cs typeface="Times New Roman" panose="02020603050405020304" pitchFamily="18" charset="0"/>
            </a:endParaRPr>
          </a:p>
          <a:p>
            <a:r>
              <a:rPr lang="en-US" sz="675" b="1" dirty="0">
                <a:latin typeface="Times New Roman" panose="02020603050405020304" pitchFamily="18" charset="0"/>
                <a:ea typeface="Calibri" panose="020F0502020204030204" pitchFamily="34" charset="0"/>
                <a:cs typeface="Times New Roman" panose="02020603050405020304" pitchFamily="18" charset="0"/>
              </a:rPr>
              <a:t>Respondent:</a:t>
            </a:r>
            <a:endParaRPr lang="en-US" sz="675" b="1" dirty="0">
              <a:latin typeface="Calibri" panose="020F0502020204030204" pitchFamily="34" charset="0"/>
              <a:ea typeface="Calibri" panose="020F0502020204030204" pitchFamily="34" charset="0"/>
              <a:cs typeface="Times New Roman" panose="02020603050405020304" pitchFamily="18" charset="0"/>
            </a:endParaRPr>
          </a:p>
          <a:p>
            <a:r>
              <a:rPr lang="en-US" sz="675" dirty="0">
                <a:latin typeface="Times New Roman" panose="02020603050405020304" pitchFamily="18" charset="0"/>
                <a:ea typeface="Calibri" panose="020F0502020204030204" pitchFamily="34" charset="0"/>
                <a:cs typeface="Times New Roman" panose="02020603050405020304" pitchFamily="18" charset="0"/>
              </a:rPr>
              <a:t> </a:t>
            </a:r>
            <a:endParaRPr lang="en-US" sz="675" dirty="0">
              <a:latin typeface="Calibri" panose="020F0502020204030204" pitchFamily="34" charset="0"/>
              <a:ea typeface="Calibri" panose="020F0502020204030204" pitchFamily="34" charset="0"/>
              <a:cs typeface="Times New Roman" panose="02020603050405020304" pitchFamily="18" charset="0"/>
            </a:endParaRPr>
          </a:p>
          <a:p>
            <a:r>
              <a:rPr lang="en-US" sz="675" dirty="0">
                <a:latin typeface="Times New Roman" panose="02020603050405020304" pitchFamily="18" charset="0"/>
                <a:ea typeface="Calibri" panose="020F0502020204030204" pitchFamily="34" charset="0"/>
                <a:cs typeface="Times New Roman" panose="02020603050405020304" pitchFamily="18" charset="0"/>
              </a:rPr>
              <a:t>JQ Jones</a:t>
            </a:r>
            <a:endParaRPr lang="en-US" sz="675" dirty="0">
              <a:latin typeface="Calibri" panose="020F0502020204030204" pitchFamily="34" charset="0"/>
              <a:ea typeface="Calibri" panose="020F0502020204030204" pitchFamily="34" charset="0"/>
              <a:cs typeface="Times New Roman" panose="02020603050405020304" pitchFamily="18" charset="0"/>
            </a:endParaRPr>
          </a:p>
          <a:p>
            <a:r>
              <a:rPr lang="en-US" sz="675" dirty="0">
                <a:latin typeface="Times New Roman" panose="02020603050405020304" pitchFamily="18" charset="0"/>
                <a:ea typeface="Calibri" panose="020F0502020204030204" pitchFamily="34" charset="0"/>
                <a:cs typeface="Times New Roman" panose="02020603050405020304" pitchFamily="18" charset="0"/>
              </a:rPr>
              <a:t>1150 W Center St</a:t>
            </a:r>
            <a:endParaRPr lang="en-US" sz="675" dirty="0">
              <a:latin typeface="Calibri" panose="020F0502020204030204" pitchFamily="34" charset="0"/>
              <a:ea typeface="Calibri" panose="020F0502020204030204" pitchFamily="34" charset="0"/>
              <a:cs typeface="Times New Roman" panose="02020603050405020304" pitchFamily="18" charset="0"/>
            </a:endParaRPr>
          </a:p>
          <a:p>
            <a:r>
              <a:rPr lang="en-US" sz="675" dirty="0">
                <a:latin typeface="Times New Roman" panose="02020603050405020304" pitchFamily="18" charset="0"/>
                <a:ea typeface="Calibri" panose="020F0502020204030204" pitchFamily="34" charset="0"/>
                <a:cs typeface="Times New Roman" panose="02020603050405020304" pitchFamily="18" charset="0"/>
              </a:rPr>
              <a:t>Cedar City Ut, 84720</a:t>
            </a:r>
            <a:endParaRPr lang="en-US" sz="675" dirty="0">
              <a:latin typeface="Calibri" panose="020F0502020204030204" pitchFamily="34" charset="0"/>
              <a:ea typeface="Calibri" panose="020F0502020204030204" pitchFamily="34" charset="0"/>
              <a:cs typeface="Times New Roman" panose="02020603050405020304" pitchFamily="18" charset="0"/>
            </a:endParaRPr>
          </a:p>
          <a:p>
            <a:r>
              <a:rPr lang="en-US" sz="675" dirty="0">
                <a:latin typeface="Times New Roman" panose="02020603050405020304" pitchFamily="18" charset="0"/>
                <a:ea typeface="Calibri" panose="020F0502020204030204" pitchFamily="34" charset="0"/>
                <a:cs typeface="Times New Roman" panose="02020603050405020304" pitchFamily="18" charset="0"/>
              </a:rPr>
              <a:t>435-444-4444</a:t>
            </a:r>
            <a:endParaRPr lang="en-US" sz="675" dirty="0">
              <a:latin typeface="Calibri" panose="020F0502020204030204" pitchFamily="34" charset="0"/>
              <a:ea typeface="Calibri" panose="020F0502020204030204" pitchFamily="34" charset="0"/>
              <a:cs typeface="Times New Roman" panose="02020603050405020304" pitchFamily="18" charset="0"/>
            </a:endParaRPr>
          </a:p>
          <a:p>
            <a:r>
              <a:rPr lang="en-US" sz="675"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4"/>
              </a:rPr>
              <a:t>jonesjq@suu.edu</a:t>
            </a:r>
            <a:endParaRPr lang="en-US" sz="675" dirty="0">
              <a:latin typeface="Calibri" panose="020F0502020204030204" pitchFamily="34" charset="0"/>
              <a:ea typeface="Calibri" panose="020F0502020204030204" pitchFamily="34" charset="0"/>
              <a:cs typeface="Times New Roman" panose="02020603050405020304" pitchFamily="18" charset="0"/>
            </a:endParaRPr>
          </a:p>
          <a:p>
            <a:r>
              <a:rPr lang="en-US" sz="675" dirty="0">
                <a:latin typeface="Calibri" panose="020F0502020204030204" pitchFamily="34" charset="0"/>
                <a:ea typeface="Calibri" panose="020F0502020204030204" pitchFamily="34" charset="0"/>
                <a:cs typeface="Times New Roman" panose="02020603050405020304" pitchFamily="18" charset="0"/>
              </a:rPr>
              <a:t> </a:t>
            </a:r>
          </a:p>
          <a:p>
            <a:r>
              <a:rPr lang="en-US" sz="675" dirty="0">
                <a:latin typeface="Calibri" panose="020F0502020204030204" pitchFamily="34" charset="0"/>
                <a:ea typeface="Calibri" panose="020F0502020204030204" pitchFamily="34" charset="0"/>
                <a:cs typeface="Times New Roman" panose="02020603050405020304" pitchFamily="18" charset="0"/>
              </a:rPr>
              <a:t> </a:t>
            </a:r>
            <a:endParaRPr lang="en-US" sz="675" b="1" dirty="0">
              <a:latin typeface="Calibri" panose="020F0502020204030204" pitchFamily="34" charset="0"/>
              <a:ea typeface="Calibri" panose="020F0502020204030204" pitchFamily="34" charset="0"/>
              <a:cs typeface="Times New Roman" panose="02020603050405020304" pitchFamily="18" charset="0"/>
            </a:endParaRPr>
          </a:p>
          <a:p>
            <a:r>
              <a:rPr lang="en-US" sz="675" b="1" dirty="0">
                <a:latin typeface="Times New Roman" panose="02020603050405020304" pitchFamily="18" charset="0"/>
                <a:ea typeface="Calibri" panose="020F0502020204030204" pitchFamily="34" charset="0"/>
                <a:cs typeface="Times New Roman" panose="02020603050405020304" pitchFamily="18" charset="0"/>
              </a:rPr>
              <a:t>Involved Parties:</a:t>
            </a:r>
            <a:endParaRPr lang="en-US" sz="675" dirty="0">
              <a:latin typeface="Calibri" panose="020F0502020204030204" pitchFamily="34" charset="0"/>
              <a:ea typeface="Calibri" panose="020F0502020204030204" pitchFamily="34" charset="0"/>
              <a:cs typeface="Times New Roman" panose="02020603050405020304" pitchFamily="18" charset="0"/>
            </a:endParaRPr>
          </a:p>
          <a:p>
            <a:r>
              <a:rPr lang="en-US" sz="675" dirty="0">
                <a:latin typeface="Times New Roman" panose="02020603050405020304" pitchFamily="18" charset="0"/>
                <a:ea typeface="Calibri" panose="020F0502020204030204" pitchFamily="34" charset="0"/>
                <a:cs typeface="Times New Roman" panose="02020603050405020304" pitchFamily="18" charset="0"/>
              </a:rPr>
              <a:t> </a:t>
            </a:r>
            <a:endParaRPr lang="en-US" sz="675" dirty="0">
              <a:latin typeface="Calibri" panose="020F0502020204030204" pitchFamily="34" charset="0"/>
              <a:ea typeface="Calibri" panose="020F0502020204030204" pitchFamily="34" charset="0"/>
              <a:cs typeface="Times New Roman" panose="02020603050405020304" pitchFamily="18" charset="0"/>
            </a:endParaRPr>
          </a:p>
          <a:p>
            <a:r>
              <a:rPr lang="en-US" sz="675" dirty="0">
                <a:latin typeface="Times New Roman" panose="02020603050405020304" pitchFamily="18" charset="0"/>
                <a:ea typeface="Calibri" panose="020F0502020204030204" pitchFamily="34" charset="0"/>
                <a:cs typeface="Times New Roman" panose="02020603050405020304" pitchFamily="18" charset="0"/>
              </a:rPr>
              <a:t> </a:t>
            </a:r>
            <a:endParaRPr lang="en-US" sz="675" dirty="0">
              <a:latin typeface="Calibri" panose="020F0502020204030204" pitchFamily="34" charset="0"/>
              <a:ea typeface="Calibri" panose="020F0502020204030204" pitchFamily="34" charset="0"/>
              <a:cs typeface="Times New Roman" panose="02020603050405020304" pitchFamily="18" charset="0"/>
            </a:endParaRPr>
          </a:p>
          <a:p>
            <a:r>
              <a:rPr lang="en-US" sz="675" dirty="0">
                <a:latin typeface="Times New Roman" panose="02020603050405020304" pitchFamily="18" charset="0"/>
                <a:ea typeface="Calibri" panose="020F0502020204030204" pitchFamily="34" charset="0"/>
                <a:cs typeface="Times New Roman" panose="02020603050405020304" pitchFamily="18" charset="0"/>
              </a:rPr>
              <a:t>Involved party:__Karen Johnson______                  _Relationship:_Witness_________</a:t>
            </a:r>
            <a:endParaRPr lang="en-US" sz="675" dirty="0">
              <a:latin typeface="Calibri" panose="020F0502020204030204" pitchFamily="34" charset="0"/>
              <a:ea typeface="Calibri" panose="020F0502020204030204" pitchFamily="34" charset="0"/>
              <a:cs typeface="Times New Roman" panose="02020603050405020304" pitchFamily="18" charset="0"/>
            </a:endParaRPr>
          </a:p>
          <a:p>
            <a:r>
              <a:rPr lang="en-US" sz="675" dirty="0">
                <a:latin typeface="Times New Roman" panose="02020603050405020304" pitchFamily="18" charset="0"/>
                <a:ea typeface="Calibri" panose="020F0502020204030204" pitchFamily="34" charset="0"/>
                <a:cs typeface="Times New Roman" panose="02020603050405020304" pitchFamily="18" charset="0"/>
              </a:rPr>
              <a:t>                                               </a:t>
            </a:r>
            <a:r>
              <a:rPr lang="en-US" sz="675" i="1" dirty="0">
                <a:latin typeface="Times New Roman" panose="02020603050405020304" pitchFamily="18" charset="0"/>
                <a:ea typeface="Calibri" panose="020F0502020204030204" pitchFamily="34" charset="0"/>
                <a:cs typeface="Times New Roman" panose="02020603050405020304" pitchFamily="18" charset="0"/>
              </a:rPr>
              <a:t>name                                                            Witness etc. </a:t>
            </a:r>
            <a:endParaRPr lang="en-US" sz="675" dirty="0">
              <a:latin typeface="Calibri" panose="020F0502020204030204" pitchFamily="34" charset="0"/>
              <a:ea typeface="Calibri" panose="020F0502020204030204" pitchFamily="34" charset="0"/>
              <a:cs typeface="Times New Roman" panose="02020603050405020304" pitchFamily="18" charset="0"/>
            </a:endParaRPr>
          </a:p>
          <a:p>
            <a:r>
              <a:rPr lang="en-US" sz="675" dirty="0">
                <a:latin typeface="Times New Roman" panose="02020603050405020304" pitchFamily="18" charset="0"/>
                <a:ea typeface="Calibri" panose="020F0502020204030204" pitchFamily="34" charset="0"/>
                <a:cs typeface="Times New Roman" panose="02020603050405020304" pitchFamily="18" charset="0"/>
              </a:rPr>
              <a:t> </a:t>
            </a:r>
            <a:endParaRPr lang="en-US" sz="675" dirty="0">
              <a:latin typeface="Calibri" panose="020F0502020204030204" pitchFamily="34" charset="0"/>
              <a:ea typeface="Calibri" panose="020F0502020204030204" pitchFamily="34" charset="0"/>
              <a:cs typeface="Times New Roman" panose="02020603050405020304" pitchFamily="18" charset="0"/>
            </a:endParaRPr>
          </a:p>
          <a:p>
            <a:r>
              <a:rPr lang="en-US" sz="675" dirty="0">
                <a:latin typeface="Calibri" panose="020F0502020204030204" pitchFamily="34" charset="0"/>
                <a:ea typeface="Calibri" panose="020F0502020204030204" pitchFamily="34" charset="0"/>
                <a:cs typeface="Times New Roman" panose="02020603050405020304" pitchFamily="18" charset="0"/>
              </a:rPr>
              <a:t> </a:t>
            </a:r>
          </a:p>
          <a:p>
            <a:r>
              <a:rPr lang="en-US" sz="675" dirty="0">
                <a:latin typeface="Times New Roman" panose="02020603050405020304" pitchFamily="18" charset="0"/>
                <a:ea typeface="Calibri" panose="020F0502020204030204" pitchFamily="34" charset="0"/>
                <a:cs typeface="Times New Roman" panose="02020603050405020304" pitchFamily="18" charset="0"/>
              </a:rPr>
              <a:t>There were no other involved parties listed in this case.</a:t>
            </a:r>
            <a:endParaRPr lang="en-US" sz="675" dirty="0">
              <a:latin typeface="Calibri" panose="020F0502020204030204" pitchFamily="34" charset="0"/>
              <a:ea typeface="Calibri" panose="020F0502020204030204" pitchFamily="34" charset="0"/>
              <a:cs typeface="Times New Roman" panose="02020603050405020304" pitchFamily="18" charset="0"/>
            </a:endParaRPr>
          </a:p>
          <a:p>
            <a:r>
              <a:rPr lang="en-US" sz="675" dirty="0">
                <a:latin typeface="Times New Roman" panose="02020603050405020304" pitchFamily="18" charset="0"/>
                <a:ea typeface="Calibri" panose="020F0502020204030204" pitchFamily="34" charset="0"/>
                <a:cs typeface="Times New Roman" panose="02020603050405020304" pitchFamily="18" charset="0"/>
              </a:rPr>
              <a:t> </a:t>
            </a:r>
            <a:endParaRPr lang="en-US" sz="675" dirty="0">
              <a:latin typeface="Calibri" panose="020F0502020204030204" pitchFamily="34" charset="0"/>
              <a:ea typeface="Calibri" panose="020F0502020204030204" pitchFamily="34" charset="0"/>
              <a:cs typeface="Times New Roman" panose="02020603050405020304" pitchFamily="18" charset="0"/>
            </a:endParaRPr>
          </a:p>
          <a:p>
            <a:r>
              <a:rPr lang="en-US" sz="675" dirty="0">
                <a:latin typeface="Times New Roman" panose="02020603050405020304" pitchFamily="18" charset="0"/>
                <a:ea typeface="Calibri" panose="020F0502020204030204" pitchFamily="34" charset="0"/>
                <a:cs typeface="Times New Roman" panose="02020603050405020304" pitchFamily="18" charset="0"/>
              </a:rPr>
              <a:t> </a:t>
            </a:r>
            <a:endParaRPr lang="en-US" sz="675" dirty="0">
              <a:latin typeface="Calibri" panose="020F0502020204030204" pitchFamily="34" charset="0"/>
              <a:ea typeface="Calibri" panose="020F0502020204030204" pitchFamily="34" charset="0"/>
              <a:cs typeface="Times New Roman" panose="02020603050405020304" pitchFamily="18" charset="0"/>
            </a:endParaRPr>
          </a:p>
          <a:p>
            <a:r>
              <a:rPr lang="en-US" sz="675" b="1" dirty="0">
                <a:latin typeface="Times New Roman" panose="02020603050405020304" pitchFamily="18" charset="0"/>
                <a:ea typeface="Calibri" panose="020F0502020204030204" pitchFamily="34" charset="0"/>
                <a:cs typeface="Times New Roman" panose="02020603050405020304" pitchFamily="18" charset="0"/>
              </a:rPr>
              <a:t>Interview with P. Smith:</a:t>
            </a:r>
            <a:endParaRPr lang="en-US" sz="675" b="1" dirty="0">
              <a:latin typeface="Calibri" panose="020F0502020204030204" pitchFamily="34" charset="0"/>
              <a:ea typeface="Calibri" panose="020F0502020204030204" pitchFamily="34" charset="0"/>
              <a:cs typeface="Times New Roman" panose="02020603050405020304" pitchFamily="18" charset="0"/>
            </a:endParaRPr>
          </a:p>
          <a:p>
            <a:r>
              <a:rPr lang="en-US" sz="675" dirty="0">
                <a:latin typeface="Times New Roman" panose="02020603050405020304" pitchFamily="18" charset="0"/>
                <a:ea typeface="Calibri" panose="020F0502020204030204" pitchFamily="34" charset="0"/>
                <a:cs typeface="Times New Roman" panose="02020603050405020304" pitchFamily="18" charset="0"/>
              </a:rPr>
              <a:t> </a:t>
            </a:r>
            <a:endParaRPr lang="en-US" sz="675" dirty="0">
              <a:latin typeface="Calibri" panose="020F0502020204030204" pitchFamily="34" charset="0"/>
              <a:ea typeface="Calibri" panose="020F0502020204030204" pitchFamily="34" charset="0"/>
              <a:cs typeface="Times New Roman" panose="02020603050405020304" pitchFamily="18" charset="0"/>
            </a:endParaRPr>
          </a:p>
          <a:p>
            <a:r>
              <a:rPr lang="en-US" sz="675" dirty="0">
                <a:latin typeface="Times New Roman" panose="02020603050405020304" pitchFamily="18" charset="0"/>
                <a:ea typeface="Calibri" panose="020F0502020204030204" pitchFamily="34" charset="0"/>
                <a:cs typeface="Times New Roman" panose="02020603050405020304" pitchFamily="18" charset="0"/>
              </a:rPr>
              <a:t>	This interview took place in the SUU Title IX interview facility.  The interview was conducted using the Title IX Investigative Forensic Interview Guidelines.  This interview was conducted by me, with Investigator D. Evans observing.  This interview was both audio and video recorded.  Smith indicated the following:</a:t>
            </a:r>
            <a:endParaRPr lang="en-US" sz="675" dirty="0">
              <a:latin typeface="Calibri" panose="020F0502020204030204" pitchFamily="34" charset="0"/>
              <a:ea typeface="Calibri" panose="020F0502020204030204" pitchFamily="34" charset="0"/>
              <a:cs typeface="Times New Roman" panose="02020603050405020304" pitchFamily="18" charset="0"/>
            </a:endParaRPr>
          </a:p>
          <a:p>
            <a:pPr marL="342900"/>
            <a:r>
              <a:rPr lang="en-US" sz="675" dirty="0">
                <a:latin typeface="Times New Roman" panose="02020603050405020304" pitchFamily="18" charset="0"/>
                <a:ea typeface="Calibri" panose="020F0502020204030204" pitchFamily="34" charset="0"/>
                <a:cs typeface="Times New Roman" panose="02020603050405020304" pitchFamily="18" charset="0"/>
              </a:rPr>
              <a:t> </a:t>
            </a:r>
            <a:endParaRPr lang="en-US" sz="675" dirty="0">
              <a:latin typeface="Calibri" panose="020F0502020204030204" pitchFamily="34" charset="0"/>
              <a:ea typeface="Calibri" panose="020F0502020204030204" pitchFamily="34" charset="0"/>
              <a:cs typeface="Times New Roman" panose="02020603050405020304" pitchFamily="18" charset="0"/>
            </a:endParaRPr>
          </a:p>
          <a:p>
            <a:pPr marL="257175" indent="-257175">
              <a:buFont typeface="Arial" panose="020B0604020202020204" pitchFamily="34" charset="0"/>
              <a:buChar char="•"/>
              <a:tabLst>
                <a:tab pos="342900" algn="l"/>
              </a:tabLst>
            </a:pPr>
            <a:r>
              <a:rPr lang="en-US" sz="675" dirty="0">
                <a:latin typeface="Times New Roman" panose="02020603050405020304" pitchFamily="18" charset="0"/>
                <a:ea typeface="Calibri" panose="020F0502020204030204" pitchFamily="34" charset="0"/>
                <a:cs typeface="Times New Roman" panose="02020603050405020304" pitchFamily="18" charset="0"/>
              </a:rPr>
              <a:t>Smith stated that there was a group of students maintaining the plants in front of the theatre.  They appeared to be having a good time.</a:t>
            </a:r>
            <a:endParaRPr lang="en-US" sz="675" dirty="0">
              <a:latin typeface="Calibri" panose="020F0502020204030204" pitchFamily="34" charset="0"/>
              <a:ea typeface="Calibri" panose="020F0502020204030204" pitchFamily="34" charset="0"/>
              <a:cs typeface="Times New Roman" panose="02020603050405020304" pitchFamily="18" charset="0"/>
            </a:endParaRPr>
          </a:p>
          <a:p>
            <a:pPr marL="342900"/>
            <a:r>
              <a:rPr lang="en-US" sz="675" dirty="0">
                <a:latin typeface="Times New Roman" panose="02020603050405020304" pitchFamily="18" charset="0"/>
                <a:ea typeface="Calibri" panose="020F0502020204030204" pitchFamily="34" charset="0"/>
                <a:cs typeface="Times New Roman" panose="02020603050405020304" pitchFamily="18" charset="0"/>
              </a:rPr>
              <a:t> </a:t>
            </a:r>
            <a:endParaRPr lang="en-US" sz="675" dirty="0">
              <a:latin typeface="Calibri" panose="020F0502020204030204" pitchFamily="34" charset="0"/>
              <a:ea typeface="Calibri" panose="020F0502020204030204" pitchFamily="34" charset="0"/>
              <a:cs typeface="Times New Roman" panose="02020603050405020304" pitchFamily="18" charset="0"/>
            </a:endParaRPr>
          </a:p>
          <a:p>
            <a:pPr marL="257175" indent="-257175">
              <a:buFont typeface="Arial" panose="020B0604020202020204" pitchFamily="34" charset="0"/>
              <a:buChar char="•"/>
              <a:tabLst>
                <a:tab pos="342900" algn="l"/>
              </a:tabLst>
            </a:pPr>
            <a:r>
              <a:rPr lang="en-US" sz="675" dirty="0">
                <a:latin typeface="Times New Roman" panose="02020603050405020304" pitchFamily="18" charset="0"/>
                <a:ea typeface="Calibri" panose="020F0502020204030204" pitchFamily="34" charset="0"/>
                <a:cs typeface="Times New Roman" panose="02020603050405020304" pitchFamily="18" charset="0"/>
              </a:rPr>
              <a:t>Jones was the supervisor of the group.  Smith is familiar with Jones from class and living in Founders Hall.</a:t>
            </a:r>
            <a:endParaRPr lang="en-US" sz="675"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Content Placeholder 7">
            <a:extLst>
              <a:ext uri="{FF2B5EF4-FFF2-40B4-BE49-F238E27FC236}">
                <a16:creationId xmlns:a16="http://schemas.microsoft.com/office/drawing/2014/main" id="{67396066-0200-4445-AFEC-7F62511E3627}"/>
              </a:ext>
            </a:extLst>
          </p:cNvPr>
          <p:cNvSpPr>
            <a:spLocks noGrp="1"/>
          </p:cNvSpPr>
          <p:nvPr>
            <p:ph sz="half" idx="4294967295"/>
          </p:nvPr>
        </p:nvSpPr>
        <p:spPr>
          <a:xfrm>
            <a:off x="3376824" y="1066800"/>
            <a:ext cx="3600450" cy="4533900"/>
          </a:xfrm>
        </p:spPr>
        <p:txBody>
          <a:bodyPr>
            <a:normAutofit fontScale="92500" lnSpcReduction="20000"/>
          </a:bodyPr>
          <a:lstStyle/>
          <a:p>
            <a:pPr>
              <a:spcBef>
                <a:spcPts val="0"/>
              </a:spcBef>
              <a:buFont typeface="Arial" panose="020B0604020202020204" pitchFamily="34" charset="0"/>
              <a:buChar char="•"/>
              <a:tabLst>
                <a:tab pos="342900" algn="l"/>
              </a:tabLst>
            </a:pPr>
            <a:r>
              <a:rPr lang="en-US" sz="750" dirty="0">
                <a:latin typeface="Times New Roman" panose="02020603050405020304" pitchFamily="18" charset="0"/>
                <a:ea typeface="Calibri" panose="020F0502020204030204" pitchFamily="34" charset="0"/>
                <a:cs typeface="Times New Roman" panose="02020603050405020304" pitchFamily="18" charset="0"/>
              </a:rPr>
              <a:t>As Smith approached the group, Jones yelled out, “We don’t need any help from a damn Tranny.”</a:t>
            </a:r>
            <a:endParaRPr lang="en-US" sz="750" dirty="0">
              <a:latin typeface="Calibri" panose="020F0502020204030204" pitchFamily="34" charset="0"/>
              <a:ea typeface="Calibri" panose="020F0502020204030204" pitchFamily="34" charset="0"/>
              <a:cs typeface="Times New Roman" panose="02020603050405020304" pitchFamily="18" charset="0"/>
            </a:endParaRPr>
          </a:p>
          <a:p>
            <a:pPr indent="0">
              <a:spcBef>
                <a:spcPts val="0"/>
              </a:spcBef>
              <a:buNone/>
            </a:pPr>
            <a:r>
              <a:rPr lang="en-US" sz="750" dirty="0">
                <a:latin typeface="Times New Roman" panose="02020603050405020304" pitchFamily="18" charset="0"/>
                <a:ea typeface="Calibri" panose="020F0502020204030204" pitchFamily="34" charset="0"/>
                <a:cs typeface="Times New Roman" panose="02020603050405020304" pitchFamily="18" charset="0"/>
              </a:rPr>
              <a:t> </a:t>
            </a:r>
            <a:endParaRPr lang="en-US" sz="75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buFont typeface="Arial" panose="020B0604020202020204" pitchFamily="34" charset="0"/>
              <a:buChar char="•"/>
              <a:tabLst>
                <a:tab pos="342900" algn="l"/>
              </a:tabLst>
            </a:pPr>
            <a:r>
              <a:rPr lang="en-US" sz="750" dirty="0">
                <a:latin typeface="Times New Roman" panose="02020603050405020304" pitchFamily="18" charset="0"/>
                <a:ea typeface="Calibri" panose="020F0502020204030204" pitchFamily="34" charset="0"/>
                <a:cs typeface="Times New Roman" panose="02020603050405020304" pitchFamily="18" charset="0"/>
              </a:rPr>
              <a:t>This comment shocked Smith.  They stated that this caused a feeling of fear.  Smith and Jones share classes and live close to each other in the dorms.</a:t>
            </a:r>
            <a:endParaRPr lang="en-US" sz="750" dirty="0">
              <a:latin typeface="Calibri" panose="020F0502020204030204" pitchFamily="34" charset="0"/>
              <a:ea typeface="Calibri" panose="020F0502020204030204" pitchFamily="34" charset="0"/>
              <a:cs typeface="Times New Roman" panose="02020603050405020304" pitchFamily="18" charset="0"/>
            </a:endParaRPr>
          </a:p>
          <a:p>
            <a:pPr indent="0">
              <a:spcBef>
                <a:spcPts val="0"/>
              </a:spcBef>
              <a:buNone/>
            </a:pPr>
            <a:r>
              <a:rPr lang="en-US" sz="750" dirty="0">
                <a:latin typeface="Times New Roman" panose="02020603050405020304" pitchFamily="18" charset="0"/>
                <a:ea typeface="Calibri" panose="020F0502020204030204" pitchFamily="34" charset="0"/>
                <a:cs typeface="Times New Roman" panose="02020603050405020304" pitchFamily="18" charset="0"/>
              </a:rPr>
              <a:t> </a:t>
            </a:r>
            <a:endParaRPr lang="en-US" sz="75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buFont typeface="Arial" panose="020B0604020202020204" pitchFamily="34" charset="0"/>
              <a:buChar char="•"/>
              <a:tabLst>
                <a:tab pos="342900" algn="l"/>
              </a:tabLst>
            </a:pPr>
            <a:r>
              <a:rPr lang="en-US" sz="750" dirty="0">
                <a:latin typeface="Times New Roman" panose="02020603050405020304" pitchFamily="18" charset="0"/>
                <a:ea typeface="Calibri" panose="020F0502020204030204" pitchFamily="34" charset="0"/>
                <a:cs typeface="Times New Roman" panose="02020603050405020304" pitchFamily="18" charset="0"/>
              </a:rPr>
              <a:t>Smith stated that they identify as a female.</a:t>
            </a:r>
            <a:endParaRPr lang="en-US" sz="75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750" dirty="0">
                <a:latin typeface="Times New Roman" panose="02020603050405020304" pitchFamily="18" charset="0"/>
                <a:ea typeface="Calibri" panose="020F0502020204030204" pitchFamily="34" charset="0"/>
                <a:cs typeface="Times New Roman" panose="02020603050405020304" pitchFamily="18" charset="0"/>
              </a:rPr>
              <a:t>	</a:t>
            </a:r>
            <a:endParaRPr lang="en-US" sz="75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750" dirty="0">
                <a:latin typeface="Times New Roman" panose="02020603050405020304" pitchFamily="18" charset="0"/>
                <a:ea typeface="Calibri" panose="020F0502020204030204" pitchFamily="34" charset="0"/>
                <a:cs typeface="Times New Roman" panose="02020603050405020304" pitchFamily="18" charset="0"/>
              </a:rPr>
              <a:t>	When this interview concluded, I advised Smith that this would immediately be forwarded to the Title IX Coordinator.  I encouraged Smith to follow safe practices.  I encouraged a call to 911 if there is any threats or assaultive behavior directed to them.</a:t>
            </a:r>
          </a:p>
          <a:p>
            <a:pPr marL="0" indent="0">
              <a:buNone/>
            </a:pPr>
            <a:r>
              <a:rPr lang="en-US" sz="750" b="1" dirty="0">
                <a:latin typeface="Times New Roman" panose="02020603050405020304" pitchFamily="18" charset="0"/>
                <a:ea typeface="Calibri" panose="020F0502020204030204" pitchFamily="34" charset="0"/>
                <a:cs typeface="Times New Roman" panose="02020603050405020304" pitchFamily="18" charset="0"/>
              </a:rPr>
              <a:t>Interview with JQ Jones:</a:t>
            </a:r>
          </a:p>
          <a:p>
            <a:pPr marL="0" indent="0">
              <a:buNone/>
            </a:pPr>
            <a:r>
              <a:rPr lang="en-US" sz="650" dirty="0"/>
              <a:t>	</a:t>
            </a:r>
            <a:r>
              <a:rPr lang="en-US" sz="750" dirty="0">
                <a:latin typeface="Times New Roman" panose="02020603050405020304" pitchFamily="18" charset="0"/>
                <a:cs typeface="Times New Roman" panose="02020603050405020304" pitchFamily="18" charset="0"/>
              </a:rPr>
              <a:t>This interview took place in the SUU Title IX interview facility.  The interview was conducted using the Title IX Investigative Forensic Interview Guidelines.  This interview was conducted by me, with Investigator D. Evans observing.  This interview was both audio and video recorded.  Smith indicated the following:</a:t>
            </a:r>
          </a:p>
          <a:p>
            <a:pPr>
              <a:buFont typeface="Arial" panose="020B0604020202020204" pitchFamily="34" charset="0"/>
              <a:buChar char="•"/>
            </a:pPr>
            <a:r>
              <a:rPr lang="en-US" sz="750" dirty="0">
                <a:latin typeface="Times New Roman" panose="02020603050405020304" pitchFamily="18" charset="0"/>
                <a:cs typeface="Times New Roman" panose="02020603050405020304" pitchFamily="18" charset="0"/>
              </a:rPr>
              <a:t>Jones stated that they were in the area described, taking care of the flower beds in that area.</a:t>
            </a:r>
          </a:p>
          <a:p>
            <a:pPr>
              <a:buFont typeface="Arial" panose="020B0604020202020204" pitchFamily="34" charset="0"/>
              <a:buChar char="•"/>
            </a:pPr>
            <a:r>
              <a:rPr lang="en-US" sz="750" dirty="0">
                <a:latin typeface="Times New Roman" panose="02020603050405020304" pitchFamily="18" charset="0"/>
                <a:cs typeface="Times New Roman" panose="02020603050405020304" pitchFamily="18" charset="0"/>
              </a:rPr>
              <a:t>Jones indicated that they saw the complainant approaching to talk with them.  </a:t>
            </a:r>
          </a:p>
          <a:p>
            <a:pPr>
              <a:buFont typeface="Arial" panose="020B0604020202020204" pitchFamily="34" charset="0"/>
              <a:buChar char="•"/>
            </a:pPr>
            <a:r>
              <a:rPr lang="en-US" sz="750" dirty="0">
                <a:latin typeface="Times New Roman" panose="02020603050405020304" pitchFamily="18" charset="0"/>
                <a:cs typeface="Times New Roman" panose="02020603050405020304" pitchFamily="18" charset="0"/>
              </a:rPr>
              <a:t>Jones stated that they were frustrated with the Complainant because of their “perceived sexual orientation.”</a:t>
            </a:r>
          </a:p>
          <a:p>
            <a:pPr>
              <a:buFont typeface="Arial" panose="020B0604020202020204" pitchFamily="34" charset="0"/>
              <a:buChar char="•"/>
            </a:pPr>
            <a:r>
              <a:rPr lang="en-US" sz="750" dirty="0">
                <a:latin typeface="Times New Roman" panose="02020603050405020304" pitchFamily="18" charset="0"/>
                <a:cs typeface="Times New Roman" panose="02020603050405020304" pitchFamily="18" charset="0"/>
              </a:rPr>
              <a:t>Jones said that as the complainant approached and he yelled out a LGBTQ+ slur.  He stated that he didn’t remember exactly what he said.</a:t>
            </a:r>
          </a:p>
          <a:p>
            <a:pPr>
              <a:buFont typeface="Arial" panose="020B0604020202020204" pitchFamily="34" charset="0"/>
              <a:buChar char="•"/>
            </a:pPr>
            <a:r>
              <a:rPr lang="en-US" sz="750" dirty="0">
                <a:latin typeface="Times New Roman" panose="02020603050405020304" pitchFamily="18" charset="0"/>
                <a:cs typeface="Times New Roman" panose="02020603050405020304" pitchFamily="18" charset="0"/>
              </a:rPr>
              <a:t>Jones stated that he was sorry for what he said.  He also said that he would never hurt Smith.</a:t>
            </a:r>
          </a:p>
          <a:p>
            <a:pPr marL="0" indent="0">
              <a:buNone/>
            </a:pPr>
            <a:r>
              <a:rPr lang="en-US" sz="750" dirty="0">
                <a:latin typeface="Times New Roman" panose="02020603050405020304" pitchFamily="18" charset="0"/>
                <a:cs typeface="Times New Roman" panose="02020603050405020304" pitchFamily="18" charset="0"/>
              </a:rPr>
              <a:t>	When this interview concluded, I advised Jones that this would immediately be forwarded to the Title IX Coordinator.  I advised Jones to stay away from Smith and have no contact until this issue was settled by the Title IX Office.  He agreed to do so.</a:t>
            </a:r>
          </a:p>
          <a:p>
            <a:pPr marL="0" indent="0">
              <a:buNone/>
            </a:pPr>
            <a:endParaRPr lang="en-US" sz="75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750" dirty="0">
                <a:latin typeface="Times New Roman" panose="02020603050405020304" pitchFamily="18" charset="0"/>
                <a:ea typeface="Calibri" panose="020F0502020204030204" pitchFamily="34" charset="0"/>
                <a:cs typeface="Times New Roman" panose="02020603050405020304" pitchFamily="18" charset="0"/>
              </a:rPr>
              <a:t> </a:t>
            </a:r>
          </a:p>
          <a:p>
            <a:pPr marL="0" indent="0">
              <a:buNone/>
            </a:pPr>
            <a:r>
              <a:rPr lang="en-US" sz="750" dirty="0">
                <a:latin typeface="Times New Roman" panose="02020603050405020304" pitchFamily="18" charset="0"/>
                <a:ea typeface="Calibri" panose="020F0502020204030204" pitchFamily="34" charset="0"/>
                <a:cs typeface="Times New Roman" panose="02020603050405020304" pitchFamily="18" charset="0"/>
              </a:rPr>
              <a:t>.</a:t>
            </a:r>
            <a:endParaRPr lang="en-US" sz="75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050" dirty="0"/>
          </a:p>
        </p:txBody>
      </p:sp>
      <p:sp>
        <p:nvSpPr>
          <p:cNvPr id="2" name="TextBox 1">
            <a:extLst>
              <a:ext uri="{FF2B5EF4-FFF2-40B4-BE49-F238E27FC236}">
                <a16:creationId xmlns:a16="http://schemas.microsoft.com/office/drawing/2014/main" id="{FAE3A9DE-255E-544E-B948-66E98AA6E671}"/>
              </a:ext>
            </a:extLst>
          </p:cNvPr>
          <p:cNvSpPr txBox="1"/>
          <p:nvPr/>
        </p:nvSpPr>
        <p:spPr>
          <a:xfrm>
            <a:off x="6858000" y="1066800"/>
            <a:ext cx="2286000" cy="1646605"/>
          </a:xfrm>
          <a:prstGeom prst="rect">
            <a:avLst/>
          </a:prstGeom>
          <a:noFill/>
        </p:spPr>
        <p:txBody>
          <a:bodyPr wrap="square" rtlCol="0">
            <a:spAutoFit/>
          </a:bodyPr>
          <a:lstStyle/>
          <a:p>
            <a:r>
              <a:rPr lang="en-US" sz="700" b="1" dirty="0">
                <a:latin typeface="Times New Roman" panose="02020603050405020304" pitchFamily="18" charset="0"/>
                <a:ea typeface="Calibri" panose="020F0502020204030204" pitchFamily="34" charset="0"/>
                <a:cs typeface="Times New Roman" panose="02020603050405020304" pitchFamily="18" charset="0"/>
              </a:rPr>
              <a:t>Disposition:</a:t>
            </a:r>
            <a:endParaRPr lang="en-US" sz="700" b="1" dirty="0">
              <a:latin typeface="Calibri" panose="020F0502020204030204" pitchFamily="34" charset="0"/>
              <a:ea typeface="Calibri" panose="020F0502020204030204" pitchFamily="34" charset="0"/>
              <a:cs typeface="Times New Roman" panose="02020603050405020304" pitchFamily="18" charset="0"/>
            </a:endParaRPr>
          </a:p>
          <a:p>
            <a:r>
              <a:rPr lang="en-US" sz="700" dirty="0">
                <a:latin typeface="Times New Roman" panose="02020603050405020304" pitchFamily="18" charset="0"/>
                <a:ea typeface="Calibri" panose="020F0502020204030204" pitchFamily="34" charset="0"/>
                <a:cs typeface="Times New Roman" panose="02020603050405020304" pitchFamily="18" charset="0"/>
              </a:rPr>
              <a:t>	</a:t>
            </a:r>
            <a:endParaRPr lang="en-US" sz="700" dirty="0">
              <a:latin typeface="Calibri" panose="020F0502020204030204" pitchFamily="34" charset="0"/>
              <a:ea typeface="Calibri" panose="020F0502020204030204" pitchFamily="34" charset="0"/>
              <a:cs typeface="Times New Roman" panose="02020603050405020304" pitchFamily="18" charset="0"/>
            </a:endParaRPr>
          </a:p>
          <a:p>
            <a:r>
              <a:rPr lang="en-US" sz="700" dirty="0">
                <a:latin typeface="Times New Roman" panose="02020603050405020304" pitchFamily="18" charset="0"/>
                <a:ea typeface="Calibri" panose="020F0502020204030204" pitchFamily="34" charset="0"/>
                <a:cs typeface="Times New Roman" panose="02020603050405020304" pitchFamily="18" charset="0"/>
              </a:rPr>
              <a:t>This investigation, including the digital copy of the interview with Smith has been forwarded to the Title IX Coordinator’s Office.</a:t>
            </a:r>
            <a:endParaRPr lang="en-US" sz="700" dirty="0">
              <a:latin typeface="Calibri" panose="020F0502020204030204" pitchFamily="34" charset="0"/>
              <a:ea typeface="Calibri" panose="020F0502020204030204" pitchFamily="34" charset="0"/>
              <a:cs typeface="Times New Roman" panose="02020603050405020304" pitchFamily="18" charset="0"/>
            </a:endParaRPr>
          </a:p>
          <a:p>
            <a:r>
              <a:rPr lang="en-US" sz="700" dirty="0">
                <a:latin typeface="Times New Roman" panose="02020603050405020304" pitchFamily="18" charset="0"/>
                <a:ea typeface="Calibri" panose="020F0502020204030204" pitchFamily="34" charset="0"/>
                <a:cs typeface="Times New Roman" panose="02020603050405020304" pitchFamily="18" charset="0"/>
              </a:rPr>
              <a:t>	</a:t>
            </a:r>
            <a:endParaRPr lang="en-US" sz="700" dirty="0">
              <a:latin typeface="Calibri" panose="020F0502020204030204" pitchFamily="34" charset="0"/>
              <a:ea typeface="Calibri" panose="020F0502020204030204" pitchFamily="34" charset="0"/>
              <a:cs typeface="Times New Roman" panose="02020603050405020304" pitchFamily="18" charset="0"/>
            </a:endParaRPr>
          </a:p>
          <a:p>
            <a:r>
              <a:rPr lang="en-US" sz="700" dirty="0">
                <a:latin typeface="Times New Roman" panose="02020603050405020304" pitchFamily="18" charset="0"/>
                <a:ea typeface="Calibri" panose="020F0502020204030204" pitchFamily="34" charset="0"/>
                <a:cs typeface="Times New Roman" panose="02020603050405020304" pitchFamily="18" charset="0"/>
              </a:rPr>
              <a:t>My involvement is complete unless there is further information that I am assigned to follow up on.</a:t>
            </a:r>
            <a:endParaRPr lang="en-US" sz="700" dirty="0">
              <a:latin typeface="Calibri" panose="020F0502020204030204" pitchFamily="34" charset="0"/>
              <a:ea typeface="Calibri" panose="020F0502020204030204" pitchFamily="34" charset="0"/>
              <a:cs typeface="Times New Roman" panose="02020603050405020304" pitchFamily="18" charset="0"/>
            </a:endParaRPr>
          </a:p>
          <a:p>
            <a:r>
              <a:rPr lang="en-US" sz="700" dirty="0">
                <a:latin typeface="Times New Roman" panose="02020603050405020304" pitchFamily="18" charset="0"/>
                <a:ea typeface="Calibri" panose="020F0502020204030204" pitchFamily="34" charset="0"/>
                <a:cs typeface="Times New Roman" panose="02020603050405020304" pitchFamily="18" charset="0"/>
              </a:rPr>
              <a:t> </a:t>
            </a:r>
            <a:endParaRPr lang="en-US" sz="700" dirty="0">
              <a:latin typeface="Calibri" panose="020F0502020204030204" pitchFamily="34" charset="0"/>
              <a:ea typeface="Calibri" panose="020F0502020204030204" pitchFamily="34" charset="0"/>
              <a:cs typeface="Times New Roman" panose="02020603050405020304" pitchFamily="18" charset="0"/>
            </a:endParaRPr>
          </a:p>
          <a:p>
            <a:r>
              <a:rPr lang="en-US" sz="700" dirty="0">
                <a:latin typeface="Times New Roman" panose="02020603050405020304" pitchFamily="18" charset="0"/>
                <a:ea typeface="Calibri" panose="020F0502020204030204" pitchFamily="34" charset="0"/>
                <a:cs typeface="Times New Roman" panose="02020603050405020304" pitchFamily="18" charset="0"/>
              </a:rPr>
              <a:t>M Bleak, Investigator</a:t>
            </a:r>
            <a:endParaRPr lang="en-US" sz="700" dirty="0">
              <a:latin typeface="Calibri" panose="020F0502020204030204" pitchFamily="34" charset="0"/>
              <a:ea typeface="Calibri" panose="020F0502020204030204" pitchFamily="34" charset="0"/>
              <a:cs typeface="Times New Roman" panose="02020603050405020304" pitchFamily="18" charset="0"/>
            </a:endParaRPr>
          </a:p>
          <a:p>
            <a:r>
              <a:rPr lang="en-US" sz="700" dirty="0">
                <a:latin typeface="Times New Roman" panose="02020603050405020304" pitchFamily="18" charset="0"/>
                <a:ea typeface="Calibri" panose="020F0502020204030204" pitchFamily="34" charset="0"/>
                <a:cs typeface="Times New Roman" panose="02020603050405020304" pitchFamily="18" charset="0"/>
              </a:rPr>
              <a:t>08/21/2020 0930 hrs.</a:t>
            </a:r>
            <a:endParaRPr lang="en-US" sz="7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Slide Number Placeholder 2">
            <a:extLst>
              <a:ext uri="{FF2B5EF4-FFF2-40B4-BE49-F238E27FC236}">
                <a16:creationId xmlns:a16="http://schemas.microsoft.com/office/drawing/2014/main" id="{2EE4B831-9313-E64C-A500-44DB4C74B4F2}"/>
              </a:ext>
            </a:extLst>
          </p:cNvPr>
          <p:cNvSpPr>
            <a:spLocks noGrp="1"/>
          </p:cNvSpPr>
          <p:nvPr>
            <p:ph type="sldNum" sz="quarter" idx="2"/>
          </p:nvPr>
        </p:nvSpPr>
        <p:spPr/>
        <p:txBody>
          <a:bodyPr/>
          <a:lstStyle/>
          <a:p>
            <a:fld id="{86CB4B4D-7CA3-9044-876B-883B54F8677D}" type="slidenum">
              <a:rPr lang="en-US" smtClean="0"/>
              <a:t>80</a:t>
            </a:fld>
            <a:endParaRPr lang="en-US"/>
          </a:p>
        </p:txBody>
      </p:sp>
    </p:spTree>
    <p:extLst>
      <p:ext uri="{BB962C8B-B14F-4D97-AF65-F5344CB8AC3E}">
        <p14:creationId xmlns:p14="http://schemas.microsoft.com/office/powerpoint/2010/main" val="3126163046"/>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3A16A-6350-5E4C-A40D-B0681E9F1136}"/>
              </a:ext>
            </a:extLst>
          </p:cNvPr>
          <p:cNvSpPr>
            <a:spLocks noGrp="1"/>
          </p:cNvSpPr>
          <p:nvPr>
            <p:ph type="title"/>
          </p:nvPr>
        </p:nvSpPr>
        <p:spPr/>
        <p:txBody>
          <a:bodyPr/>
          <a:lstStyle/>
          <a:p>
            <a:r>
              <a:rPr lang="en-US"/>
              <a:t>Monday Morning Quarterbacks</a:t>
            </a:r>
            <a:endParaRPr lang="en-US" dirty="0"/>
          </a:p>
        </p:txBody>
      </p:sp>
      <p:pic>
        <p:nvPicPr>
          <p:cNvPr id="5" name="Content Placeholder 4">
            <a:extLst>
              <a:ext uri="{FF2B5EF4-FFF2-40B4-BE49-F238E27FC236}">
                <a16:creationId xmlns:a16="http://schemas.microsoft.com/office/drawing/2014/main" id="{3CC0E900-4A36-8840-A557-114B167A556E}"/>
              </a:ext>
            </a:extLst>
          </p:cNvPr>
          <p:cNvPicPr>
            <a:picLocks noGrp="1" noChangeAspect="1"/>
          </p:cNvPicPr>
          <p:nvPr>
            <p:ph sz="half" idx="1"/>
          </p:nvPr>
        </p:nvPicPr>
        <p:blipFill>
          <a:blip r:embed="rId2"/>
          <a:stretch>
            <a:fillRect/>
          </a:stretch>
        </p:blipFill>
        <p:spPr>
          <a:xfrm>
            <a:off x="942975" y="3035752"/>
            <a:ext cx="3600450" cy="1786621"/>
          </a:xfrm>
          <a:prstGeom prst="rect">
            <a:avLst/>
          </a:prstGeom>
        </p:spPr>
      </p:pic>
      <p:pic>
        <p:nvPicPr>
          <p:cNvPr id="1026" name="Picture 2" descr="Sleazy Attorney Technique No. 8: Phantom Settlement Offer">
            <a:extLst>
              <a:ext uri="{FF2B5EF4-FFF2-40B4-BE49-F238E27FC236}">
                <a16:creationId xmlns:a16="http://schemas.microsoft.com/office/drawing/2014/main" id="{8C3DCDCB-D760-457B-A596-C726CFE3FA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8742" y="1875652"/>
            <a:ext cx="1137204" cy="17052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perior Court Judges | Cobb County Georgia">
            <a:extLst>
              <a:ext uri="{FF2B5EF4-FFF2-40B4-BE49-F238E27FC236}">
                <a16:creationId xmlns:a16="http://schemas.microsoft.com/office/drawing/2014/main" id="{ED618DAA-8563-4630-8513-4C897F2E88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8742" y="4070669"/>
            <a:ext cx="2306965" cy="1503407"/>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24944C68-37DD-3143-BAE6-90B0C61118F1}"/>
              </a:ext>
            </a:extLst>
          </p:cNvPr>
          <p:cNvSpPr>
            <a:spLocks noGrp="1"/>
          </p:cNvSpPr>
          <p:nvPr>
            <p:ph type="dt" sz="half" idx="10"/>
          </p:nvPr>
        </p:nvSpPr>
        <p:spPr/>
        <p:txBody>
          <a:bodyPr/>
          <a:lstStyle/>
          <a:p>
            <a:fld id="{7BB2407F-81BA-AB4A-BC47-98325D8EB5A1}" type="datetime1">
              <a:rPr lang="en-US" smtClean="0"/>
              <a:t>9/1/2020</a:t>
            </a:fld>
            <a:endParaRPr lang="en-US" dirty="0"/>
          </a:p>
        </p:txBody>
      </p:sp>
      <p:sp>
        <p:nvSpPr>
          <p:cNvPr id="4" name="Footer Placeholder 3">
            <a:extLst>
              <a:ext uri="{FF2B5EF4-FFF2-40B4-BE49-F238E27FC236}">
                <a16:creationId xmlns:a16="http://schemas.microsoft.com/office/drawing/2014/main" id="{4675053D-AF48-5E49-A72B-FAECC241FE81}"/>
              </a:ext>
            </a:extLst>
          </p:cNvPr>
          <p:cNvSpPr>
            <a:spLocks noGrp="1"/>
          </p:cNvSpPr>
          <p:nvPr>
            <p:ph type="ftr" sz="quarter" idx="11"/>
          </p:nvPr>
        </p:nvSpPr>
        <p:spPr/>
        <p:txBody>
          <a:bodyPr/>
          <a:lstStyle/>
          <a:p>
            <a:r>
              <a:rPr lang="en-US"/>
              <a:t>© 2020 Mike Bleak Title IX Investigation</a:t>
            </a:r>
          </a:p>
          <a:p>
            <a:r>
              <a:rPr lang="en-US"/>
              <a:t>
</a:t>
            </a:r>
            <a:endParaRPr lang="en-US" dirty="0"/>
          </a:p>
        </p:txBody>
      </p:sp>
      <p:sp>
        <p:nvSpPr>
          <p:cNvPr id="6" name="Slide Number Placeholder 5">
            <a:extLst>
              <a:ext uri="{FF2B5EF4-FFF2-40B4-BE49-F238E27FC236}">
                <a16:creationId xmlns:a16="http://schemas.microsoft.com/office/drawing/2014/main" id="{14F6C00C-CB2F-8B4A-A183-DC35DC29F7BD}"/>
              </a:ext>
            </a:extLst>
          </p:cNvPr>
          <p:cNvSpPr>
            <a:spLocks noGrp="1"/>
          </p:cNvSpPr>
          <p:nvPr>
            <p:ph type="sldNum" sz="quarter" idx="12"/>
          </p:nvPr>
        </p:nvSpPr>
        <p:spPr/>
        <p:txBody>
          <a:bodyPr/>
          <a:lstStyle/>
          <a:p>
            <a:fld id="{86CB4B4D-7CA3-9044-876B-883B54F8677D}" type="slidenum">
              <a:rPr lang="en-US" smtClean="0"/>
              <a:t>81</a:t>
            </a:fld>
            <a:endParaRPr lang="en-US"/>
          </a:p>
        </p:txBody>
      </p:sp>
    </p:spTree>
    <p:extLst>
      <p:ext uri="{BB962C8B-B14F-4D97-AF65-F5344CB8AC3E}">
        <p14:creationId xmlns:p14="http://schemas.microsoft.com/office/powerpoint/2010/main" val="16142509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23" name="Rectangle 122">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0161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9144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172199"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9"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59027"/>
            <a:ext cx="6782018"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56" name="What Would You Say Next"/>
          <p:cNvSpPr txBox="1">
            <a:spLocks noGrp="1"/>
          </p:cNvSpPr>
          <p:nvPr>
            <p:ph type="title"/>
          </p:nvPr>
        </p:nvSpPr>
        <p:spPr>
          <a:xfrm>
            <a:off x="406400" y="787400"/>
            <a:ext cx="5359399" cy="778933"/>
          </a:xfrm>
          <a:prstGeom prst="rect">
            <a:avLst/>
          </a:prstGeom>
        </p:spPr>
        <p:txBody>
          <a:bodyPr anchor="ctr">
            <a:normAutofit/>
          </a:bodyPr>
          <a:lstStyle/>
          <a:p>
            <a:r>
              <a:rPr lang="en-US" sz="2800">
                <a:solidFill>
                  <a:srgbClr val="FEFFFF"/>
                </a:solidFill>
              </a:rPr>
              <a:t>What Would You Say Next</a:t>
            </a:r>
          </a:p>
        </p:txBody>
      </p:sp>
      <p:sp>
        <p:nvSpPr>
          <p:cNvPr id="755" name="Slide Number"/>
          <p:cNvSpPr txBox="1">
            <a:spLocks noGrp="1"/>
          </p:cNvSpPr>
          <p:nvPr>
            <p:ph type="sldNum" sz="quarter" idx="12"/>
          </p:nvPr>
        </p:nvSpPr>
        <p:spPr>
          <a:xfrm>
            <a:off x="5878906" y="982516"/>
            <a:ext cx="584825"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a:bodyPr>
          <a:lstStyle/>
          <a:p>
            <a:pPr>
              <a:lnSpc>
                <a:spcPct val="90000"/>
              </a:lnSpc>
              <a:spcAft>
                <a:spcPts val="600"/>
              </a:spcAft>
            </a:pPr>
            <a:r>
              <a:rPr lang="en-US" sz="1900" dirty="0"/>
              <a:t>8</a:t>
            </a:r>
            <a:fld id="{86CB4B4D-7CA3-9044-876B-883B54F8677D}" type="slidenum">
              <a:rPr sz="1900" smtClean="0"/>
              <a:pPr>
                <a:lnSpc>
                  <a:spcPct val="90000"/>
                </a:lnSpc>
                <a:spcAft>
                  <a:spcPts val="600"/>
                </a:spcAft>
              </a:pPr>
              <a:t>82</a:t>
            </a:fld>
            <a:endParaRPr sz="1900" dirty="0"/>
          </a:p>
        </p:txBody>
      </p:sp>
      <p:sp>
        <p:nvSpPr>
          <p:cNvPr id="757" name="Question #1 - Early Disclosure…"/>
          <p:cNvSpPr txBox="1">
            <a:spLocks noGrp="1"/>
          </p:cNvSpPr>
          <p:nvPr>
            <p:ph idx="1"/>
          </p:nvPr>
        </p:nvSpPr>
        <p:spPr>
          <a:xfrm>
            <a:off x="406399" y="2032000"/>
            <a:ext cx="5359400" cy="3879222"/>
          </a:xfrm>
          <a:prstGeom prst="rect">
            <a:avLst/>
          </a:prstGeom>
        </p:spPr>
        <p:txBody>
          <a:bodyPr>
            <a:normAutofit/>
          </a:bodyPr>
          <a:lstStyle/>
          <a:p>
            <a:pPr marL="452437" indent="-452437">
              <a:spcBef>
                <a:spcPts val="800"/>
              </a:spcBef>
              <a:buSzTx/>
              <a:buNone/>
              <a:defRPr sz="2400" b="1"/>
            </a:pPr>
            <a:r>
              <a:rPr lang="en-US" sz="1700">
                <a:solidFill>
                  <a:srgbClr val="FEFFFF"/>
                </a:solidFill>
              </a:rPr>
              <a:t>Question #1 - Early Disclosure</a:t>
            </a:r>
          </a:p>
          <a:p>
            <a:pPr marL="452437" indent="-452437">
              <a:spcBef>
                <a:spcPts val="700"/>
              </a:spcBef>
              <a:buSzTx/>
              <a:buNone/>
              <a:defRPr sz="2200"/>
            </a:pPr>
            <a:r>
              <a:rPr lang="en-US" sz="1700">
                <a:solidFill>
                  <a:srgbClr val="FEFFFF"/>
                </a:solidFill>
              </a:rPr>
              <a:t>(taken from interview with 19 year old male)</a:t>
            </a:r>
          </a:p>
          <a:p>
            <a:pPr marL="452437" indent="-452437">
              <a:spcBef>
                <a:spcPts val="700"/>
              </a:spcBef>
              <a:buSzTx/>
              <a:buNone/>
              <a:defRPr sz="2200">
                <a:solidFill>
                  <a:srgbClr val="003399"/>
                </a:solidFill>
              </a:defRPr>
            </a:pPr>
            <a:r>
              <a:rPr lang="en-US" sz="1700">
                <a:solidFill>
                  <a:srgbClr val="FEFFFF"/>
                </a:solidFill>
              </a:rPr>
              <a:t>I:	It is important to tell me only about things that really happened to you.  You can tell me both good things and bad things. (rapport building)</a:t>
            </a:r>
          </a:p>
          <a:p>
            <a:pPr marL="452437" indent="-452437">
              <a:spcBef>
                <a:spcPts val="700"/>
              </a:spcBef>
              <a:buSzTx/>
              <a:buNone/>
              <a:defRPr sz="2200"/>
            </a:pPr>
            <a:r>
              <a:rPr lang="en-US" sz="1700">
                <a:solidFill>
                  <a:srgbClr val="FEFFFF"/>
                </a:solidFill>
              </a:rPr>
              <a:t>C:  	You’re going to ask me about that nasty thing, huh?</a:t>
            </a:r>
          </a:p>
          <a:p>
            <a:pPr marL="452437" indent="-452437">
              <a:spcBef>
                <a:spcPts val="700"/>
              </a:spcBef>
              <a:buSzTx/>
              <a:buNone/>
              <a:defRPr sz="2200">
                <a:solidFill>
                  <a:srgbClr val="003399"/>
                </a:solidFill>
              </a:defRPr>
            </a:pPr>
            <a:r>
              <a:rPr lang="en-US" sz="1700">
                <a:solidFill>
                  <a:srgbClr val="FEFFFF"/>
                </a:solidFill>
              </a:rPr>
              <a:t>I:  	_____________________________________</a:t>
            </a:r>
          </a:p>
        </p:txBody>
      </p:sp>
      <p:pic>
        <p:nvPicPr>
          <p:cNvPr id="758" name="click" descr="click"/>
          <p:cNvPicPr>
            <a:picLocks noChangeAspect="1"/>
          </p:cNvPicPr>
          <p:nvPr/>
        </p:nvPicPr>
        <p:blipFill>
          <a:blip r:embed="rId3"/>
          <a:stretch>
            <a:fillRect/>
          </a:stretch>
        </p:blipFill>
        <p:spPr>
          <a:xfrm>
            <a:off x="6534792" y="2398491"/>
            <a:ext cx="2251449" cy="3129514"/>
          </a:xfrm>
          <a:prstGeom prst="rect">
            <a:avLst/>
          </a:prstGeom>
        </p:spPr>
      </p:pic>
      <p:sp>
        <p:nvSpPr>
          <p:cNvPr id="2" name="Footer Placeholder 1">
            <a:extLst>
              <a:ext uri="{FF2B5EF4-FFF2-40B4-BE49-F238E27FC236}">
                <a16:creationId xmlns:a16="http://schemas.microsoft.com/office/drawing/2014/main" id="{6F724515-997C-7043-B9FC-C78E3D9EF80D}"/>
              </a:ext>
            </a:extLst>
          </p:cNvPr>
          <p:cNvSpPr>
            <a:spLocks noGrp="1"/>
          </p:cNvSpPr>
          <p:nvPr>
            <p:ph type="ftr" sz="quarter" idx="11"/>
          </p:nvPr>
        </p:nvSpPr>
        <p:spPr>
          <a:xfrm>
            <a:off x="379809" y="6135808"/>
            <a:ext cx="5385990" cy="365125"/>
          </a:xfrm>
        </p:spPr>
        <p:txBody>
          <a:bodyPr>
            <a:normAutofit/>
          </a:bodyPr>
          <a:lstStyle/>
          <a:p>
            <a:pPr>
              <a:lnSpc>
                <a:spcPct val="90000"/>
              </a:lnSpc>
              <a:spcAft>
                <a:spcPts val="600"/>
              </a:spcAft>
            </a:pPr>
            <a:r>
              <a:rPr lang="en-US" sz="200">
                <a:solidFill>
                  <a:srgbClr val="FEFFFF"/>
                </a:solidFill>
              </a:rPr>
              <a:t>© 2020 Mike Bleak Title IX Investigation</a:t>
            </a:r>
          </a:p>
          <a:p>
            <a:pPr>
              <a:lnSpc>
                <a:spcPct val="90000"/>
              </a:lnSpc>
              <a:spcAft>
                <a:spcPts val="600"/>
              </a:spcAft>
            </a:pPr>
            <a:r>
              <a:rPr lang="en-US" sz="200">
                <a:solidFill>
                  <a:srgbClr val="FEFFFF"/>
                </a:solidFill>
              </a:rPr>
              <a:t>
</a:t>
            </a:r>
          </a:p>
        </p:txBody>
      </p:sp>
      <p:sp>
        <p:nvSpPr>
          <p:cNvPr id="3" name="Date Placeholder 2">
            <a:extLst>
              <a:ext uri="{FF2B5EF4-FFF2-40B4-BE49-F238E27FC236}">
                <a16:creationId xmlns:a16="http://schemas.microsoft.com/office/drawing/2014/main" id="{EA3EB2AA-9AB4-1A40-BD29-C2D3E27591CE}"/>
              </a:ext>
            </a:extLst>
          </p:cNvPr>
          <p:cNvSpPr>
            <a:spLocks noGrp="1"/>
          </p:cNvSpPr>
          <p:nvPr>
            <p:ph type="dt" sz="half" idx="10"/>
          </p:nvPr>
        </p:nvSpPr>
        <p:spPr>
          <a:xfrm>
            <a:off x="7771209" y="6130437"/>
            <a:ext cx="859712" cy="370396"/>
          </a:xfrm>
        </p:spPr>
        <p:txBody>
          <a:bodyPr>
            <a:normAutofit/>
          </a:bodyPr>
          <a:lstStyle/>
          <a:p>
            <a:pPr>
              <a:spcAft>
                <a:spcPts val="600"/>
              </a:spcAft>
            </a:pPr>
            <a:fld id="{08328415-A9C1-8A42-B399-44EA6D1F5519}" type="datetime1">
              <a:rPr lang="en-US" smtClean="0"/>
              <a:pPr>
                <a:spcAft>
                  <a:spcPts val="600"/>
                </a:spcAft>
              </a:pPr>
              <a:t>9/1/2020</a:t>
            </a:fld>
            <a:endParaRPr lang="en-US"/>
          </a:p>
        </p:txBody>
      </p:sp>
    </p:spTree>
  </p:cSld>
  <p:clrMapOvr>
    <a:overrideClrMapping bg1="dk1" tx1="lt1" bg2="dk2" tx2="lt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0" name="Rectangle 129">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grpSp>
        <p:nvGrpSpPr>
          <p:cNvPr id="132" name="Group 131">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507495" y="0"/>
            <a:ext cx="4632727" cy="6853245"/>
            <a:chOff x="2487613" y="285750"/>
            <a:chExt cx="2428876" cy="5654676"/>
          </a:xfrm>
          <a:solidFill>
            <a:schemeClr val="accent1">
              <a:alpha val="30000"/>
            </a:schemeClr>
          </a:solidFill>
        </p:grpSpPr>
        <p:sp>
          <p:nvSpPr>
            <p:cNvPr id="133"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34"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35"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36"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37"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38"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39"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40"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41"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142"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143"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144"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764" name="What Would You Say Next"/>
          <p:cNvSpPr txBox="1">
            <a:spLocks noGrp="1"/>
          </p:cNvSpPr>
          <p:nvPr>
            <p:ph type="title"/>
          </p:nvPr>
        </p:nvSpPr>
        <p:spPr>
          <a:xfrm>
            <a:off x="5879817" y="1159566"/>
            <a:ext cx="2747204" cy="4568264"/>
          </a:xfrm>
          <a:prstGeom prst="rect">
            <a:avLst/>
          </a:prstGeom>
        </p:spPr>
        <p:txBody>
          <a:bodyPr anchor="ctr">
            <a:normAutofit/>
          </a:bodyPr>
          <a:lstStyle/>
          <a:p>
            <a:r>
              <a:rPr lang="en-US">
                <a:solidFill>
                  <a:schemeClr val="tx1"/>
                </a:solidFill>
              </a:rPr>
              <a:t>What Would You Say Next</a:t>
            </a:r>
          </a:p>
        </p:txBody>
      </p:sp>
      <p:sp>
        <p:nvSpPr>
          <p:cNvPr id="146"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5670183"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p>
      <p:sp>
        <p:nvSpPr>
          <p:cNvPr id="765" name="Question #2 – Child doesn’t know why she’s there…"/>
          <p:cNvSpPr txBox="1">
            <a:spLocks noGrp="1"/>
          </p:cNvSpPr>
          <p:nvPr>
            <p:ph idx="1"/>
          </p:nvPr>
        </p:nvSpPr>
        <p:spPr>
          <a:xfrm>
            <a:off x="477982" y="1286934"/>
            <a:ext cx="3969327" cy="4284134"/>
          </a:xfrm>
          <a:prstGeom prst="rect">
            <a:avLst/>
          </a:prstGeom>
        </p:spPr>
        <p:txBody>
          <a:bodyPr anchor="ctr">
            <a:normAutofit/>
          </a:bodyPr>
          <a:lstStyle/>
          <a:p>
            <a:pPr marL="452437" indent="-452437">
              <a:lnSpc>
                <a:spcPct val="90000"/>
              </a:lnSpc>
              <a:spcBef>
                <a:spcPts val="800"/>
              </a:spcBef>
              <a:buSzTx/>
              <a:buNone/>
              <a:defRPr sz="2400" b="1"/>
            </a:pPr>
            <a:r>
              <a:rPr lang="en-US" sz="1100">
                <a:solidFill>
                  <a:srgbClr val="FFFFFF"/>
                </a:solidFill>
              </a:rPr>
              <a:t>Question #2 – Person doesn’t know why she’s there</a:t>
            </a:r>
          </a:p>
          <a:p>
            <a:pPr marL="452437" indent="-452437">
              <a:lnSpc>
                <a:spcPct val="90000"/>
              </a:lnSpc>
              <a:spcBef>
                <a:spcPts val="700"/>
              </a:spcBef>
              <a:buSzTx/>
              <a:buNone/>
              <a:defRPr sz="2000"/>
            </a:pPr>
            <a:r>
              <a:rPr lang="en-US" sz="1100">
                <a:solidFill>
                  <a:srgbClr val="FFFFFF"/>
                </a:solidFill>
              </a:rPr>
              <a:t>(taken from interview with 34 year old female)</a:t>
            </a:r>
          </a:p>
          <a:p>
            <a:pPr marL="452437" indent="-452437">
              <a:lnSpc>
                <a:spcPct val="90000"/>
              </a:lnSpc>
              <a:spcBef>
                <a:spcPts val="700"/>
              </a:spcBef>
              <a:buSzTx/>
              <a:buNone/>
              <a:defRPr sz="2000">
                <a:solidFill>
                  <a:srgbClr val="003399"/>
                </a:solidFill>
              </a:defRPr>
            </a:pPr>
            <a:r>
              <a:rPr lang="en-US" sz="1100">
                <a:solidFill>
                  <a:srgbClr val="FFFFFF"/>
                </a:solidFill>
              </a:rPr>
              <a:t>I:	Now that I know you a little bit better, I want to talk about why you’re here today.  (Getting an Allegation)</a:t>
            </a:r>
          </a:p>
          <a:p>
            <a:pPr marL="452437" indent="-452437">
              <a:lnSpc>
                <a:spcPct val="90000"/>
              </a:lnSpc>
              <a:spcBef>
                <a:spcPts val="700"/>
              </a:spcBef>
              <a:buSzTx/>
              <a:buNone/>
              <a:defRPr sz="2000"/>
            </a:pPr>
            <a:r>
              <a:rPr lang="en-US" sz="1100">
                <a:solidFill>
                  <a:srgbClr val="FFFFFF"/>
                </a:solidFill>
              </a:rPr>
              <a:t>C:	I don’t know why I’m here, we just came here to talk, and I don’t know. </a:t>
            </a:r>
          </a:p>
          <a:p>
            <a:pPr marL="452437" indent="-452437">
              <a:lnSpc>
                <a:spcPct val="90000"/>
              </a:lnSpc>
              <a:spcBef>
                <a:spcPts val="700"/>
              </a:spcBef>
              <a:buSzTx/>
              <a:buNone/>
              <a:defRPr sz="2000">
                <a:solidFill>
                  <a:srgbClr val="003399"/>
                </a:solidFill>
              </a:defRPr>
            </a:pPr>
            <a:r>
              <a:rPr lang="en-US" sz="1100">
                <a:solidFill>
                  <a:srgbClr val="FFFFFF"/>
                </a:solidFill>
              </a:rPr>
              <a:t>I:	Well I understand that something may have happened to you.  Tell me everything that happened from the beginning to the end.</a:t>
            </a:r>
          </a:p>
          <a:p>
            <a:pPr marL="452437" indent="-452437">
              <a:lnSpc>
                <a:spcPct val="90000"/>
              </a:lnSpc>
              <a:spcBef>
                <a:spcPts val="700"/>
              </a:spcBef>
              <a:buSzTx/>
              <a:buNone/>
              <a:defRPr sz="2000"/>
            </a:pPr>
            <a:r>
              <a:rPr lang="en-US" sz="1100">
                <a:solidFill>
                  <a:srgbClr val="FFFFFF"/>
                </a:solidFill>
              </a:rPr>
              <a:t>C:  Well, I got drunk at a party last week.  I told my roommate about some stuff that happened to me. </a:t>
            </a:r>
          </a:p>
          <a:p>
            <a:pPr marL="452437" indent="-452437">
              <a:lnSpc>
                <a:spcPct val="90000"/>
              </a:lnSpc>
              <a:spcBef>
                <a:spcPts val="700"/>
              </a:spcBef>
              <a:buSzTx/>
              <a:buNone/>
              <a:defRPr sz="2000">
                <a:solidFill>
                  <a:srgbClr val="003399"/>
                </a:solidFill>
              </a:defRPr>
            </a:pPr>
            <a:r>
              <a:rPr lang="en-US" sz="1100">
                <a:solidFill>
                  <a:srgbClr val="FFFFFF"/>
                </a:solidFill>
              </a:rPr>
              <a:t>I:  	___________________________________________</a:t>
            </a:r>
          </a:p>
        </p:txBody>
      </p:sp>
      <p:sp>
        <p:nvSpPr>
          <p:cNvPr id="2" name="Footer Placeholder 1">
            <a:extLst>
              <a:ext uri="{FF2B5EF4-FFF2-40B4-BE49-F238E27FC236}">
                <a16:creationId xmlns:a16="http://schemas.microsoft.com/office/drawing/2014/main" id="{2D4A6CA1-49AD-E14B-984F-00C6DACDF3AF}"/>
              </a:ext>
            </a:extLst>
          </p:cNvPr>
          <p:cNvSpPr>
            <a:spLocks noGrp="1"/>
          </p:cNvSpPr>
          <p:nvPr>
            <p:ph type="ftr" sz="quarter" idx="11"/>
          </p:nvPr>
        </p:nvSpPr>
        <p:spPr>
          <a:xfrm>
            <a:off x="753341" y="6243440"/>
            <a:ext cx="4761877" cy="365125"/>
          </a:xfrm>
        </p:spPr>
        <p:txBody>
          <a:bodyPr>
            <a:normAutofit/>
          </a:bodyPr>
          <a:lstStyle/>
          <a:p>
            <a:pPr>
              <a:lnSpc>
                <a:spcPct val="90000"/>
              </a:lnSpc>
              <a:spcAft>
                <a:spcPts val="600"/>
              </a:spcAft>
            </a:pPr>
            <a:r>
              <a:rPr lang="en-US" sz="200">
                <a:solidFill>
                  <a:schemeClr val="tx1"/>
                </a:solidFill>
              </a:rPr>
              <a:t>© 2020 Mike Bleak Title IX Investigation</a:t>
            </a:r>
          </a:p>
          <a:p>
            <a:pPr>
              <a:lnSpc>
                <a:spcPct val="90000"/>
              </a:lnSpc>
              <a:spcAft>
                <a:spcPts val="600"/>
              </a:spcAft>
            </a:pPr>
            <a:r>
              <a:rPr lang="en-US" sz="200">
                <a:solidFill>
                  <a:schemeClr val="tx1"/>
                </a:solidFill>
              </a:rPr>
              <a:t>
</a:t>
            </a:r>
          </a:p>
        </p:txBody>
      </p:sp>
      <p:sp>
        <p:nvSpPr>
          <p:cNvPr id="3" name="Date Placeholder 2">
            <a:extLst>
              <a:ext uri="{FF2B5EF4-FFF2-40B4-BE49-F238E27FC236}">
                <a16:creationId xmlns:a16="http://schemas.microsoft.com/office/drawing/2014/main" id="{4EE65817-9639-6047-AF67-4851B09857AC}"/>
              </a:ext>
            </a:extLst>
          </p:cNvPr>
          <p:cNvSpPr>
            <a:spLocks noGrp="1"/>
          </p:cNvSpPr>
          <p:nvPr>
            <p:ph type="dt" sz="half" idx="10"/>
          </p:nvPr>
        </p:nvSpPr>
        <p:spPr>
          <a:xfrm>
            <a:off x="5879817" y="6240804"/>
            <a:ext cx="1380309" cy="370396"/>
          </a:xfrm>
        </p:spPr>
        <p:txBody>
          <a:bodyPr>
            <a:normAutofit/>
          </a:bodyPr>
          <a:lstStyle/>
          <a:p>
            <a:pPr algn="l">
              <a:spcAft>
                <a:spcPts val="600"/>
              </a:spcAft>
            </a:pPr>
            <a:fld id="{1A1421B0-A9FA-594B-8CB9-90BE59FF5BE3}" type="datetime1">
              <a:rPr lang="en-US">
                <a:solidFill>
                  <a:schemeClr val="tx1"/>
                </a:solidFill>
              </a:rPr>
              <a:pPr algn="l">
                <a:spcAft>
                  <a:spcPts val="600"/>
                </a:spcAft>
              </a:pPr>
              <a:t>9/1/2020</a:t>
            </a:fld>
            <a:endParaRPr lang="en-US">
              <a:solidFill>
                <a:schemeClr val="tx1"/>
              </a:solidFill>
            </a:endParaRPr>
          </a:p>
        </p:txBody>
      </p:sp>
      <p:sp>
        <p:nvSpPr>
          <p:cNvPr id="763" name="Slide Number"/>
          <p:cNvSpPr txBox="1">
            <a:spLocks noGrp="1"/>
          </p:cNvSpPr>
          <p:nvPr>
            <p:ph type="sldNum" sz="quarter" idx="12"/>
          </p:nvPr>
        </p:nvSpPr>
        <p:spPr>
          <a:xfrm>
            <a:off x="8075310" y="6243440"/>
            <a:ext cx="645996"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solidFill>
                  <a:schemeClr val="tx1"/>
                </a:solidFill>
              </a:rPr>
              <a:t>83</a:t>
            </a:r>
            <a:endParaRPr sz="1900" dirty="0">
              <a:solidFill>
                <a:schemeClr val="tx1"/>
              </a:solidFill>
            </a:endParaRPr>
          </a:p>
        </p:txBody>
      </p:sp>
    </p:spTree>
  </p:cSld>
  <p:clrMapOvr>
    <a:overrideClrMapping bg1="dk1" tx1="lt1" bg2="dk2"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What Would You Say Next"/>
          <p:cNvSpPr txBox="1">
            <a:spLocks noGrp="1"/>
          </p:cNvSpPr>
          <p:nvPr>
            <p:ph type="title"/>
          </p:nvPr>
        </p:nvSpPr>
        <p:spPr>
          <a:xfrm>
            <a:off x="944919" y="3101093"/>
            <a:ext cx="1840539" cy="3029344"/>
          </a:xfrm>
          <a:prstGeom prst="rect">
            <a:avLst/>
          </a:prstGeom>
        </p:spPr>
        <p:txBody>
          <a:bodyPr>
            <a:normAutofit/>
          </a:bodyPr>
          <a:lstStyle/>
          <a:p>
            <a:r>
              <a:rPr lang="en-US" sz="2800">
                <a:solidFill>
                  <a:schemeClr val="bg1"/>
                </a:solidFill>
              </a:rPr>
              <a:t>What Would You Say Next</a:t>
            </a:r>
          </a:p>
        </p:txBody>
      </p:sp>
      <p:sp>
        <p:nvSpPr>
          <p:cNvPr id="75"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770" name="Slide Number"/>
          <p:cNvSpPr txBox="1">
            <a:spLocks noGrp="1"/>
          </p:cNvSpPr>
          <p:nvPr>
            <p:ph type="sldNum" sz="quarter" idx="12"/>
          </p:nvPr>
        </p:nvSpPr>
        <p:spPr>
          <a:xfrm>
            <a:off x="28888" y="3259287"/>
            <a:ext cx="584825"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solidFill>
                  <a:srgbClr val="FFFFFF"/>
                </a:solidFill>
              </a:rPr>
              <a:t>84</a:t>
            </a:r>
            <a:endParaRPr sz="1900" dirty="0">
              <a:solidFill>
                <a:srgbClr val="FFFFFF"/>
              </a:solidFill>
            </a:endParaRPr>
          </a:p>
        </p:txBody>
      </p:sp>
      <p:sp useBgFill="1">
        <p:nvSpPr>
          <p:cNvPr id="77" name="Rectangle 76">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Question #3 - Child is reluctant, shy, embarrassed…"/>
          <p:cNvSpPr txBox="1">
            <a:spLocks noGrp="1"/>
          </p:cNvSpPr>
          <p:nvPr>
            <p:ph idx="1"/>
          </p:nvPr>
        </p:nvSpPr>
        <p:spPr>
          <a:xfrm>
            <a:off x="3529933" y="589722"/>
            <a:ext cx="5098525" cy="5321500"/>
          </a:xfrm>
          <a:prstGeom prst="rect">
            <a:avLst/>
          </a:prstGeom>
        </p:spPr>
        <p:txBody>
          <a:bodyPr anchor="ctr">
            <a:normAutofit/>
          </a:bodyPr>
          <a:lstStyle/>
          <a:p>
            <a:pPr marL="455612" indent="-455612">
              <a:lnSpc>
                <a:spcPct val="90000"/>
              </a:lnSpc>
              <a:spcBef>
                <a:spcPts val="800"/>
              </a:spcBef>
              <a:buSzTx/>
              <a:buNone/>
              <a:defRPr sz="2400" b="1"/>
            </a:pPr>
            <a:r>
              <a:rPr lang="en-US" sz="1700"/>
              <a:t>Question #3 - Person is reluctant, shy, embarrassed</a:t>
            </a:r>
          </a:p>
          <a:p>
            <a:pPr marL="455612" indent="-455612">
              <a:lnSpc>
                <a:spcPct val="90000"/>
              </a:lnSpc>
              <a:spcBef>
                <a:spcPts val="700"/>
              </a:spcBef>
              <a:buSzTx/>
              <a:buNone/>
              <a:defRPr sz="2200"/>
            </a:pPr>
            <a:r>
              <a:rPr lang="en-US" sz="1700"/>
              <a:t>(taken from an interview with a 21 year old female)</a:t>
            </a:r>
          </a:p>
          <a:p>
            <a:pPr marL="455612" indent="-455612">
              <a:lnSpc>
                <a:spcPct val="90000"/>
              </a:lnSpc>
              <a:spcBef>
                <a:spcPts val="700"/>
              </a:spcBef>
              <a:buSzTx/>
              <a:buNone/>
              <a:defRPr sz="2200">
                <a:solidFill>
                  <a:srgbClr val="003399"/>
                </a:solidFill>
              </a:defRPr>
            </a:pPr>
            <a:r>
              <a:rPr lang="en-US" sz="1700"/>
              <a:t>I:	Now that I know you a little better, I want to talk about why you’re here. (Getting an Allegation)</a:t>
            </a:r>
          </a:p>
          <a:p>
            <a:pPr marL="455612" indent="-455612">
              <a:lnSpc>
                <a:spcPct val="90000"/>
              </a:lnSpc>
              <a:spcBef>
                <a:spcPts val="700"/>
              </a:spcBef>
              <a:buSzTx/>
              <a:buNone/>
              <a:defRPr sz="2200"/>
            </a:pPr>
            <a:r>
              <a:rPr lang="en-US" sz="1700"/>
              <a:t>C:  	I’m nervous.</a:t>
            </a:r>
          </a:p>
          <a:p>
            <a:pPr marL="455612" indent="-455612">
              <a:lnSpc>
                <a:spcPct val="90000"/>
              </a:lnSpc>
              <a:spcBef>
                <a:spcPts val="700"/>
              </a:spcBef>
              <a:buSzTx/>
              <a:buNone/>
              <a:defRPr sz="2200">
                <a:solidFill>
                  <a:srgbClr val="003399"/>
                </a:solidFill>
              </a:defRPr>
            </a:pPr>
            <a:r>
              <a:rPr lang="en-US" sz="1700"/>
              <a:t>I:  	I understand that something may have happened to you.  Tell me everything that happened from beginning to end.</a:t>
            </a:r>
          </a:p>
          <a:p>
            <a:pPr marL="455612" indent="-455612">
              <a:lnSpc>
                <a:spcPct val="90000"/>
              </a:lnSpc>
              <a:spcBef>
                <a:spcPts val="700"/>
              </a:spcBef>
              <a:buSzTx/>
              <a:buNone/>
              <a:defRPr sz="2200"/>
            </a:pPr>
            <a:r>
              <a:rPr lang="en-US" sz="1700"/>
              <a:t>C:  	I’m just shy.</a:t>
            </a:r>
          </a:p>
          <a:p>
            <a:pPr marL="455612" indent="-455612">
              <a:lnSpc>
                <a:spcPct val="90000"/>
              </a:lnSpc>
              <a:spcBef>
                <a:spcPts val="700"/>
              </a:spcBef>
              <a:buSzTx/>
              <a:buNone/>
              <a:defRPr sz="2200">
                <a:solidFill>
                  <a:srgbClr val="003399"/>
                </a:solidFill>
              </a:defRPr>
            </a:pPr>
            <a:r>
              <a:rPr lang="en-US" sz="1700"/>
              <a:t>I:  	________________________________________</a:t>
            </a:r>
          </a:p>
        </p:txBody>
      </p:sp>
      <p:sp>
        <p:nvSpPr>
          <p:cNvPr id="2" name="Footer Placeholder 1">
            <a:extLst>
              <a:ext uri="{FF2B5EF4-FFF2-40B4-BE49-F238E27FC236}">
                <a16:creationId xmlns:a16="http://schemas.microsoft.com/office/drawing/2014/main" id="{B307DEC6-4B7E-D34C-BA44-E05B99E98668}"/>
              </a:ext>
            </a:extLst>
          </p:cNvPr>
          <p:cNvSpPr>
            <a:spLocks noGrp="1"/>
          </p:cNvSpPr>
          <p:nvPr>
            <p:ph type="ftr" sz="quarter" idx="11"/>
          </p:nvPr>
        </p:nvSpPr>
        <p:spPr>
          <a:xfrm>
            <a:off x="3529934" y="6135808"/>
            <a:ext cx="4126973" cy="365125"/>
          </a:xfrm>
          <a:prstGeom prst="rect">
            <a:avLst/>
          </a:prstGeom>
        </p:spPr>
        <p:txBody>
          <a:bodyPr anchor="ct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sp>
        <p:nvSpPr>
          <p:cNvPr id="3" name="Date Placeholder 2">
            <a:extLst>
              <a:ext uri="{FF2B5EF4-FFF2-40B4-BE49-F238E27FC236}">
                <a16:creationId xmlns:a16="http://schemas.microsoft.com/office/drawing/2014/main" id="{B46A3A03-C61D-8345-AAC0-CFDE87F7C74A}"/>
              </a:ext>
            </a:extLst>
          </p:cNvPr>
          <p:cNvSpPr>
            <a:spLocks noGrp="1"/>
          </p:cNvSpPr>
          <p:nvPr>
            <p:ph type="dt" sz="half" idx="10"/>
          </p:nvPr>
        </p:nvSpPr>
        <p:spPr>
          <a:xfrm>
            <a:off x="7771209" y="6130437"/>
            <a:ext cx="859712" cy="370396"/>
          </a:xfrm>
          <a:prstGeom prst="rect">
            <a:avLst/>
          </a:prstGeom>
        </p:spPr>
        <p:txBody>
          <a:bodyPr anchor="ctr">
            <a:normAutofit/>
          </a:bodyPr>
          <a:lstStyle/>
          <a:p>
            <a:pPr>
              <a:spcAft>
                <a:spcPts val="600"/>
              </a:spcAft>
            </a:pPr>
            <a:fld id="{9FB80826-976E-2440-B15D-251B02FB3CBF}" type="datetime1">
              <a:rPr lang="en-US" smtClean="0"/>
              <a:pPr>
                <a:spcAft>
                  <a:spcPts val="600"/>
                </a:spcAft>
              </a:pPr>
              <a:t>9/1/2020</a:t>
            </a:fld>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83030214-227F-42DB-9282-BBA6AF8D9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What Would You Say Next"/>
          <p:cNvSpPr txBox="1">
            <a:spLocks noGrp="1"/>
          </p:cNvSpPr>
          <p:nvPr>
            <p:ph type="title"/>
          </p:nvPr>
        </p:nvSpPr>
        <p:spPr>
          <a:xfrm>
            <a:off x="1075416" y="1059872"/>
            <a:ext cx="2259162" cy="4851349"/>
          </a:xfrm>
          <a:prstGeom prst="rect">
            <a:avLst/>
          </a:prstGeom>
        </p:spPr>
        <p:txBody>
          <a:bodyPr>
            <a:normAutofit/>
          </a:bodyPr>
          <a:lstStyle/>
          <a:p>
            <a:r>
              <a:t>What Would You Say Next</a:t>
            </a:r>
          </a:p>
        </p:txBody>
      </p:sp>
      <p:sp>
        <p:nvSpPr>
          <p:cNvPr id="90" name="Freeform 11">
            <a:extLst>
              <a:ext uri="{FF2B5EF4-FFF2-40B4-BE49-F238E27FC236}">
                <a16:creationId xmlns:a16="http://schemas.microsoft.com/office/drawing/2014/main" id="{0D7A9289-BAD1-4A78-979F-A655C886D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1149203"/>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785" name="Slide Number"/>
          <p:cNvSpPr txBox="1">
            <a:spLocks noGrp="1"/>
          </p:cNvSpPr>
          <p:nvPr>
            <p:ph type="sldNum" sz="quarter" idx="12"/>
          </p:nvPr>
        </p:nvSpPr>
        <p:spPr>
          <a:xfrm>
            <a:off x="141410" y="1223674"/>
            <a:ext cx="569789"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solidFill>
                  <a:srgbClr val="FFFFFF"/>
                </a:solidFill>
              </a:rPr>
              <a:t>85</a:t>
            </a:r>
            <a:endParaRPr sz="1900" dirty="0">
              <a:solidFill>
                <a:srgbClr val="FFFFFF"/>
              </a:solidFill>
            </a:endParaRPr>
          </a:p>
        </p:txBody>
      </p:sp>
      <p:sp>
        <p:nvSpPr>
          <p:cNvPr id="787" name="Question #5 – Using Invitations and Facilitators…"/>
          <p:cNvSpPr txBox="1">
            <a:spLocks noGrp="1"/>
          </p:cNvSpPr>
          <p:nvPr>
            <p:ph idx="1"/>
          </p:nvPr>
        </p:nvSpPr>
        <p:spPr>
          <a:xfrm>
            <a:off x="3960276" y="1059872"/>
            <a:ext cx="4668183" cy="4851350"/>
          </a:xfrm>
          <a:prstGeom prst="rect">
            <a:avLst/>
          </a:prstGeom>
        </p:spPr>
        <p:txBody>
          <a:bodyPr>
            <a:normAutofit/>
          </a:bodyPr>
          <a:lstStyle/>
          <a:p>
            <a:pPr marL="455612" indent="-455612">
              <a:lnSpc>
                <a:spcPct val="90000"/>
              </a:lnSpc>
              <a:spcBef>
                <a:spcPts val="800"/>
              </a:spcBef>
              <a:buSzTx/>
              <a:buNone/>
              <a:defRPr sz="2400" b="1"/>
            </a:pPr>
            <a:r>
              <a:rPr lang="en-US" sz="1300"/>
              <a:t>Question #4 – Using Invitations and Facilitators</a:t>
            </a:r>
          </a:p>
          <a:p>
            <a:pPr marL="455612" indent="-455612">
              <a:lnSpc>
                <a:spcPct val="90000"/>
              </a:lnSpc>
              <a:spcBef>
                <a:spcPts val="700"/>
              </a:spcBef>
              <a:buSzTx/>
              <a:buNone/>
              <a:defRPr sz="2200"/>
            </a:pPr>
            <a:r>
              <a:rPr lang="en-US" sz="1300"/>
              <a:t>(taken from interview with an 18 year old female)</a:t>
            </a:r>
          </a:p>
          <a:p>
            <a:pPr marL="455612" indent="-455612">
              <a:lnSpc>
                <a:spcPct val="90000"/>
              </a:lnSpc>
              <a:spcBef>
                <a:spcPts val="700"/>
              </a:spcBef>
              <a:buSzTx/>
              <a:buNone/>
              <a:defRPr sz="2200">
                <a:solidFill>
                  <a:srgbClr val="003399"/>
                </a:solidFill>
              </a:defRPr>
            </a:pPr>
            <a:r>
              <a:rPr lang="en-US" sz="1300"/>
              <a:t>I:	Tell me more about your coach friend taking his clothes off in front of you. (Investigating the Incidents)</a:t>
            </a:r>
          </a:p>
          <a:p>
            <a:pPr marL="455612" indent="-455612">
              <a:lnSpc>
                <a:spcPct val="90000"/>
              </a:lnSpc>
              <a:spcBef>
                <a:spcPts val="700"/>
              </a:spcBef>
              <a:buSzTx/>
              <a:buNone/>
              <a:defRPr sz="2200"/>
            </a:pPr>
            <a:r>
              <a:rPr lang="en-US" sz="1300"/>
              <a:t>C:	Um, you see I went over to my coach and he unzipped his pants and he pulled them down  and pulled out his dick.  And I just closed my eyes and then um…and then I wanted to, and when I opened it, he was just kind of playing with his, um, his, um, kind of like playing with his, um, dick, you know?</a:t>
            </a:r>
          </a:p>
          <a:p>
            <a:pPr marL="455612" indent="-455612">
              <a:lnSpc>
                <a:spcPct val="90000"/>
              </a:lnSpc>
              <a:spcBef>
                <a:spcPts val="700"/>
              </a:spcBef>
              <a:buSzTx/>
              <a:buNone/>
              <a:defRPr sz="2200">
                <a:solidFill>
                  <a:srgbClr val="003399"/>
                </a:solidFill>
              </a:defRPr>
            </a:pPr>
            <a:r>
              <a:rPr lang="en-US" sz="1300"/>
              <a:t>I:	___________________________________</a:t>
            </a:r>
          </a:p>
          <a:p>
            <a:pPr marL="455612" indent="-455612">
              <a:lnSpc>
                <a:spcPct val="90000"/>
              </a:lnSpc>
              <a:spcBef>
                <a:spcPts val="700"/>
              </a:spcBef>
              <a:buSzTx/>
              <a:buNone/>
              <a:defRPr sz="2200">
                <a:solidFill>
                  <a:srgbClr val="003399"/>
                </a:solidFill>
              </a:defRPr>
            </a:pPr>
            <a:r>
              <a:rPr lang="en-US" sz="1300"/>
              <a:t>	(general invitation, cued recall, time segmentation, facilitator)</a:t>
            </a:r>
          </a:p>
        </p:txBody>
      </p:sp>
      <p:sp>
        <p:nvSpPr>
          <p:cNvPr id="3" name="Date Placeholder 2">
            <a:extLst>
              <a:ext uri="{FF2B5EF4-FFF2-40B4-BE49-F238E27FC236}">
                <a16:creationId xmlns:a16="http://schemas.microsoft.com/office/drawing/2014/main" id="{431D3F10-86BA-CF48-BB45-B8AC81B267E1}"/>
              </a:ext>
            </a:extLst>
          </p:cNvPr>
          <p:cNvSpPr>
            <a:spLocks noGrp="1"/>
          </p:cNvSpPr>
          <p:nvPr>
            <p:ph type="dt" sz="half" idx="10"/>
          </p:nvPr>
        </p:nvSpPr>
        <p:spPr>
          <a:xfrm>
            <a:off x="1075416" y="6130437"/>
            <a:ext cx="2078225" cy="365760"/>
          </a:xfrm>
          <a:prstGeom prst="rect">
            <a:avLst/>
          </a:prstGeom>
        </p:spPr>
        <p:txBody>
          <a:bodyPr anchor="ctr">
            <a:normAutofit/>
          </a:bodyPr>
          <a:lstStyle/>
          <a:p>
            <a:pPr algn="l">
              <a:spcAft>
                <a:spcPts val="600"/>
              </a:spcAft>
            </a:pPr>
            <a:fld id="{1B4B4B21-844B-1743-8700-37CDC7B34CBB}" type="datetime1">
              <a:rPr lang="en-US">
                <a:solidFill>
                  <a:schemeClr val="tx2"/>
                </a:solidFill>
              </a:rPr>
              <a:pPr algn="l">
                <a:spcAft>
                  <a:spcPts val="600"/>
                </a:spcAft>
              </a:pPr>
              <a:t>9/1/2020</a:t>
            </a:fld>
            <a:endParaRPr lang="en-US">
              <a:solidFill>
                <a:schemeClr val="tx2"/>
              </a:solidFill>
            </a:endParaRPr>
          </a:p>
        </p:txBody>
      </p:sp>
      <p:sp>
        <p:nvSpPr>
          <p:cNvPr id="2" name="Footer Placeholder 1">
            <a:extLst>
              <a:ext uri="{FF2B5EF4-FFF2-40B4-BE49-F238E27FC236}">
                <a16:creationId xmlns:a16="http://schemas.microsoft.com/office/drawing/2014/main" id="{E54E7533-BBF3-214D-8F5F-200895CD7891}"/>
              </a:ext>
            </a:extLst>
          </p:cNvPr>
          <p:cNvSpPr>
            <a:spLocks noGrp="1"/>
          </p:cNvSpPr>
          <p:nvPr>
            <p:ph type="ftr" sz="quarter" idx="11"/>
          </p:nvPr>
        </p:nvSpPr>
        <p:spPr>
          <a:xfrm>
            <a:off x="4229057" y="6130437"/>
            <a:ext cx="4399402" cy="365125"/>
          </a:xfrm>
          <a:prstGeom prst="rect">
            <a:avLst/>
          </a:prstGeom>
        </p:spPr>
        <p:txBody>
          <a:bodyPr anchor="ctr">
            <a:normAutofit/>
          </a:bodyPr>
          <a:lstStyle/>
          <a:p>
            <a:pPr>
              <a:lnSpc>
                <a:spcPct val="90000"/>
              </a:lnSpc>
              <a:spcAft>
                <a:spcPts val="600"/>
              </a:spcAft>
            </a:pPr>
            <a:r>
              <a:rPr lang="en-US" sz="200">
                <a:solidFill>
                  <a:schemeClr val="tx2"/>
                </a:solidFill>
              </a:rPr>
              <a:t>© 2020 Mike Bleak Title IX Investigation</a:t>
            </a:r>
          </a:p>
          <a:p>
            <a:pPr>
              <a:lnSpc>
                <a:spcPct val="90000"/>
              </a:lnSpc>
              <a:spcAft>
                <a:spcPts val="600"/>
              </a:spcAft>
            </a:pPr>
            <a:r>
              <a:rPr lang="en-US" sz="200">
                <a:solidFill>
                  <a:schemeClr val="tx2"/>
                </a:solidFill>
              </a:rPr>
              <a:t>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5" name="Rectangle 94">
            <a:extLst>
              <a:ext uri="{FF2B5EF4-FFF2-40B4-BE49-F238E27FC236}">
                <a16:creationId xmlns:a16="http://schemas.microsoft.com/office/drawing/2014/main" id="{5BE0789E-91A7-4246-978E-A17FE1BF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96802"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96">
            <a:extLst>
              <a:ext uri="{FF2B5EF4-FFF2-40B4-BE49-F238E27FC236}">
                <a16:creationId xmlns:a16="http://schemas.microsoft.com/office/drawing/2014/main" id="{3C6C0BD2-8B3C-4042-B4EE-5DB7665A3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a:solidFill>
            <a:schemeClr val="bg2"/>
          </a:solidFill>
        </p:grpSpPr>
        <p:sp>
          <p:nvSpPr>
            <p:cNvPr id="98" name="Freeform 27">
              <a:extLst>
                <a:ext uri="{FF2B5EF4-FFF2-40B4-BE49-F238E27FC236}">
                  <a16:creationId xmlns:a16="http://schemas.microsoft.com/office/drawing/2014/main" id="{5F53669F-C1E6-43B8-AC6F-B44CE56BF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99" name="Freeform 28">
              <a:extLst>
                <a:ext uri="{FF2B5EF4-FFF2-40B4-BE49-F238E27FC236}">
                  <a16:creationId xmlns:a16="http://schemas.microsoft.com/office/drawing/2014/main" id="{53966C25-DAEA-4318-8FBC-EC6FF8F5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00" name="Freeform 29">
              <a:extLst>
                <a:ext uri="{FF2B5EF4-FFF2-40B4-BE49-F238E27FC236}">
                  <a16:creationId xmlns:a16="http://schemas.microsoft.com/office/drawing/2014/main" id="{ED6EA716-EAD4-4023-8673-0809A1E24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01" name="Freeform 30">
              <a:extLst>
                <a:ext uri="{FF2B5EF4-FFF2-40B4-BE49-F238E27FC236}">
                  <a16:creationId xmlns:a16="http://schemas.microsoft.com/office/drawing/2014/main" id="{84261748-EFC0-4729-A7BB-A88FDAF6F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02" name="Freeform 31">
              <a:extLst>
                <a:ext uri="{FF2B5EF4-FFF2-40B4-BE49-F238E27FC236}">
                  <a16:creationId xmlns:a16="http://schemas.microsoft.com/office/drawing/2014/main" id="{2C14F808-CC69-494F-98AC-CB75041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03" name="Freeform 32">
              <a:extLst>
                <a:ext uri="{FF2B5EF4-FFF2-40B4-BE49-F238E27FC236}">
                  <a16:creationId xmlns:a16="http://schemas.microsoft.com/office/drawing/2014/main" id="{F1CA3607-84D0-4085-A363-796A17B1D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04" name="Freeform 33">
              <a:extLst>
                <a:ext uri="{FF2B5EF4-FFF2-40B4-BE49-F238E27FC236}">
                  <a16:creationId xmlns:a16="http://schemas.microsoft.com/office/drawing/2014/main" id="{491E6160-2958-4A90-8B50-EDA182AAB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05" name="Freeform 34">
              <a:extLst>
                <a:ext uri="{FF2B5EF4-FFF2-40B4-BE49-F238E27FC236}">
                  <a16:creationId xmlns:a16="http://schemas.microsoft.com/office/drawing/2014/main" id="{559F6CB7-E057-499B-A859-360276989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06" name="Freeform 35">
              <a:extLst>
                <a:ext uri="{FF2B5EF4-FFF2-40B4-BE49-F238E27FC236}">
                  <a16:creationId xmlns:a16="http://schemas.microsoft.com/office/drawing/2014/main" id="{FF12353D-CF89-4D03-8075-C161824E2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107" name="Freeform 36">
              <a:extLst>
                <a:ext uri="{FF2B5EF4-FFF2-40B4-BE49-F238E27FC236}">
                  <a16:creationId xmlns:a16="http://schemas.microsoft.com/office/drawing/2014/main" id="{5B91C9D6-FAF2-445B-AF1B-43992602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108" name="Freeform 37">
              <a:extLst>
                <a:ext uri="{FF2B5EF4-FFF2-40B4-BE49-F238E27FC236}">
                  <a16:creationId xmlns:a16="http://schemas.microsoft.com/office/drawing/2014/main" id="{570F7A1D-86B1-4AD1-B4A3-9AE2A52C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109" name="Freeform 38">
              <a:extLst>
                <a:ext uri="{FF2B5EF4-FFF2-40B4-BE49-F238E27FC236}">
                  <a16:creationId xmlns:a16="http://schemas.microsoft.com/office/drawing/2014/main" id="{52C6EBA8-95CC-4FE6-A8E4-3A6911E8A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93" name="What Would You Say Next"/>
          <p:cNvSpPr txBox="1">
            <a:spLocks noGrp="1"/>
          </p:cNvSpPr>
          <p:nvPr>
            <p:ph type="title"/>
          </p:nvPr>
        </p:nvSpPr>
        <p:spPr>
          <a:xfrm>
            <a:off x="912792" y="1093380"/>
            <a:ext cx="2301136" cy="4671240"/>
          </a:xfrm>
          <a:prstGeom prst="rect">
            <a:avLst/>
          </a:prstGeom>
        </p:spPr>
        <p:txBody>
          <a:bodyPr anchor="ctr">
            <a:normAutofit/>
          </a:bodyPr>
          <a:lstStyle/>
          <a:p>
            <a:pPr algn="r"/>
            <a:r>
              <a:t>What Would You Say Next</a:t>
            </a:r>
            <a:endParaRPr lang="en-US"/>
          </a:p>
        </p:txBody>
      </p:sp>
      <p:sp>
        <p:nvSpPr>
          <p:cNvPr id="111" name="Freeform 11">
            <a:extLst>
              <a:ext uri="{FF2B5EF4-FFF2-40B4-BE49-F238E27FC236}">
                <a16:creationId xmlns:a16="http://schemas.microsoft.com/office/drawing/2014/main" id="{15EDA122-4530-45D2-A70A-B1A967AAE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792" name="Slide Number"/>
          <p:cNvSpPr txBox="1">
            <a:spLocks noGrp="1"/>
          </p:cNvSpPr>
          <p:nvPr>
            <p:ph type="sldNum" sz="quarter" idx="12"/>
          </p:nvPr>
        </p:nvSpPr>
        <p:spPr>
          <a:xfrm>
            <a:off x="141411" y="3246438"/>
            <a:ext cx="588876"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solidFill>
                  <a:srgbClr val="FFFFFF"/>
                </a:solidFill>
              </a:rPr>
              <a:t>8</a:t>
            </a:r>
            <a:fld id="{86CB4B4D-7CA3-9044-876B-883B54F8677D}" type="slidenum">
              <a:rPr sz="1900" smtClean="0">
                <a:solidFill>
                  <a:srgbClr val="FFFFFF"/>
                </a:solidFill>
              </a:rPr>
              <a:pPr>
                <a:lnSpc>
                  <a:spcPct val="90000"/>
                </a:lnSpc>
                <a:spcAft>
                  <a:spcPts val="600"/>
                </a:spcAft>
              </a:pPr>
              <a:t>86</a:t>
            </a:fld>
            <a:endParaRPr sz="1900" dirty="0">
              <a:solidFill>
                <a:srgbClr val="FFFFFF"/>
              </a:solidFill>
            </a:endParaRPr>
          </a:p>
        </p:txBody>
      </p:sp>
      <p:sp>
        <p:nvSpPr>
          <p:cNvPr id="3" name="Date Placeholder 2">
            <a:extLst>
              <a:ext uri="{FF2B5EF4-FFF2-40B4-BE49-F238E27FC236}">
                <a16:creationId xmlns:a16="http://schemas.microsoft.com/office/drawing/2014/main" id="{DB2C21D1-8042-CC4F-89B0-37AC8C39AA03}"/>
              </a:ext>
            </a:extLst>
          </p:cNvPr>
          <p:cNvSpPr>
            <a:spLocks noGrp="1"/>
          </p:cNvSpPr>
          <p:nvPr>
            <p:ph type="dt" sz="half" idx="10"/>
          </p:nvPr>
        </p:nvSpPr>
        <p:spPr>
          <a:xfrm>
            <a:off x="1340271" y="6130119"/>
            <a:ext cx="1837228" cy="365760"/>
          </a:xfrm>
          <a:prstGeom prst="rect">
            <a:avLst/>
          </a:prstGeom>
        </p:spPr>
        <p:txBody>
          <a:bodyPr anchor="ctr">
            <a:normAutofit/>
          </a:bodyPr>
          <a:lstStyle/>
          <a:p>
            <a:pPr>
              <a:spcAft>
                <a:spcPts val="600"/>
              </a:spcAft>
            </a:pPr>
            <a:fld id="{22AAF2BB-6D25-C349-B1C8-CB7450674A80}" type="datetime1">
              <a:rPr lang="en-US">
                <a:solidFill>
                  <a:schemeClr val="tx1"/>
                </a:solidFill>
              </a:rPr>
              <a:pPr>
                <a:spcAft>
                  <a:spcPts val="600"/>
                </a:spcAft>
              </a:pPr>
              <a:t>9/1/2020</a:t>
            </a:fld>
            <a:endParaRPr lang="en-US">
              <a:solidFill>
                <a:schemeClr val="tx1"/>
              </a:solidFill>
            </a:endParaRPr>
          </a:p>
        </p:txBody>
      </p:sp>
      <p:sp>
        <p:nvSpPr>
          <p:cNvPr id="113" name="Rectangle 112">
            <a:extLst>
              <a:ext uri="{FF2B5EF4-FFF2-40B4-BE49-F238E27FC236}">
                <a16:creationId xmlns:a16="http://schemas.microsoft.com/office/drawing/2014/main" id="{9782F52E-0F94-4BFC-9F89-B054DDEAB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Question #6 – Using Invitations and Facilitators…"/>
          <p:cNvSpPr txBox="1">
            <a:spLocks noGrp="1"/>
          </p:cNvSpPr>
          <p:nvPr>
            <p:ph idx="1"/>
          </p:nvPr>
        </p:nvSpPr>
        <p:spPr>
          <a:xfrm>
            <a:off x="3964131" y="1093380"/>
            <a:ext cx="4664328" cy="4679250"/>
          </a:xfrm>
          <a:prstGeom prst="rect">
            <a:avLst/>
          </a:prstGeom>
        </p:spPr>
        <p:txBody>
          <a:bodyPr anchor="ctr">
            <a:normAutofit/>
          </a:bodyPr>
          <a:lstStyle/>
          <a:p>
            <a:pPr marL="455612" indent="-455612">
              <a:lnSpc>
                <a:spcPct val="90000"/>
              </a:lnSpc>
              <a:spcBef>
                <a:spcPts val="800"/>
              </a:spcBef>
              <a:buSzTx/>
              <a:buNone/>
              <a:defRPr sz="2400" b="1"/>
            </a:pPr>
            <a:r>
              <a:rPr lang="en-US" sz="1300"/>
              <a:t>Question #5 – Using Invitations and Facilitators </a:t>
            </a:r>
          </a:p>
          <a:p>
            <a:pPr marL="455612" indent="-455612">
              <a:lnSpc>
                <a:spcPct val="90000"/>
              </a:lnSpc>
              <a:spcBef>
                <a:spcPts val="700"/>
              </a:spcBef>
              <a:buSzTx/>
              <a:buNone/>
              <a:defRPr sz="2200"/>
            </a:pPr>
            <a:r>
              <a:rPr lang="en-US" sz="1300"/>
              <a:t>(taken from interview with 19 year old female)</a:t>
            </a:r>
          </a:p>
          <a:p>
            <a:pPr marL="455612" indent="-455612">
              <a:lnSpc>
                <a:spcPct val="90000"/>
              </a:lnSpc>
              <a:spcBef>
                <a:spcPts val="700"/>
              </a:spcBef>
              <a:buSzTx/>
              <a:buNone/>
              <a:defRPr sz="2200">
                <a:solidFill>
                  <a:srgbClr val="003399"/>
                </a:solidFill>
              </a:defRPr>
            </a:pPr>
            <a:r>
              <a:rPr lang="en-US" sz="1300"/>
              <a:t>I:	Tell me everything that happened from the time that they locked the door, until their roommate got home.  Don’t leave anything out.  (Investigating the Incidents)</a:t>
            </a:r>
          </a:p>
          <a:p>
            <a:pPr marL="455612" indent="-455612">
              <a:lnSpc>
                <a:spcPct val="90000"/>
              </a:lnSpc>
              <a:spcBef>
                <a:spcPts val="700"/>
              </a:spcBef>
              <a:buSzTx/>
              <a:buNone/>
              <a:defRPr sz="2200"/>
            </a:pPr>
            <a:r>
              <a:rPr lang="en-US" sz="1300"/>
              <a:t>C:	Let’s see, after they locked the door, then they threw me in Tom’s room.  And then they came in and </a:t>
            </a:r>
            <a:r>
              <a:rPr lang="en-US" sz="1300" err="1"/>
              <a:t>pants’d</a:t>
            </a:r>
            <a:r>
              <a:rPr lang="en-US" sz="1300"/>
              <a:t> me.  And then they were trying to lay on top of me and then they licked my pussy and then I kicked Tom’s head against the bar and he was bleeding.  And then his roommate got home.  </a:t>
            </a:r>
          </a:p>
          <a:p>
            <a:pPr marL="455612" indent="-455612">
              <a:lnSpc>
                <a:spcPct val="90000"/>
              </a:lnSpc>
              <a:spcBef>
                <a:spcPts val="700"/>
              </a:spcBef>
              <a:buSzTx/>
              <a:buNone/>
              <a:defRPr sz="2200">
                <a:solidFill>
                  <a:srgbClr val="003399"/>
                </a:solidFill>
              </a:defRPr>
            </a:pPr>
            <a:r>
              <a:rPr lang="en-US" sz="1300"/>
              <a:t>I:  	____________________________________</a:t>
            </a:r>
          </a:p>
        </p:txBody>
      </p:sp>
      <p:sp>
        <p:nvSpPr>
          <p:cNvPr id="2" name="Footer Placeholder 1">
            <a:extLst>
              <a:ext uri="{FF2B5EF4-FFF2-40B4-BE49-F238E27FC236}">
                <a16:creationId xmlns:a16="http://schemas.microsoft.com/office/drawing/2014/main" id="{85D91668-B62D-7C47-8C3F-8B5698261B68}"/>
              </a:ext>
            </a:extLst>
          </p:cNvPr>
          <p:cNvSpPr>
            <a:spLocks noGrp="1"/>
          </p:cNvSpPr>
          <p:nvPr>
            <p:ph type="ftr" sz="quarter" idx="11"/>
          </p:nvPr>
        </p:nvSpPr>
        <p:spPr>
          <a:xfrm>
            <a:off x="4214227" y="6130437"/>
            <a:ext cx="4326522" cy="365125"/>
          </a:xfrm>
          <a:prstGeom prst="rect">
            <a:avLst/>
          </a:prstGeom>
        </p:spPr>
        <p:txBody>
          <a:bodyPr anchor="ctr">
            <a:normAutofit/>
          </a:bodyPr>
          <a:lstStyle/>
          <a:p>
            <a:pPr>
              <a:lnSpc>
                <a:spcPct val="90000"/>
              </a:lnSpc>
              <a:spcAft>
                <a:spcPts val="600"/>
              </a:spcAft>
            </a:pPr>
            <a:r>
              <a:rPr lang="en-US" sz="200">
                <a:solidFill>
                  <a:schemeClr val="tx1"/>
                </a:solidFill>
              </a:rPr>
              <a:t>© 2020 Mike Bleak Title IX Investigation</a:t>
            </a:r>
          </a:p>
          <a:p>
            <a:pPr>
              <a:lnSpc>
                <a:spcPct val="90000"/>
              </a:lnSpc>
              <a:spcAft>
                <a:spcPts val="600"/>
              </a:spcAft>
            </a:pPr>
            <a:r>
              <a:rPr lang="en-US" sz="200">
                <a:solidFill>
                  <a:schemeClr val="tx1"/>
                </a:solidFill>
              </a:rPr>
              <a:t>
</a:t>
            </a:r>
          </a:p>
        </p:txBody>
      </p:sp>
    </p:spTree>
  </p:cSld>
  <p:clrMapOvr>
    <a:overrideClrMapping bg1="dk1" tx1="lt1" bg2="dk2" tx2="lt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2" name="Rectangle 101">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What Would You Say Next"/>
          <p:cNvSpPr txBox="1">
            <a:spLocks noGrp="1"/>
          </p:cNvSpPr>
          <p:nvPr>
            <p:ph type="title"/>
          </p:nvPr>
        </p:nvSpPr>
        <p:spPr>
          <a:xfrm>
            <a:off x="2529796" y="624110"/>
            <a:ext cx="6098663" cy="1280890"/>
          </a:xfrm>
          <a:prstGeom prst="rect">
            <a:avLst/>
          </a:prstGeom>
        </p:spPr>
        <p:txBody>
          <a:bodyPr>
            <a:normAutofit/>
          </a:bodyPr>
          <a:lstStyle/>
          <a:p>
            <a:r>
              <a:t>What Would You Say Next</a:t>
            </a:r>
          </a:p>
        </p:txBody>
      </p:sp>
      <p:sp>
        <p:nvSpPr>
          <p:cNvPr id="104" name="Rectangle 103">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13863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105">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a:solidFill>
            <a:schemeClr val="tx2">
              <a:lumMod val="60000"/>
              <a:lumOff val="40000"/>
              <a:alpha val="40000"/>
            </a:schemeClr>
          </a:solidFill>
        </p:grpSpPr>
        <p:sp>
          <p:nvSpPr>
            <p:cNvPr id="107"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08"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09"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10"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11"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12"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13"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14"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15"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116"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117"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118"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20" name="Group 119">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a:solidFill>
            <a:schemeClr val="tx2">
              <a:lumMod val="75000"/>
              <a:alpha val="70000"/>
            </a:schemeClr>
          </a:solidFill>
        </p:grpSpPr>
        <p:sp>
          <p:nvSpPr>
            <p:cNvPr id="121"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2"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23"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24"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25"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26"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27"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28"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29"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130"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131"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132"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134"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411452"/>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799" name="Slide Number"/>
          <p:cNvSpPr txBox="1">
            <a:spLocks noGrp="1"/>
          </p:cNvSpPr>
          <p:nvPr>
            <p:ph type="sldNum" sz="quarter" idx="12"/>
          </p:nvPr>
        </p:nvSpPr>
        <p:spPr>
          <a:xfrm>
            <a:off x="65945" y="3485923"/>
            <a:ext cx="584825"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t>87</a:t>
            </a:r>
            <a:endParaRPr sz="1900" dirty="0"/>
          </a:p>
        </p:txBody>
      </p:sp>
      <p:sp>
        <p:nvSpPr>
          <p:cNvPr id="801" name="Questions #7 – Using Invitations and Facilitators…"/>
          <p:cNvSpPr txBox="1">
            <a:spLocks noGrp="1"/>
          </p:cNvSpPr>
          <p:nvPr>
            <p:ph idx="1"/>
          </p:nvPr>
        </p:nvSpPr>
        <p:spPr>
          <a:xfrm>
            <a:off x="2529796" y="2133600"/>
            <a:ext cx="6098663" cy="3777622"/>
          </a:xfrm>
          <a:prstGeom prst="rect">
            <a:avLst/>
          </a:prstGeom>
        </p:spPr>
        <p:txBody>
          <a:bodyPr>
            <a:normAutofit/>
          </a:bodyPr>
          <a:lstStyle/>
          <a:p>
            <a:pPr marL="455612" indent="-455612">
              <a:spcBef>
                <a:spcPts val="800"/>
              </a:spcBef>
              <a:buSzTx/>
              <a:buNone/>
              <a:defRPr sz="2400" b="1"/>
            </a:pPr>
            <a:r>
              <a:rPr lang="en-US" sz="1700"/>
              <a:t>Questions #6 – Using Invitations and Facilitators</a:t>
            </a:r>
            <a:r>
              <a:rPr lang="en-US" sz="1700" b="0"/>
              <a:t> </a:t>
            </a:r>
            <a:endParaRPr lang="en-US" sz="1700"/>
          </a:p>
          <a:p>
            <a:pPr marL="455612" indent="-455612">
              <a:spcBef>
                <a:spcPts val="700"/>
              </a:spcBef>
              <a:buSzTx/>
              <a:buNone/>
              <a:defRPr sz="2200"/>
            </a:pPr>
            <a:r>
              <a:rPr lang="en-US" sz="1700"/>
              <a:t>(taken from interview with a 29 year old female)</a:t>
            </a:r>
          </a:p>
          <a:p>
            <a:pPr marL="455612" indent="-455612">
              <a:spcBef>
                <a:spcPts val="700"/>
              </a:spcBef>
              <a:buSzTx/>
              <a:buNone/>
              <a:defRPr sz="2200">
                <a:solidFill>
                  <a:srgbClr val="003399"/>
                </a:solidFill>
              </a:defRPr>
            </a:pPr>
            <a:r>
              <a:rPr lang="en-US" sz="1700"/>
              <a:t>I:	I understand that something may have happened to you. Tell me everything that happened from the beginning to the end. (Getting an Allegation)</a:t>
            </a:r>
          </a:p>
          <a:p>
            <a:pPr marL="455612" indent="-455612">
              <a:spcBef>
                <a:spcPts val="700"/>
              </a:spcBef>
              <a:buSzTx/>
              <a:buNone/>
              <a:defRPr sz="2200"/>
            </a:pPr>
            <a:r>
              <a:rPr lang="en-US" sz="1700"/>
              <a:t>C:	I was bleeding from my vagina and that’s it.</a:t>
            </a:r>
          </a:p>
          <a:p>
            <a:pPr marL="455612" indent="-455612">
              <a:spcBef>
                <a:spcPts val="700"/>
              </a:spcBef>
              <a:buSzTx/>
              <a:buNone/>
              <a:defRPr sz="2200">
                <a:solidFill>
                  <a:srgbClr val="003399"/>
                </a:solidFill>
              </a:defRPr>
            </a:pPr>
            <a:r>
              <a:rPr lang="en-US" sz="1700"/>
              <a:t>I: 	_______________________________________</a:t>
            </a:r>
          </a:p>
        </p:txBody>
      </p:sp>
      <p:sp>
        <p:nvSpPr>
          <p:cNvPr id="2" name="Footer Placeholder 1">
            <a:extLst>
              <a:ext uri="{FF2B5EF4-FFF2-40B4-BE49-F238E27FC236}">
                <a16:creationId xmlns:a16="http://schemas.microsoft.com/office/drawing/2014/main" id="{3958112E-CC7A-DC4E-94AF-C6D61D44469C}"/>
              </a:ext>
            </a:extLst>
          </p:cNvPr>
          <p:cNvSpPr>
            <a:spLocks noGrp="1"/>
          </p:cNvSpPr>
          <p:nvPr>
            <p:ph type="ftr" sz="quarter" idx="11"/>
          </p:nvPr>
        </p:nvSpPr>
        <p:spPr>
          <a:xfrm>
            <a:off x="2529796" y="6135808"/>
            <a:ext cx="5127112" cy="365125"/>
          </a:xfrm>
        </p:spPr>
        <p:txBody>
          <a:bodyP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sp>
        <p:nvSpPr>
          <p:cNvPr id="3" name="Date Placeholder 2">
            <a:extLst>
              <a:ext uri="{FF2B5EF4-FFF2-40B4-BE49-F238E27FC236}">
                <a16:creationId xmlns:a16="http://schemas.microsoft.com/office/drawing/2014/main" id="{C50B7FF5-8AC2-4A40-89C0-C01128002C80}"/>
              </a:ext>
            </a:extLst>
          </p:cNvPr>
          <p:cNvSpPr>
            <a:spLocks noGrp="1"/>
          </p:cNvSpPr>
          <p:nvPr>
            <p:ph type="dt" sz="half" idx="10"/>
          </p:nvPr>
        </p:nvSpPr>
        <p:spPr>
          <a:xfrm>
            <a:off x="7771209" y="6130437"/>
            <a:ext cx="859712" cy="370396"/>
          </a:xfrm>
        </p:spPr>
        <p:txBody>
          <a:bodyPr>
            <a:normAutofit/>
          </a:bodyPr>
          <a:lstStyle/>
          <a:p>
            <a:pPr>
              <a:spcAft>
                <a:spcPts val="600"/>
              </a:spcAft>
            </a:pPr>
            <a:fld id="{BE97238C-33E7-D048-BF2A-788BAAA6A38F}" type="datetime1">
              <a:rPr lang="en-US" smtClean="0"/>
              <a:pPr>
                <a:spcAft>
                  <a:spcPts val="600"/>
                </a:spcAft>
              </a:pPr>
              <a:t>9/1/2020</a:t>
            </a:fld>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9" name="Rectangle 108">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grpSp>
        <p:nvGrpSpPr>
          <p:cNvPr id="111" name="Group 110">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507495" y="0"/>
            <a:ext cx="4632727" cy="6853245"/>
            <a:chOff x="2487613" y="285750"/>
            <a:chExt cx="2428876" cy="5654676"/>
          </a:xfrm>
          <a:solidFill>
            <a:schemeClr val="accent1">
              <a:alpha val="30000"/>
            </a:schemeClr>
          </a:solidFill>
        </p:grpSpPr>
        <p:sp>
          <p:nvSpPr>
            <p:cNvPr id="112"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13"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14"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15"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16"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17"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18"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19"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20"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121"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122"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123"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807" name="What Would You Say Next"/>
          <p:cNvSpPr txBox="1">
            <a:spLocks noGrp="1"/>
          </p:cNvSpPr>
          <p:nvPr>
            <p:ph type="title"/>
          </p:nvPr>
        </p:nvSpPr>
        <p:spPr>
          <a:xfrm>
            <a:off x="5879817" y="1159566"/>
            <a:ext cx="2747204" cy="4568264"/>
          </a:xfrm>
          <a:prstGeom prst="rect">
            <a:avLst/>
          </a:prstGeom>
        </p:spPr>
        <p:txBody>
          <a:bodyPr anchor="ctr">
            <a:normAutofit/>
          </a:bodyPr>
          <a:lstStyle/>
          <a:p>
            <a:r>
              <a:rPr lang="en-US">
                <a:solidFill>
                  <a:schemeClr val="tx1"/>
                </a:solidFill>
              </a:rPr>
              <a:t>What Would You Say Next</a:t>
            </a:r>
          </a:p>
        </p:txBody>
      </p:sp>
      <p:sp>
        <p:nvSpPr>
          <p:cNvPr id="125"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5670183"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p>
      <p:sp>
        <p:nvSpPr>
          <p:cNvPr id="808" name="Question #8 – Separating the incidents…"/>
          <p:cNvSpPr txBox="1">
            <a:spLocks noGrp="1"/>
          </p:cNvSpPr>
          <p:nvPr>
            <p:ph idx="1"/>
          </p:nvPr>
        </p:nvSpPr>
        <p:spPr>
          <a:xfrm>
            <a:off x="477982" y="1286934"/>
            <a:ext cx="3969327" cy="4284134"/>
          </a:xfrm>
          <a:prstGeom prst="rect">
            <a:avLst/>
          </a:prstGeom>
        </p:spPr>
        <p:txBody>
          <a:bodyPr anchor="ctr">
            <a:normAutofit/>
          </a:bodyPr>
          <a:lstStyle/>
          <a:p>
            <a:pPr marL="396382" indent="-396382" defTabSz="795527">
              <a:lnSpc>
                <a:spcPct val="90000"/>
              </a:lnSpc>
              <a:buSzTx/>
              <a:buNone/>
              <a:defRPr sz="2088" b="1"/>
            </a:pPr>
            <a:r>
              <a:rPr lang="en-US" sz="1300">
                <a:solidFill>
                  <a:srgbClr val="FFFFFF"/>
                </a:solidFill>
              </a:rPr>
              <a:t>Question #7 – Separating the incidents</a:t>
            </a:r>
          </a:p>
          <a:p>
            <a:pPr marL="396382" indent="-396382" defTabSz="795527">
              <a:lnSpc>
                <a:spcPct val="90000"/>
              </a:lnSpc>
              <a:spcBef>
                <a:spcPts val="500"/>
              </a:spcBef>
              <a:buSzTx/>
              <a:buNone/>
              <a:defRPr sz="1914"/>
            </a:pPr>
            <a:r>
              <a:rPr lang="en-US" sz="1300">
                <a:solidFill>
                  <a:srgbClr val="FFFFFF"/>
                </a:solidFill>
              </a:rPr>
              <a:t>(taken from an interview with a 19 yr boy)</a:t>
            </a:r>
          </a:p>
          <a:p>
            <a:pPr marL="396382" indent="-396382" defTabSz="795527">
              <a:lnSpc>
                <a:spcPct val="90000"/>
              </a:lnSpc>
              <a:spcBef>
                <a:spcPts val="500"/>
              </a:spcBef>
              <a:buSzTx/>
              <a:buNone/>
              <a:defRPr sz="1914"/>
            </a:pPr>
            <a:r>
              <a:rPr lang="en-US" sz="1300">
                <a:solidFill>
                  <a:srgbClr val="FFFFFF"/>
                </a:solidFill>
              </a:rPr>
              <a:t>C:	He made me suck on his weiner, gross huh? It happened mostly every night.</a:t>
            </a:r>
          </a:p>
          <a:p>
            <a:pPr marL="396382" indent="-396382" defTabSz="795527">
              <a:lnSpc>
                <a:spcPct val="90000"/>
              </a:lnSpc>
              <a:spcBef>
                <a:spcPts val="500"/>
              </a:spcBef>
              <a:buSzTx/>
              <a:buNone/>
              <a:defRPr sz="1914">
                <a:solidFill>
                  <a:srgbClr val="003399"/>
                </a:solidFill>
              </a:defRPr>
            </a:pPr>
            <a:r>
              <a:rPr lang="en-US" sz="1300">
                <a:solidFill>
                  <a:srgbClr val="FFFFFF"/>
                </a:solidFill>
              </a:rPr>
              <a:t>I:  	You said this happened mostly every night.</a:t>
            </a:r>
          </a:p>
          <a:p>
            <a:pPr marL="396382" indent="-396382" defTabSz="795527">
              <a:lnSpc>
                <a:spcPct val="90000"/>
              </a:lnSpc>
              <a:spcBef>
                <a:spcPts val="500"/>
              </a:spcBef>
              <a:buSzTx/>
              <a:buNone/>
              <a:defRPr sz="1914"/>
            </a:pPr>
            <a:r>
              <a:rPr lang="en-US" sz="1300">
                <a:solidFill>
                  <a:srgbClr val="FFFFFF"/>
                </a:solidFill>
              </a:rPr>
              <a:t>C:	Yeah. Some nights he didn’t do it.</a:t>
            </a:r>
          </a:p>
          <a:p>
            <a:pPr marL="396382" indent="-396382" defTabSz="795527">
              <a:lnSpc>
                <a:spcPct val="90000"/>
              </a:lnSpc>
              <a:spcBef>
                <a:spcPts val="500"/>
              </a:spcBef>
              <a:buSzTx/>
              <a:buNone/>
              <a:defRPr sz="1914">
                <a:solidFill>
                  <a:srgbClr val="003399"/>
                </a:solidFill>
              </a:defRPr>
            </a:pPr>
            <a:r>
              <a:rPr lang="en-US" sz="1300">
                <a:solidFill>
                  <a:srgbClr val="FFFFFF"/>
                </a:solidFill>
              </a:rPr>
              <a:t>I:  	_______________________________________</a:t>
            </a:r>
          </a:p>
          <a:p>
            <a:pPr marL="396382" indent="-396382" defTabSz="795527">
              <a:lnSpc>
                <a:spcPct val="90000"/>
              </a:lnSpc>
              <a:buSzTx/>
              <a:buNone/>
              <a:defRPr sz="1044">
                <a:solidFill>
                  <a:srgbClr val="003399"/>
                </a:solidFill>
              </a:defRPr>
            </a:pPr>
            <a:endParaRPr lang="en-US" sz="1300">
              <a:solidFill>
                <a:srgbClr val="FFFFFF"/>
              </a:solidFill>
            </a:endParaRPr>
          </a:p>
          <a:p>
            <a:pPr marL="396382" indent="-396382" defTabSz="795527">
              <a:lnSpc>
                <a:spcPct val="90000"/>
              </a:lnSpc>
              <a:buSzTx/>
              <a:buNone/>
              <a:defRPr sz="2088" b="1"/>
            </a:pPr>
            <a:r>
              <a:rPr lang="en-US" sz="1300">
                <a:solidFill>
                  <a:srgbClr val="FFFFFF"/>
                </a:solidFill>
              </a:rPr>
              <a:t>Question #8 – Separating the incidents</a:t>
            </a:r>
          </a:p>
          <a:p>
            <a:pPr marL="396382" indent="-396382" defTabSz="795527">
              <a:lnSpc>
                <a:spcPct val="90000"/>
              </a:lnSpc>
              <a:spcBef>
                <a:spcPts val="500"/>
              </a:spcBef>
              <a:buSzTx/>
              <a:buNone/>
              <a:defRPr sz="1914"/>
            </a:pPr>
            <a:r>
              <a:rPr lang="en-US" sz="1300">
                <a:solidFill>
                  <a:srgbClr val="FFFFFF"/>
                </a:solidFill>
              </a:rPr>
              <a:t>(taken from an interview with a 24 yr girl)</a:t>
            </a:r>
          </a:p>
          <a:p>
            <a:pPr marL="396382" indent="-396382" defTabSz="795527">
              <a:lnSpc>
                <a:spcPct val="90000"/>
              </a:lnSpc>
              <a:spcBef>
                <a:spcPts val="500"/>
              </a:spcBef>
              <a:buSzTx/>
              <a:buNone/>
              <a:defRPr sz="1914">
                <a:solidFill>
                  <a:srgbClr val="003399"/>
                </a:solidFill>
              </a:defRPr>
            </a:pPr>
            <a:r>
              <a:rPr lang="en-US" sz="1300">
                <a:solidFill>
                  <a:srgbClr val="FFFFFF"/>
                </a:solidFill>
              </a:rPr>
              <a:t>I:  	Tell me more about Justin licking your privates.</a:t>
            </a:r>
          </a:p>
          <a:p>
            <a:pPr marL="396382" indent="-396382" defTabSz="795527">
              <a:lnSpc>
                <a:spcPct val="90000"/>
              </a:lnSpc>
              <a:spcBef>
                <a:spcPts val="500"/>
              </a:spcBef>
              <a:buSzTx/>
              <a:buNone/>
              <a:defRPr sz="1914"/>
            </a:pPr>
            <a:r>
              <a:rPr lang="en-US" sz="1300">
                <a:solidFill>
                  <a:srgbClr val="FFFFFF"/>
                </a:solidFill>
              </a:rPr>
              <a:t>C:  	Well, he did it once in the classroom, and once in the office, and once in the car.</a:t>
            </a:r>
          </a:p>
          <a:p>
            <a:pPr marL="396382" indent="-396382" defTabSz="795527">
              <a:lnSpc>
                <a:spcPct val="90000"/>
              </a:lnSpc>
              <a:spcBef>
                <a:spcPts val="500"/>
              </a:spcBef>
              <a:buSzTx/>
              <a:buNone/>
              <a:defRPr sz="1914">
                <a:solidFill>
                  <a:srgbClr val="003399"/>
                </a:solidFill>
              </a:defRPr>
            </a:pPr>
            <a:r>
              <a:rPr lang="en-US" sz="1300">
                <a:solidFill>
                  <a:srgbClr val="FFFFFF"/>
                </a:solidFill>
              </a:rPr>
              <a:t>I:	_______________________________________</a:t>
            </a:r>
          </a:p>
        </p:txBody>
      </p:sp>
      <p:sp>
        <p:nvSpPr>
          <p:cNvPr id="2" name="Footer Placeholder 1">
            <a:extLst>
              <a:ext uri="{FF2B5EF4-FFF2-40B4-BE49-F238E27FC236}">
                <a16:creationId xmlns:a16="http://schemas.microsoft.com/office/drawing/2014/main" id="{55A092C5-4C66-E04E-9C36-A6E1E16B9CE0}"/>
              </a:ext>
            </a:extLst>
          </p:cNvPr>
          <p:cNvSpPr>
            <a:spLocks noGrp="1"/>
          </p:cNvSpPr>
          <p:nvPr>
            <p:ph type="ftr" sz="quarter" idx="11"/>
          </p:nvPr>
        </p:nvSpPr>
        <p:spPr>
          <a:xfrm>
            <a:off x="753341" y="6243440"/>
            <a:ext cx="4761877" cy="365125"/>
          </a:xfrm>
        </p:spPr>
        <p:txBody>
          <a:bodyPr>
            <a:normAutofit/>
          </a:bodyPr>
          <a:lstStyle/>
          <a:p>
            <a:pPr>
              <a:lnSpc>
                <a:spcPct val="90000"/>
              </a:lnSpc>
              <a:spcAft>
                <a:spcPts val="600"/>
              </a:spcAft>
            </a:pPr>
            <a:r>
              <a:rPr lang="en-US" sz="200">
                <a:solidFill>
                  <a:schemeClr val="tx1"/>
                </a:solidFill>
              </a:rPr>
              <a:t>© 2020 Mike Bleak Title IX Investigation</a:t>
            </a:r>
          </a:p>
          <a:p>
            <a:pPr>
              <a:lnSpc>
                <a:spcPct val="90000"/>
              </a:lnSpc>
              <a:spcAft>
                <a:spcPts val="600"/>
              </a:spcAft>
            </a:pPr>
            <a:r>
              <a:rPr lang="en-US" sz="200">
                <a:solidFill>
                  <a:schemeClr val="tx1"/>
                </a:solidFill>
              </a:rPr>
              <a:t>
</a:t>
            </a:r>
          </a:p>
        </p:txBody>
      </p:sp>
      <p:sp>
        <p:nvSpPr>
          <p:cNvPr id="3" name="Date Placeholder 2">
            <a:extLst>
              <a:ext uri="{FF2B5EF4-FFF2-40B4-BE49-F238E27FC236}">
                <a16:creationId xmlns:a16="http://schemas.microsoft.com/office/drawing/2014/main" id="{42AE0E3B-547F-6B45-8E05-2A878216996D}"/>
              </a:ext>
            </a:extLst>
          </p:cNvPr>
          <p:cNvSpPr>
            <a:spLocks noGrp="1"/>
          </p:cNvSpPr>
          <p:nvPr>
            <p:ph type="dt" sz="half" idx="10"/>
          </p:nvPr>
        </p:nvSpPr>
        <p:spPr>
          <a:xfrm>
            <a:off x="5879817" y="6240804"/>
            <a:ext cx="1380309" cy="370396"/>
          </a:xfrm>
        </p:spPr>
        <p:txBody>
          <a:bodyPr>
            <a:normAutofit/>
          </a:bodyPr>
          <a:lstStyle/>
          <a:p>
            <a:pPr algn="l">
              <a:spcAft>
                <a:spcPts val="600"/>
              </a:spcAft>
            </a:pPr>
            <a:fld id="{46611EDF-C4DD-AA45-A260-8AF90B5D429B}" type="datetime1">
              <a:rPr lang="en-US">
                <a:solidFill>
                  <a:schemeClr val="tx1"/>
                </a:solidFill>
              </a:rPr>
              <a:pPr algn="l">
                <a:spcAft>
                  <a:spcPts val="600"/>
                </a:spcAft>
              </a:pPr>
              <a:t>9/1/2020</a:t>
            </a:fld>
            <a:endParaRPr lang="en-US">
              <a:solidFill>
                <a:schemeClr val="tx1"/>
              </a:solidFill>
            </a:endParaRPr>
          </a:p>
        </p:txBody>
      </p:sp>
      <p:sp>
        <p:nvSpPr>
          <p:cNvPr id="806" name="Slide Number"/>
          <p:cNvSpPr txBox="1">
            <a:spLocks noGrp="1"/>
          </p:cNvSpPr>
          <p:nvPr>
            <p:ph type="sldNum" sz="quarter" idx="12"/>
          </p:nvPr>
        </p:nvSpPr>
        <p:spPr>
          <a:xfrm>
            <a:off x="8075310" y="6243440"/>
            <a:ext cx="645996"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solidFill>
                  <a:schemeClr val="tx1"/>
                </a:solidFill>
              </a:rPr>
              <a:t>8</a:t>
            </a:r>
            <a:fld id="{86CB4B4D-7CA3-9044-876B-883B54F8677D}" type="slidenum">
              <a:rPr sz="1900" smtClean="0">
                <a:solidFill>
                  <a:schemeClr val="tx1"/>
                </a:solidFill>
              </a:rPr>
              <a:pPr>
                <a:lnSpc>
                  <a:spcPct val="90000"/>
                </a:lnSpc>
                <a:spcAft>
                  <a:spcPts val="600"/>
                </a:spcAft>
              </a:pPr>
              <a:t>88</a:t>
            </a:fld>
            <a:endParaRPr sz="1900" dirty="0">
              <a:solidFill>
                <a:schemeClr val="tx1"/>
              </a:solidFill>
            </a:endParaRPr>
          </a:p>
        </p:txBody>
      </p:sp>
    </p:spTree>
  </p:cSld>
  <p:clrMapOvr>
    <a:overrideClrMapping bg1="dk1" tx1="lt1" bg2="dk2" tx2="lt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14" name="HELP! What’s a Better Way To Ask It"/>
          <p:cNvSpPr txBox="1">
            <a:spLocks noGrp="1"/>
          </p:cNvSpPr>
          <p:nvPr>
            <p:ph type="title"/>
          </p:nvPr>
        </p:nvSpPr>
        <p:spPr>
          <a:xfrm>
            <a:off x="1265751" y="624110"/>
            <a:ext cx="3102795" cy="1280890"/>
          </a:xfrm>
          <a:prstGeom prst="rect">
            <a:avLst/>
          </a:prstGeom>
        </p:spPr>
        <p:txBody>
          <a:bodyPr>
            <a:normAutofit/>
          </a:bodyPr>
          <a:lstStyle/>
          <a:p>
            <a:pPr>
              <a:lnSpc>
                <a:spcPct val="90000"/>
              </a:lnSpc>
            </a:pPr>
            <a:r>
              <a:rPr lang="en-US" sz="2800"/>
              <a:t>HELP! What’s a Better Way To Ask It</a:t>
            </a:r>
          </a:p>
        </p:txBody>
      </p:sp>
      <p:sp>
        <p:nvSpPr>
          <p:cNvPr id="813" name="Slide Number"/>
          <p:cNvSpPr txBox="1">
            <a:spLocks noGrp="1"/>
          </p:cNvSpPr>
          <p:nvPr>
            <p:ph type="sldNum" sz="quarter" idx="12"/>
          </p:nvPr>
        </p:nvSpPr>
        <p:spPr>
          <a:xfrm>
            <a:off x="398859" y="787782"/>
            <a:ext cx="584825"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t>89</a:t>
            </a:r>
            <a:endParaRPr sz="1900" dirty="0"/>
          </a:p>
        </p:txBody>
      </p:sp>
      <p:sp>
        <p:nvSpPr>
          <p:cNvPr id="815" name="Private Parts…"/>
          <p:cNvSpPr txBox="1">
            <a:spLocks noGrp="1"/>
          </p:cNvSpPr>
          <p:nvPr>
            <p:ph idx="1"/>
          </p:nvPr>
        </p:nvSpPr>
        <p:spPr>
          <a:xfrm>
            <a:off x="1262967" y="2133600"/>
            <a:ext cx="3105579" cy="3777622"/>
          </a:xfrm>
          <a:prstGeom prst="rect">
            <a:avLst/>
          </a:prstGeom>
        </p:spPr>
        <p:txBody>
          <a:bodyPr>
            <a:normAutofit/>
          </a:bodyPr>
          <a:lstStyle/>
          <a:p>
            <a:pPr marL="452437" indent="-452437">
              <a:buSzTx/>
              <a:buNone/>
              <a:defRPr b="1"/>
            </a:pPr>
            <a:r>
              <a:rPr lang="en-US" sz="1400">
                <a:solidFill>
                  <a:schemeClr val="tx1"/>
                </a:solidFill>
              </a:rPr>
              <a:t>Private Parts</a:t>
            </a:r>
          </a:p>
          <a:p>
            <a:pPr marL="452437" indent="-452437">
              <a:buSzTx/>
              <a:buNone/>
            </a:pPr>
            <a:r>
              <a:rPr lang="en-US" sz="1400">
                <a:solidFill>
                  <a:schemeClr val="tx1"/>
                </a:solidFill>
              </a:rPr>
              <a:t>(taken from interview with a 20 year old boy)</a:t>
            </a:r>
          </a:p>
          <a:p>
            <a:pPr marL="452437" indent="-452437">
              <a:spcBef>
                <a:spcPts val="500"/>
              </a:spcBef>
              <a:buSzTx/>
              <a:buNone/>
              <a:defRPr sz="2400">
                <a:solidFill>
                  <a:srgbClr val="003399"/>
                </a:solidFill>
              </a:defRPr>
            </a:pPr>
            <a:r>
              <a:rPr lang="en-US" sz="1400">
                <a:solidFill>
                  <a:schemeClr val="tx1"/>
                </a:solidFill>
              </a:rPr>
              <a:t>I:	Kay, you mentioned his private, what do you mean by his private?  Can you point to the area on your body that’s your front</a:t>
            </a:r>
            <a:br>
              <a:rPr lang="en-US" sz="1400">
                <a:solidFill>
                  <a:schemeClr val="tx1"/>
                </a:solidFill>
              </a:rPr>
            </a:br>
            <a:r>
              <a:rPr lang="en-US" sz="1400">
                <a:solidFill>
                  <a:schemeClr val="tx1"/>
                </a:solidFill>
              </a:rPr>
              <a:t>private?</a:t>
            </a:r>
          </a:p>
        </p:txBody>
      </p:sp>
      <p:pic>
        <p:nvPicPr>
          <p:cNvPr id="816" name="thinking cap" descr="thinking cap"/>
          <p:cNvPicPr>
            <a:picLocks noChangeAspect="1"/>
          </p:cNvPicPr>
          <p:nvPr/>
        </p:nvPicPr>
        <p:blipFill rotWithShape="1">
          <a:blip r:embed="rId3"/>
          <a:srcRect l="2253" r="-1" b="-1"/>
          <a:stretch/>
        </p:blipFill>
        <p:spPr>
          <a:xfrm>
            <a:off x="4568937" y="10"/>
            <a:ext cx="4575063" cy="6857990"/>
          </a:xfrm>
          <a:prstGeom prst="rect">
            <a:avLst/>
          </a:prstGeom>
        </p:spPr>
      </p:pic>
      <p:sp>
        <p:nvSpPr>
          <p:cNvPr id="2" name="Footer Placeholder 1">
            <a:extLst>
              <a:ext uri="{FF2B5EF4-FFF2-40B4-BE49-F238E27FC236}">
                <a16:creationId xmlns:a16="http://schemas.microsoft.com/office/drawing/2014/main" id="{1F14B6FC-1360-8948-A88D-6D5F9CC034BB}"/>
              </a:ext>
            </a:extLst>
          </p:cNvPr>
          <p:cNvSpPr>
            <a:spLocks noGrp="1"/>
          </p:cNvSpPr>
          <p:nvPr>
            <p:ph type="ftr" sz="quarter" idx="11"/>
          </p:nvPr>
        </p:nvSpPr>
        <p:spPr>
          <a:xfrm>
            <a:off x="1941909" y="6135808"/>
            <a:ext cx="5714999" cy="365125"/>
          </a:xfrm>
        </p:spPr>
        <p:txBody>
          <a:bodyP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sp>
        <p:nvSpPr>
          <p:cNvPr id="3" name="Date Placeholder 2">
            <a:extLst>
              <a:ext uri="{FF2B5EF4-FFF2-40B4-BE49-F238E27FC236}">
                <a16:creationId xmlns:a16="http://schemas.microsoft.com/office/drawing/2014/main" id="{1FF51017-A3A0-1149-8535-884042E67AAC}"/>
              </a:ext>
            </a:extLst>
          </p:cNvPr>
          <p:cNvSpPr>
            <a:spLocks noGrp="1"/>
          </p:cNvSpPr>
          <p:nvPr>
            <p:ph type="dt" sz="half" idx="10"/>
          </p:nvPr>
        </p:nvSpPr>
        <p:spPr>
          <a:xfrm>
            <a:off x="7771209" y="6130437"/>
            <a:ext cx="859712" cy="370396"/>
          </a:xfrm>
        </p:spPr>
        <p:txBody>
          <a:bodyPr>
            <a:normAutofit/>
          </a:bodyPr>
          <a:lstStyle/>
          <a:p>
            <a:pPr>
              <a:spcAft>
                <a:spcPts val="600"/>
              </a:spcAft>
            </a:pPr>
            <a:fld id="{83F91934-E339-2240-B4F7-A189CDEDCB04}" type="datetime1">
              <a:rPr lang="en-US">
                <a:solidFill>
                  <a:srgbClr val="FFFFFF"/>
                </a:solidFill>
              </a:rPr>
              <a:pPr>
                <a:spcAft>
                  <a:spcPts val="600"/>
                </a:spcAft>
              </a:pPr>
              <a:t>9/1/2020</a:t>
            </a:fld>
            <a:endParaRPr lang="en-US">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73FD1-B274-FD49-9CC9-E0B882949335}"/>
              </a:ext>
            </a:extLst>
          </p:cNvPr>
          <p:cNvSpPr>
            <a:spLocks noGrp="1"/>
          </p:cNvSpPr>
          <p:nvPr>
            <p:ph type="ctrTitle"/>
          </p:nvPr>
        </p:nvSpPr>
        <p:spPr>
          <a:xfrm>
            <a:off x="1424017" y="844510"/>
            <a:ext cx="2782514" cy="4169749"/>
          </a:xfrm>
        </p:spPr>
        <p:txBody>
          <a:bodyPr>
            <a:normAutofit/>
          </a:bodyPr>
          <a:lstStyle/>
          <a:p>
            <a:r>
              <a:rPr lang="en-US" sz="3800"/>
              <a:t>The Pause</a:t>
            </a:r>
          </a:p>
        </p:txBody>
      </p:sp>
      <p:sp>
        <p:nvSpPr>
          <p:cNvPr id="3" name="Subtitle 2">
            <a:extLst>
              <a:ext uri="{FF2B5EF4-FFF2-40B4-BE49-F238E27FC236}">
                <a16:creationId xmlns:a16="http://schemas.microsoft.com/office/drawing/2014/main" id="{BD957436-E1C6-5E4C-9BA2-E3587A279E08}"/>
              </a:ext>
            </a:extLst>
          </p:cNvPr>
          <p:cNvSpPr>
            <a:spLocks noGrp="1"/>
          </p:cNvSpPr>
          <p:nvPr>
            <p:ph type="subTitle" idx="1"/>
          </p:nvPr>
        </p:nvSpPr>
        <p:spPr>
          <a:xfrm>
            <a:off x="1424017" y="5097928"/>
            <a:ext cx="2782514" cy="915561"/>
          </a:xfrm>
        </p:spPr>
        <p:txBody>
          <a:bodyPr>
            <a:normAutofit/>
          </a:bodyPr>
          <a:lstStyle/>
          <a:p>
            <a:pPr>
              <a:lnSpc>
                <a:spcPct val="90000"/>
              </a:lnSpc>
            </a:pPr>
            <a:r>
              <a:rPr lang="en-US" sz="1500"/>
              <a:t>Maybe the most effective tactic in maintaining control of an interview</a:t>
            </a:r>
          </a:p>
        </p:txBody>
      </p:sp>
      <p:pic>
        <p:nvPicPr>
          <p:cNvPr id="43" name="Picture 4" descr="A close up of a watch&#10;&#10;Description automatically generated">
            <a:extLst>
              <a:ext uri="{FF2B5EF4-FFF2-40B4-BE49-F238E27FC236}">
                <a16:creationId xmlns:a16="http://schemas.microsoft.com/office/drawing/2014/main" id="{D30F2DED-3C37-4A2D-86F6-75B21124105A}"/>
              </a:ext>
            </a:extLst>
          </p:cNvPr>
          <p:cNvPicPr>
            <a:picLocks noChangeAspect="1"/>
          </p:cNvPicPr>
          <p:nvPr/>
        </p:nvPicPr>
        <p:blipFill rotWithShape="1">
          <a:blip r:embed="rId3"/>
          <a:srcRect l="19167" r="36469"/>
          <a:stretch/>
        </p:blipFill>
        <p:spPr>
          <a:xfrm>
            <a:off x="4571998" y="-20965"/>
            <a:ext cx="4572002" cy="6878965"/>
          </a:xfrm>
          <a:prstGeom prst="rect">
            <a:avLst/>
          </a:prstGeom>
        </p:spPr>
      </p:pic>
    </p:spTree>
    <p:extLst>
      <p:ext uri="{BB962C8B-B14F-4D97-AF65-F5344CB8AC3E}">
        <p14:creationId xmlns:p14="http://schemas.microsoft.com/office/powerpoint/2010/main" val="29249050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24" name="Rectangle 123">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2" name="Private parts (taken from interview with 11 year old female)"/>
          <p:cNvSpPr txBox="1">
            <a:spLocks noGrp="1"/>
          </p:cNvSpPr>
          <p:nvPr>
            <p:ph type="title"/>
          </p:nvPr>
        </p:nvSpPr>
        <p:spPr>
          <a:xfrm>
            <a:off x="944919" y="3101093"/>
            <a:ext cx="1840539" cy="3029344"/>
          </a:xfrm>
          <a:prstGeom prst="rect">
            <a:avLst/>
          </a:prstGeom>
        </p:spPr>
        <p:txBody>
          <a:bodyPr>
            <a:normAutofit/>
          </a:bodyPr>
          <a:lstStyle/>
          <a:p>
            <a:pPr>
              <a:lnSpc>
                <a:spcPct val="90000"/>
              </a:lnSpc>
            </a:pPr>
            <a:r>
              <a:rPr lang="en-US" sz="2600">
                <a:solidFill>
                  <a:schemeClr val="bg1"/>
                </a:solidFill>
              </a:rPr>
              <a:t>Private parts</a:t>
            </a:r>
            <a:br>
              <a:rPr lang="en-US" sz="2600">
                <a:solidFill>
                  <a:schemeClr val="bg1"/>
                </a:solidFill>
              </a:rPr>
            </a:br>
            <a:r>
              <a:rPr lang="en-US" sz="2600" b="0">
                <a:solidFill>
                  <a:schemeClr val="bg1"/>
                </a:solidFill>
              </a:rPr>
              <a:t>(taken from interview with 17 year old female)</a:t>
            </a:r>
          </a:p>
        </p:txBody>
      </p:sp>
      <p:sp>
        <p:nvSpPr>
          <p:cNvPr id="126"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821" name="Slide Number"/>
          <p:cNvSpPr txBox="1">
            <a:spLocks noGrp="1"/>
          </p:cNvSpPr>
          <p:nvPr>
            <p:ph type="sldNum" sz="quarter" idx="12"/>
          </p:nvPr>
        </p:nvSpPr>
        <p:spPr>
          <a:xfrm>
            <a:off x="28888" y="3259287"/>
            <a:ext cx="584825"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solidFill>
                  <a:srgbClr val="FFFFFF"/>
                </a:solidFill>
              </a:rPr>
              <a:t>90</a:t>
            </a:r>
            <a:endParaRPr sz="1900" dirty="0">
              <a:solidFill>
                <a:srgbClr val="FFFFFF"/>
              </a:solidFill>
            </a:endParaRPr>
          </a:p>
        </p:txBody>
      </p:sp>
      <p:sp useBgFill="1">
        <p:nvSpPr>
          <p:cNvPr id="128" name="Rectangle 127">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3" name="C:   When we were outside in his backyard, he’d like pull half his pants down and show it.…"/>
          <p:cNvSpPr txBox="1">
            <a:spLocks noGrp="1"/>
          </p:cNvSpPr>
          <p:nvPr>
            <p:ph idx="1"/>
          </p:nvPr>
        </p:nvSpPr>
        <p:spPr>
          <a:xfrm>
            <a:off x="3529933" y="589722"/>
            <a:ext cx="5098525" cy="5321500"/>
          </a:xfrm>
          <a:prstGeom prst="rect">
            <a:avLst/>
          </a:prstGeom>
        </p:spPr>
        <p:txBody>
          <a:bodyPr anchor="ctr">
            <a:normAutofit/>
          </a:bodyPr>
          <a:lstStyle/>
          <a:p>
            <a:pPr marL="455612" indent="-455612">
              <a:spcBef>
                <a:spcPts val="500"/>
              </a:spcBef>
              <a:buSzTx/>
              <a:buNone/>
              <a:defRPr sz="2200"/>
            </a:pPr>
            <a:r>
              <a:rPr lang="en-US" sz="2000"/>
              <a:t>C:  	When we were outside in his backyard, he’d like pull half his pants down and show it.</a:t>
            </a:r>
          </a:p>
          <a:p>
            <a:pPr marL="455612" indent="-455612">
              <a:spcBef>
                <a:spcPts val="500"/>
              </a:spcBef>
              <a:buSzTx/>
              <a:buNone/>
              <a:defRPr sz="2200">
                <a:solidFill>
                  <a:srgbClr val="003399"/>
                </a:solidFill>
              </a:defRPr>
            </a:pPr>
            <a:r>
              <a:rPr lang="en-US" sz="2000"/>
              <a:t>I:  	Tell me what it is.</a:t>
            </a:r>
          </a:p>
          <a:p>
            <a:pPr marL="455612" indent="-455612">
              <a:spcBef>
                <a:spcPts val="500"/>
              </a:spcBef>
              <a:buSzTx/>
              <a:buNone/>
              <a:defRPr sz="2200"/>
            </a:pPr>
            <a:r>
              <a:rPr lang="en-US" sz="2000"/>
              <a:t>C:  	Um.</a:t>
            </a:r>
          </a:p>
          <a:p>
            <a:pPr marL="455612" indent="-455612">
              <a:spcBef>
                <a:spcPts val="500"/>
              </a:spcBef>
              <a:buSzTx/>
              <a:buNone/>
              <a:defRPr sz="2200">
                <a:solidFill>
                  <a:srgbClr val="003399"/>
                </a:solidFill>
              </a:defRPr>
            </a:pPr>
            <a:r>
              <a:rPr lang="en-US" sz="2000"/>
              <a:t>I:  	Do you have a name for it?  Do you know what it is called?</a:t>
            </a:r>
          </a:p>
          <a:p>
            <a:pPr marL="455612" indent="-455612">
              <a:spcBef>
                <a:spcPts val="500"/>
              </a:spcBef>
              <a:buSzTx/>
              <a:buNone/>
              <a:defRPr sz="2200"/>
            </a:pPr>
            <a:r>
              <a:rPr lang="en-US" sz="2000"/>
              <a:t>C:  	</a:t>
            </a:r>
            <a:r>
              <a:rPr lang="en-US" sz="2000" err="1"/>
              <a:t>Unh</a:t>
            </a:r>
            <a:r>
              <a:rPr lang="en-US" sz="2000"/>
              <a:t> uh.</a:t>
            </a:r>
          </a:p>
          <a:p>
            <a:pPr marL="455612" indent="-455612">
              <a:spcBef>
                <a:spcPts val="500"/>
              </a:spcBef>
              <a:buSzTx/>
              <a:buNone/>
              <a:defRPr sz="2200">
                <a:solidFill>
                  <a:srgbClr val="003399"/>
                </a:solidFill>
              </a:defRPr>
            </a:pPr>
            <a:r>
              <a:rPr lang="en-US" sz="2000"/>
              <a:t>I:  	Ok, um, tell me what you think it’s called.  Tell me what you, any word, you want to use, you tell me.</a:t>
            </a:r>
          </a:p>
          <a:p>
            <a:pPr marL="455612" indent="-455612">
              <a:spcBef>
                <a:spcPts val="500"/>
              </a:spcBef>
              <a:buSzTx/>
              <a:buNone/>
              <a:defRPr sz="2200"/>
            </a:pPr>
            <a:r>
              <a:rPr lang="en-US" sz="2000"/>
              <a:t>C:  	Um.</a:t>
            </a:r>
          </a:p>
          <a:p>
            <a:pPr marL="455612" indent="-455612">
              <a:spcBef>
                <a:spcPts val="500"/>
              </a:spcBef>
              <a:buSzTx/>
              <a:buNone/>
              <a:defRPr sz="2200">
                <a:solidFill>
                  <a:srgbClr val="003399"/>
                </a:solidFill>
              </a:defRPr>
            </a:pPr>
            <a:r>
              <a:rPr lang="en-US" sz="2000"/>
              <a:t>I:  	It’s okay to tell me whatever you call it.</a:t>
            </a:r>
          </a:p>
          <a:p>
            <a:pPr marL="455612" indent="-455612">
              <a:spcBef>
                <a:spcPts val="500"/>
              </a:spcBef>
              <a:buSzTx/>
              <a:buNone/>
              <a:defRPr sz="2200"/>
            </a:pPr>
            <a:r>
              <a:rPr lang="en-US" sz="2000"/>
              <a:t>C:  	(person laughs).  I don’t know.</a:t>
            </a:r>
          </a:p>
        </p:txBody>
      </p:sp>
      <p:sp>
        <p:nvSpPr>
          <p:cNvPr id="2" name="Footer Placeholder 1">
            <a:extLst>
              <a:ext uri="{FF2B5EF4-FFF2-40B4-BE49-F238E27FC236}">
                <a16:creationId xmlns:a16="http://schemas.microsoft.com/office/drawing/2014/main" id="{9450DD6E-2B6C-9F46-AEF7-039E73A6C608}"/>
              </a:ext>
            </a:extLst>
          </p:cNvPr>
          <p:cNvSpPr>
            <a:spLocks noGrp="1"/>
          </p:cNvSpPr>
          <p:nvPr>
            <p:ph type="ftr" sz="quarter" idx="11"/>
          </p:nvPr>
        </p:nvSpPr>
        <p:spPr>
          <a:xfrm>
            <a:off x="3529934" y="6135808"/>
            <a:ext cx="4126973" cy="365125"/>
          </a:xfrm>
          <a:prstGeom prst="rect">
            <a:avLst/>
          </a:prstGeom>
        </p:spPr>
        <p:txBody>
          <a:bodyPr anchor="ct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sp>
        <p:nvSpPr>
          <p:cNvPr id="3" name="Date Placeholder 2">
            <a:extLst>
              <a:ext uri="{FF2B5EF4-FFF2-40B4-BE49-F238E27FC236}">
                <a16:creationId xmlns:a16="http://schemas.microsoft.com/office/drawing/2014/main" id="{38062004-B629-2744-ACB6-E442AC01CD1B}"/>
              </a:ext>
            </a:extLst>
          </p:cNvPr>
          <p:cNvSpPr>
            <a:spLocks noGrp="1"/>
          </p:cNvSpPr>
          <p:nvPr>
            <p:ph type="dt" sz="half" idx="10"/>
          </p:nvPr>
        </p:nvSpPr>
        <p:spPr>
          <a:xfrm>
            <a:off x="7771209" y="6130437"/>
            <a:ext cx="859712" cy="370396"/>
          </a:xfrm>
          <a:prstGeom prst="rect">
            <a:avLst/>
          </a:prstGeom>
        </p:spPr>
        <p:txBody>
          <a:bodyPr anchor="ctr">
            <a:normAutofit/>
          </a:bodyPr>
          <a:lstStyle/>
          <a:p>
            <a:pPr>
              <a:spcAft>
                <a:spcPts val="600"/>
              </a:spcAft>
            </a:pPr>
            <a:fld id="{78A83A0A-8A0A-DC4F-9EE2-3498F91A1662}" type="datetime1">
              <a:rPr lang="en-US" smtClean="0"/>
              <a:pPr>
                <a:spcAft>
                  <a:spcPts val="600"/>
                </a:spcAft>
              </a:pPr>
              <a:t>9/1/2020</a:t>
            </a:fld>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1" name="Rectangle 130">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grpSp>
        <p:nvGrpSpPr>
          <p:cNvPr id="133" name="Group 132">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507495" y="0"/>
            <a:ext cx="4632727" cy="6853245"/>
            <a:chOff x="2487613" y="285750"/>
            <a:chExt cx="2428876" cy="5654676"/>
          </a:xfrm>
          <a:solidFill>
            <a:schemeClr val="accent1">
              <a:alpha val="30000"/>
            </a:schemeClr>
          </a:solidFill>
        </p:grpSpPr>
        <p:sp>
          <p:nvSpPr>
            <p:cNvPr id="134"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35"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36"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37"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38"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39"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40"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41"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42"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143"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144"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145"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829" name="Resisting the “Direct Questions” Urge  (taken from interview with 6 year old female)"/>
          <p:cNvSpPr txBox="1">
            <a:spLocks noGrp="1"/>
          </p:cNvSpPr>
          <p:nvPr>
            <p:ph type="title"/>
          </p:nvPr>
        </p:nvSpPr>
        <p:spPr>
          <a:xfrm>
            <a:off x="5879817" y="1159566"/>
            <a:ext cx="2747204" cy="4568264"/>
          </a:xfrm>
          <a:prstGeom prst="rect">
            <a:avLst/>
          </a:prstGeom>
        </p:spPr>
        <p:txBody>
          <a:bodyPr anchor="ctr">
            <a:normAutofit/>
          </a:bodyPr>
          <a:lstStyle/>
          <a:p>
            <a:pPr>
              <a:defRPr sz="2800"/>
            </a:pPr>
            <a:r>
              <a:rPr lang="en-US" sz="2800">
                <a:solidFill>
                  <a:schemeClr val="tx1"/>
                </a:solidFill>
              </a:rPr>
              <a:t>Resisting the “Direct Questions” Urge </a:t>
            </a:r>
            <a:br>
              <a:rPr lang="en-US" sz="2800">
                <a:solidFill>
                  <a:schemeClr val="tx1"/>
                </a:solidFill>
              </a:rPr>
            </a:br>
            <a:r>
              <a:rPr lang="en-US" sz="2800" b="0">
                <a:solidFill>
                  <a:schemeClr val="tx1"/>
                </a:solidFill>
              </a:rPr>
              <a:t>(taken from interview with 19 year old female)</a:t>
            </a:r>
          </a:p>
        </p:txBody>
      </p:sp>
      <p:sp>
        <p:nvSpPr>
          <p:cNvPr id="147"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5670183"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p>
      <p:sp>
        <p:nvSpPr>
          <p:cNvPr id="830" name="I: I saw some pictures of you that had some . . .…"/>
          <p:cNvSpPr txBox="1">
            <a:spLocks noGrp="1"/>
          </p:cNvSpPr>
          <p:nvPr>
            <p:ph idx="1"/>
          </p:nvPr>
        </p:nvSpPr>
        <p:spPr>
          <a:xfrm>
            <a:off x="477982" y="1286934"/>
            <a:ext cx="3969327" cy="4284134"/>
          </a:xfrm>
          <a:prstGeom prst="rect">
            <a:avLst/>
          </a:prstGeom>
        </p:spPr>
        <p:txBody>
          <a:bodyPr anchor="ctr">
            <a:normAutofit/>
          </a:bodyPr>
          <a:lstStyle/>
          <a:p>
            <a:pPr marL="455612" indent="-455612">
              <a:lnSpc>
                <a:spcPct val="90000"/>
              </a:lnSpc>
              <a:spcBef>
                <a:spcPts val="500"/>
              </a:spcBef>
              <a:buSzTx/>
              <a:buNone/>
              <a:defRPr sz="2200">
                <a:solidFill>
                  <a:srgbClr val="003399"/>
                </a:solidFill>
              </a:defRPr>
            </a:pPr>
            <a:r>
              <a:rPr lang="en-US" sz="1500">
                <a:solidFill>
                  <a:srgbClr val="FFFFFF"/>
                </a:solidFill>
              </a:rPr>
              <a:t>I:	I saw some pictures of you from Insta that had some . . .</a:t>
            </a:r>
          </a:p>
          <a:p>
            <a:pPr marL="455612" indent="-455612">
              <a:lnSpc>
                <a:spcPct val="90000"/>
              </a:lnSpc>
              <a:spcBef>
                <a:spcPts val="500"/>
              </a:spcBef>
              <a:buSzTx/>
              <a:buNone/>
              <a:defRPr sz="2200"/>
            </a:pPr>
            <a:r>
              <a:rPr lang="en-US" sz="1500">
                <a:solidFill>
                  <a:srgbClr val="FFFFFF"/>
                </a:solidFill>
              </a:rPr>
              <a:t>C:	I know.  Bruises on my back.</a:t>
            </a:r>
          </a:p>
          <a:p>
            <a:pPr marL="455612" indent="-455612">
              <a:lnSpc>
                <a:spcPct val="90000"/>
              </a:lnSpc>
              <a:spcBef>
                <a:spcPts val="500"/>
              </a:spcBef>
              <a:buSzTx/>
              <a:buNone/>
              <a:defRPr sz="2200">
                <a:solidFill>
                  <a:srgbClr val="003399"/>
                </a:solidFill>
              </a:defRPr>
            </a:pPr>
            <a:r>
              <a:rPr lang="en-US" sz="1500">
                <a:solidFill>
                  <a:srgbClr val="FFFFFF"/>
                </a:solidFill>
              </a:rPr>
              <a:t>I:	What are they from?</a:t>
            </a:r>
          </a:p>
          <a:p>
            <a:pPr marL="455612" indent="-455612">
              <a:lnSpc>
                <a:spcPct val="90000"/>
              </a:lnSpc>
              <a:spcBef>
                <a:spcPts val="500"/>
              </a:spcBef>
              <a:buSzTx/>
              <a:buNone/>
              <a:defRPr sz="2200"/>
            </a:pPr>
            <a:r>
              <a:rPr lang="en-US" sz="1500">
                <a:solidFill>
                  <a:srgbClr val="FFFFFF"/>
                </a:solidFill>
              </a:rPr>
              <a:t>C:	I don’t know.  Oh yeah, from the thing the other night.</a:t>
            </a:r>
          </a:p>
          <a:p>
            <a:pPr marL="455612" indent="-455612">
              <a:lnSpc>
                <a:spcPct val="90000"/>
              </a:lnSpc>
              <a:spcBef>
                <a:spcPts val="500"/>
              </a:spcBef>
              <a:buSzTx/>
              <a:buNone/>
              <a:defRPr sz="2200">
                <a:solidFill>
                  <a:srgbClr val="003399"/>
                </a:solidFill>
              </a:defRPr>
            </a:pPr>
            <a:r>
              <a:rPr lang="en-US" sz="1500">
                <a:solidFill>
                  <a:srgbClr val="FFFFFF"/>
                </a:solidFill>
              </a:rPr>
              <a:t>I:	Who did that to you?</a:t>
            </a:r>
          </a:p>
          <a:p>
            <a:pPr marL="455612" indent="-455612">
              <a:lnSpc>
                <a:spcPct val="90000"/>
              </a:lnSpc>
              <a:spcBef>
                <a:spcPts val="500"/>
              </a:spcBef>
              <a:buSzTx/>
              <a:buNone/>
              <a:defRPr sz="2200"/>
            </a:pPr>
            <a:r>
              <a:rPr lang="en-US" sz="1500">
                <a:solidFill>
                  <a:srgbClr val="FFFFFF"/>
                </a:solidFill>
              </a:rPr>
              <a:t>C:	My friend.</a:t>
            </a:r>
          </a:p>
          <a:p>
            <a:pPr marL="455612" indent="-455612">
              <a:lnSpc>
                <a:spcPct val="90000"/>
              </a:lnSpc>
              <a:spcBef>
                <a:spcPts val="500"/>
              </a:spcBef>
              <a:buSzTx/>
              <a:buNone/>
              <a:defRPr sz="2200">
                <a:solidFill>
                  <a:srgbClr val="003399"/>
                </a:solidFill>
              </a:defRPr>
            </a:pPr>
            <a:r>
              <a:rPr lang="en-US" sz="1500">
                <a:solidFill>
                  <a:srgbClr val="FFFFFF"/>
                </a:solidFill>
              </a:rPr>
              <a:t>I:	I also hear that something happened to your hair.</a:t>
            </a:r>
          </a:p>
          <a:p>
            <a:pPr marL="455612" indent="-455612">
              <a:lnSpc>
                <a:spcPct val="90000"/>
              </a:lnSpc>
              <a:spcBef>
                <a:spcPts val="500"/>
              </a:spcBef>
              <a:buSzTx/>
              <a:buNone/>
              <a:defRPr sz="2200"/>
            </a:pPr>
            <a:r>
              <a:rPr lang="en-US" sz="1500">
                <a:solidFill>
                  <a:srgbClr val="FFFFFF"/>
                </a:solidFill>
              </a:rPr>
              <a:t>C:	Got pulled out.</a:t>
            </a:r>
          </a:p>
          <a:p>
            <a:pPr marL="455612" indent="-455612">
              <a:lnSpc>
                <a:spcPct val="90000"/>
              </a:lnSpc>
              <a:spcBef>
                <a:spcPts val="500"/>
              </a:spcBef>
              <a:buSzTx/>
              <a:buNone/>
              <a:defRPr sz="2200">
                <a:solidFill>
                  <a:srgbClr val="003399"/>
                </a:solidFill>
              </a:defRPr>
            </a:pPr>
            <a:r>
              <a:rPr lang="en-US" sz="1500">
                <a:solidFill>
                  <a:srgbClr val="FFFFFF"/>
                </a:solidFill>
              </a:rPr>
              <a:t>I:	Who pulled it out?</a:t>
            </a:r>
          </a:p>
          <a:p>
            <a:pPr marL="455612" indent="-455612">
              <a:lnSpc>
                <a:spcPct val="90000"/>
              </a:lnSpc>
              <a:spcBef>
                <a:spcPts val="500"/>
              </a:spcBef>
              <a:buSzTx/>
              <a:buNone/>
              <a:defRPr sz="2200"/>
            </a:pPr>
            <a:r>
              <a:rPr lang="en-US" sz="1500">
                <a:solidFill>
                  <a:srgbClr val="FFFFFF"/>
                </a:solidFill>
              </a:rPr>
              <a:t>C:	My friend.</a:t>
            </a:r>
          </a:p>
          <a:p>
            <a:pPr marL="455612" indent="-455612">
              <a:lnSpc>
                <a:spcPct val="90000"/>
              </a:lnSpc>
              <a:spcBef>
                <a:spcPts val="500"/>
              </a:spcBef>
              <a:buSzTx/>
              <a:buNone/>
              <a:defRPr sz="2200">
                <a:solidFill>
                  <a:srgbClr val="003399"/>
                </a:solidFill>
              </a:defRPr>
            </a:pPr>
            <a:r>
              <a:rPr lang="en-US" sz="1500">
                <a:solidFill>
                  <a:srgbClr val="FFFFFF"/>
                </a:solidFill>
              </a:rPr>
              <a:t>I:	How come?</a:t>
            </a:r>
          </a:p>
          <a:p>
            <a:pPr marL="455612" indent="-455612">
              <a:lnSpc>
                <a:spcPct val="90000"/>
              </a:lnSpc>
              <a:spcBef>
                <a:spcPts val="500"/>
              </a:spcBef>
              <a:buSzTx/>
              <a:buNone/>
              <a:defRPr sz="2200"/>
            </a:pPr>
            <a:r>
              <a:rPr lang="en-US" sz="1500">
                <a:solidFill>
                  <a:srgbClr val="FFFFFF"/>
                </a:solidFill>
              </a:rPr>
              <a:t>C:	I don’t know.</a:t>
            </a:r>
          </a:p>
        </p:txBody>
      </p:sp>
      <p:sp>
        <p:nvSpPr>
          <p:cNvPr id="2" name="Footer Placeholder 1">
            <a:extLst>
              <a:ext uri="{FF2B5EF4-FFF2-40B4-BE49-F238E27FC236}">
                <a16:creationId xmlns:a16="http://schemas.microsoft.com/office/drawing/2014/main" id="{146335A7-3FE3-0A40-836E-457F7921C919}"/>
              </a:ext>
            </a:extLst>
          </p:cNvPr>
          <p:cNvSpPr>
            <a:spLocks noGrp="1"/>
          </p:cNvSpPr>
          <p:nvPr>
            <p:ph type="ftr" sz="quarter" idx="11"/>
          </p:nvPr>
        </p:nvSpPr>
        <p:spPr>
          <a:xfrm>
            <a:off x="753341" y="6243440"/>
            <a:ext cx="4761877" cy="365125"/>
          </a:xfrm>
        </p:spPr>
        <p:txBody>
          <a:bodyPr>
            <a:normAutofit/>
          </a:bodyPr>
          <a:lstStyle/>
          <a:p>
            <a:pPr>
              <a:lnSpc>
                <a:spcPct val="90000"/>
              </a:lnSpc>
              <a:spcAft>
                <a:spcPts val="600"/>
              </a:spcAft>
            </a:pPr>
            <a:r>
              <a:rPr lang="en-US" sz="200">
                <a:solidFill>
                  <a:schemeClr val="tx1"/>
                </a:solidFill>
              </a:rPr>
              <a:t>© 2020 Mike Bleak Title IX Investigation</a:t>
            </a:r>
          </a:p>
          <a:p>
            <a:pPr>
              <a:lnSpc>
                <a:spcPct val="90000"/>
              </a:lnSpc>
              <a:spcAft>
                <a:spcPts val="600"/>
              </a:spcAft>
            </a:pPr>
            <a:r>
              <a:rPr lang="en-US" sz="200">
                <a:solidFill>
                  <a:schemeClr val="tx1"/>
                </a:solidFill>
              </a:rPr>
              <a:t>
</a:t>
            </a:r>
          </a:p>
        </p:txBody>
      </p:sp>
      <p:sp>
        <p:nvSpPr>
          <p:cNvPr id="3" name="Date Placeholder 2">
            <a:extLst>
              <a:ext uri="{FF2B5EF4-FFF2-40B4-BE49-F238E27FC236}">
                <a16:creationId xmlns:a16="http://schemas.microsoft.com/office/drawing/2014/main" id="{CC16A98B-755D-2B43-92F3-BC1DB8F30AE3}"/>
              </a:ext>
            </a:extLst>
          </p:cNvPr>
          <p:cNvSpPr>
            <a:spLocks noGrp="1"/>
          </p:cNvSpPr>
          <p:nvPr>
            <p:ph type="dt" sz="half" idx="10"/>
          </p:nvPr>
        </p:nvSpPr>
        <p:spPr>
          <a:xfrm>
            <a:off x="5879817" y="6240804"/>
            <a:ext cx="1380309" cy="370396"/>
          </a:xfrm>
        </p:spPr>
        <p:txBody>
          <a:bodyPr>
            <a:normAutofit/>
          </a:bodyPr>
          <a:lstStyle/>
          <a:p>
            <a:pPr algn="l">
              <a:spcAft>
                <a:spcPts val="600"/>
              </a:spcAft>
            </a:pPr>
            <a:fld id="{4497B96C-98B9-C44C-AE66-E2804D0796AE}" type="datetime1">
              <a:rPr lang="en-US">
                <a:solidFill>
                  <a:schemeClr val="tx1"/>
                </a:solidFill>
              </a:rPr>
              <a:pPr algn="l">
                <a:spcAft>
                  <a:spcPts val="600"/>
                </a:spcAft>
              </a:pPr>
              <a:t>9/1/2020</a:t>
            </a:fld>
            <a:endParaRPr lang="en-US">
              <a:solidFill>
                <a:schemeClr val="tx1"/>
              </a:solidFill>
            </a:endParaRPr>
          </a:p>
        </p:txBody>
      </p:sp>
      <p:sp>
        <p:nvSpPr>
          <p:cNvPr id="828" name="Slide Number"/>
          <p:cNvSpPr txBox="1">
            <a:spLocks noGrp="1"/>
          </p:cNvSpPr>
          <p:nvPr>
            <p:ph type="sldNum" sz="quarter" idx="12"/>
          </p:nvPr>
        </p:nvSpPr>
        <p:spPr>
          <a:xfrm>
            <a:off x="8075310" y="6243440"/>
            <a:ext cx="645996"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solidFill>
                  <a:schemeClr val="tx1"/>
                </a:solidFill>
              </a:rPr>
              <a:t>91</a:t>
            </a:r>
            <a:endParaRPr sz="1900" dirty="0">
              <a:solidFill>
                <a:schemeClr val="tx1"/>
              </a:solidFill>
            </a:endParaRPr>
          </a:p>
        </p:txBody>
      </p:sp>
    </p:spTree>
  </p:cSld>
  <p:clrMapOvr>
    <a:overrideClrMapping bg1="dk1" tx1="lt1" bg2="dk2" tx2="lt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CD306B45-25EE-434D-ABA9-A27B79320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6" name="Resisting the “Direct Questions” Urge  (taken from interview with 9 year old male)"/>
          <p:cNvSpPr txBox="1">
            <a:spLocks noGrp="1"/>
          </p:cNvSpPr>
          <p:nvPr>
            <p:ph type="title"/>
          </p:nvPr>
        </p:nvSpPr>
        <p:spPr>
          <a:xfrm>
            <a:off x="784514" y="942108"/>
            <a:ext cx="2442412" cy="4969113"/>
          </a:xfrm>
          <a:prstGeom prst="rect">
            <a:avLst/>
          </a:prstGeom>
        </p:spPr>
        <p:txBody>
          <a:bodyPr anchor="ctr">
            <a:normAutofit/>
          </a:bodyPr>
          <a:lstStyle/>
          <a:p>
            <a:pPr>
              <a:defRPr sz="2800"/>
            </a:pPr>
            <a:r>
              <a:rPr lang="en-US" sz="2800">
                <a:solidFill>
                  <a:schemeClr val="tx2">
                    <a:lumMod val="75000"/>
                  </a:schemeClr>
                </a:solidFill>
              </a:rPr>
              <a:t>Resisting the “Direct Questions” Urge</a:t>
            </a:r>
            <a:r>
              <a:rPr lang="en-US" sz="2800" b="0">
                <a:solidFill>
                  <a:schemeClr val="tx2">
                    <a:lumMod val="75000"/>
                  </a:schemeClr>
                </a:solidFill>
              </a:rPr>
              <a:t> </a:t>
            </a:r>
            <a:br>
              <a:rPr lang="en-US" sz="2800" b="0">
                <a:solidFill>
                  <a:schemeClr val="tx2">
                    <a:lumMod val="75000"/>
                  </a:schemeClr>
                </a:solidFill>
              </a:rPr>
            </a:br>
            <a:r>
              <a:rPr lang="en-US" sz="2800" b="0">
                <a:solidFill>
                  <a:schemeClr val="tx2">
                    <a:lumMod val="75000"/>
                  </a:schemeClr>
                </a:solidFill>
              </a:rPr>
              <a:t>(taken from interview with 19 year old male)</a:t>
            </a:r>
          </a:p>
        </p:txBody>
      </p:sp>
      <p:sp>
        <p:nvSpPr>
          <p:cNvPr id="76" name="Rectangle 75">
            <a:extLst>
              <a:ext uri="{FF2B5EF4-FFF2-40B4-BE49-F238E27FC236}">
                <a16:creationId xmlns:a16="http://schemas.microsoft.com/office/drawing/2014/main" id="{0A42F85E-4939-431E-8B4A-EC07C8E0A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35" name="Slide Number"/>
          <p:cNvSpPr txBox="1">
            <a:spLocks noGrp="1"/>
          </p:cNvSpPr>
          <p:nvPr>
            <p:ph type="sldNum" sz="quarter" idx="12"/>
          </p:nvPr>
        </p:nvSpPr>
        <p:spPr>
          <a:xfrm>
            <a:off x="113842" y="3246438"/>
            <a:ext cx="579834"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fld id="{86CB4B4D-7CA3-9044-876B-883B54F8677D}" type="slidenum">
              <a:rPr sz="1900">
                <a:solidFill>
                  <a:schemeClr val="accent1"/>
                </a:solidFill>
              </a:rPr>
              <a:pPr>
                <a:lnSpc>
                  <a:spcPct val="90000"/>
                </a:lnSpc>
                <a:spcAft>
                  <a:spcPts val="600"/>
                </a:spcAft>
              </a:pPr>
              <a:t>92</a:t>
            </a:fld>
            <a:endParaRPr sz="1900">
              <a:solidFill>
                <a:schemeClr val="accent1"/>
              </a:solidFill>
            </a:endParaRPr>
          </a:p>
        </p:txBody>
      </p:sp>
      <p:cxnSp>
        <p:nvCxnSpPr>
          <p:cNvPr id="78" name="Straight Connector 77">
            <a:extLst>
              <a:ext uri="{FF2B5EF4-FFF2-40B4-BE49-F238E27FC236}">
                <a16:creationId xmlns:a16="http://schemas.microsoft.com/office/drawing/2014/main" id="{27EBB3F9-D6F7-4F6A-8843-9FEBA15E49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C04715E8-1F94-7C4D-A395-38D363207A6B}"/>
              </a:ext>
            </a:extLst>
          </p:cNvPr>
          <p:cNvSpPr>
            <a:spLocks noGrp="1"/>
          </p:cNvSpPr>
          <p:nvPr>
            <p:ph type="dt" sz="half" idx="10"/>
          </p:nvPr>
        </p:nvSpPr>
        <p:spPr>
          <a:xfrm>
            <a:off x="2367213" y="6130437"/>
            <a:ext cx="859713" cy="370396"/>
          </a:xfrm>
        </p:spPr>
        <p:txBody>
          <a:bodyPr>
            <a:normAutofit/>
          </a:bodyPr>
          <a:lstStyle/>
          <a:p>
            <a:pPr>
              <a:spcAft>
                <a:spcPts val="600"/>
              </a:spcAft>
            </a:pPr>
            <a:fld id="{4B729956-3871-0348-A563-7C5BA7CD371B}" type="datetime1">
              <a:rPr lang="en-US">
                <a:solidFill>
                  <a:schemeClr val="tx1">
                    <a:alpha val="70000"/>
                  </a:schemeClr>
                </a:solidFill>
              </a:rPr>
              <a:pPr>
                <a:spcAft>
                  <a:spcPts val="600"/>
                </a:spcAft>
              </a:pPr>
              <a:t>9/1/2020</a:t>
            </a:fld>
            <a:endParaRPr lang="en-US">
              <a:solidFill>
                <a:schemeClr val="tx1">
                  <a:alpha val="70000"/>
                </a:schemeClr>
              </a:solidFill>
            </a:endParaRPr>
          </a:p>
        </p:txBody>
      </p:sp>
      <p:grpSp>
        <p:nvGrpSpPr>
          <p:cNvPr id="80" name="Group 79">
            <a:extLst>
              <a:ext uri="{FF2B5EF4-FFF2-40B4-BE49-F238E27FC236}">
                <a16:creationId xmlns:a16="http://schemas.microsoft.com/office/drawing/2014/main" id="{5D2B17EF-74EB-4C33-B2E2-8E727B2E7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507495" y="0"/>
            <a:ext cx="4632727" cy="6853245"/>
            <a:chOff x="2487613" y="285750"/>
            <a:chExt cx="2428876" cy="5654676"/>
          </a:xfrm>
          <a:solidFill>
            <a:schemeClr val="bg1">
              <a:alpha val="30000"/>
            </a:schemeClr>
          </a:solidFill>
        </p:grpSpPr>
        <p:sp>
          <p:nvSpPr>
            <p:cNvPr id="81" name="Freeform 11">
              <a:extLst>
                <a:ext uri="{FF2B5EF4-FFF2-40B4-BE49-F238E27FC236}">
                  <a16:creationId xmlns:a16="http://schemas.microsoft.com/office/drawing/2014/main" id="{0A5F1F8A-3206-4B86-883F-65E98BB6E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82" name="Freeform 12">
              <a:extLst>
                <a:ext uri="{FF2B5EF4-FFF2-40B4-BE49-F238E27FC236}">
                  <a16:creationId xmlns:a16="http://schemas.microsoft.com/office/drawing/2014/main" id="{6935F8C7-CC88-4243-9786-F3CDBF04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83" name="Freeform 13">
              <a:extLst>
                <a:ext uri="{FF2B5EF4-FFF2-40B4-BE49-F238E27FC236}">
                  <a16:creationId xmlns:a16="http://schemas.microsoft.com/office/drawing/2014/main" id="{9AF7BAD9-71B3-40D8-A089-EFF7FE67B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84" name="Freeform 14">
              <a:extLst>
                <a:ext uri="{FF2B5EF4-FFF2-40B4-BE49-F238E27FC236}">
                  <a16:creationId xmlns:a16="http://schemas.microsoft.com/office/drawing/2014/main" id="{6467094F-AEF0-4D3B-BB76-8B3C1F08B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85" name="Freeform 15">
              <a:extLst>
                <a:ext uri="{FF2B5EF4-FFF2-40B4-BE49-F238E27FC236}">
                  <a16:creationId xmlns:a16="http://schemas.microsoft.com/office/drawing/2014/main" id="{36F56AF9-DEF1-44E7-BF42-6AAC1AA9D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86" name="Freeform 16">
              <a:extLst>
                <a:ext uri="{FF2B5EF4-FFF2-40B4-BE49-F238E27FC236}">
                  <a16:creationId xmlns:a16="http://schemas.microsoft.com/office/drawing/2014/main" id="{A43EBE71-20BA-4A40-A513-516678089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87" name="Freeform 17">
              <a:extLst>
                <a:ext uri="{FF2B5EF4-FFF2-40B4-BE49-F238E27FC236}">
                  <a16:creationId xmlns:a16="http://schemas.microsoft.com/office/drawing/2014/main" id="{1DB39648-7B38-4D0B-93C5-048EC4A45C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88" name="Freeform 18">
              <a:extLst>
                <a:ext uri="{FF2B5EF4-FFF2-40B4-BE49-F238E27FC236}">
                  <a16:creationId xmlns:a16="http://schemas.microsoft.com/office/drawing/2014/main" id="{8DD2661F-DE5F-45EA-B30B-7C6589638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89" name="Freeform 19">
              <a:extLst>
                <a:ext uri="{FF2B5EF4-FFF2-40B4-BE49-F238E27FC236}">
                  <a16:creationId xmlns:a16="http://schemas.microsoft.com/office/drawing/2014/main" id="{ABF0A0E5-E68E-4183-A913-228692FD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90" name="Freeform 20">
              <a:extLst>
                <a:ext uri="{FF2B5EF4-FFF2-40B4-BE49-F238E27FC236}">
                  <a16:creationId xmlns:a16="http://schemas.microsoft.com/office/drawing/2014/main" id="{615D8F55-8ACD-4EFE-A832-06E785479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91" name="Freeform 21">
              <a:extLst>
                <a:ext uri="{FF2B5EF4-FFF2-40B4-BE49-F238E27FC236}">
                  <a16:creationId xmlns:a16="http://schemas.microsoft.com/office/drawing/2014/main" id="{0FDF4201-8CEC-474B-A6B1-88039B704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92" name="Freeform 22">
              <a:extLst>
                <a:ext uri="{FF2B5EF4-FFF2-40B4-BE49-F238E27FC236}">
                  <a16:creationId xmlns:a16="http://schemas.microsoft.com/office/drawing/2014/main" id="{0F60AEA4-B25F-417E-93FC-59686DFBE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837" name="C: My dad had a hole in his swimming suit and his penis was sticking out, then Heidi touched it.…"/>
          <p:cNvSpPr txBox="1">
            <a:spLocks noGrp="1"/>
          </p:cNvSpPr>
          <p:nvPr>
            <p:ph idx="1"/>
          </p:nvPr>
        </p:nvSpPr>
        <p:spPr>
          <a:xfrm>
            <a:off x="3786796" y="942108"/>
            <a:ext cx="4841662" cy="4969114"/>
          </a:xfrm>
          <a:prstGeom prst="rect">
            <a:avLst/>
          </a:prstGeom>
        </p:spPr>
        <p:txBody>
          <a:bodyPr anchor="ctr">
            <a:normAutofit/>
          </a:bodyPr>
          <a:lstStyle/>
          <a:p>
            <a:pPr marL="455612" indent="-455612">
              <a:lnSpc>
                <a:spcPct val="90000"/>
              </a:lnSpc>
              <a:spcBef>
                <a:spcPts val="1300"/>
              </a:spcBef>
              <a:buSzTx/>
              <a:buNone/>
              <a:defRPr sz="2200"/>
            </a:pPr>
            <a:r>
              <a:rPr lang="en-US" sz="2000">
                <a:solidFill>
                  <a:schemeClr val="tx2">
                    <a:lumMod val="75000"/>
                  </a:schemeClr>
                </a:solidFill>
              </a:rPr>
              <a:t>C:	My lab partner had a hole in his jeans and his penis was sticking out, then Heidi touched it.</a:t>
            </a:r>
          </a:p>
          <a:p>
            <a:pPr marL="455612" indent="-455612">
              <a:lnSpc>
                <a:spcPct val="90000"/>
              </a:lnSpc>
              <a:spcBef>
                <a:spcPts val="1300"/>
              </a:spcBef>
              <a:buSzTx/>
              <a:buNone/>
              <a:defRPr sz="2200">
                <a:solidFill>
                  <a:srgbClr val="003399"/>
                </a:solidFill>
              </a:defRPr>
            </a:pPr>
            <a:r>
              <a:rPr lang="en-US" sz="2000">
                <a:solidFill>
                  <a:schemeClr val="tx2">
                    <a:lumMod val="75000"/>
                  </a:schemeClr>
                </a:solidFill>
              </a:rPr>
              <a:t>I:	Alright.  Let’s go back – when did that happen?</a:t>
            </a:r>
          </a:p>
          <a:p>
            <a:pPr marL="455612" indent="-455612">
              <a:lnSpc>
                <a:spcPct val="90000"/>
              </a:lnSpc>
              <a:spcBef>
                <a:spcPts val="1300"/>
              </a:spcBef>
              <a:buSzTx/>
              <a:buNone/>
              <a:defRPr sz="2200"/>
            </a:pPr>
            <a:r>
              <a:rPr lang="en-US" sz="2000">
                <a:solidFill>
                  <a:schemeClr val="tx2">
                    <a:lumMod val="75000"/>
                  </a:schemeClr>
                </a:solidFill>
              </a:rPr>
              <a:t>C:	Last month.</a:t>
            </a:r>
          </a:p>
          <a:p>
            <a:pPr marL="455612" indent="-455612">
              <a:lnSpc>
                <a:spcPct val="90000"/>
              </a:lnSpc>
              <a:spcBef>
                <a:spcPts val="1300"/>
              </a:spcBef>
              <a:buSzTx/>
              <a:buNone/>
              <a:defRPr sz="2200">
                <a:solidFill>
                  <a:srgbClr val="003399"/>
                </a:solidFill>
              </a:defRPr>
            </a:pPr>
            <a:r>
              <a:rPr lang="en-US" sz="2000">
                <a:solidFill>
                  <a:schemeClr val="tx2">
                    <a:lumMod val="75000"/>
                  </a:schemeClr>
                </a:solidFill>
              </a:rPr>
              <a:t>I:	Okay.  And can you tell me where did that happen at?</a:t>
            </a:r>
          </a:p>
          <a:p>
            <a:pPr marL="455612" indent="-455612">
              <a:lnSpc>
                <a:spcPct val="90000"/>
              </a:lnSpc>
              <a:spcBef>
                <a:spcPts val="1300"/>
              </a:spcBef>
              <a:buSzTx/>
              <a:buNone/>
              <a:defRPr sz="2200"/>
            </a:pPr>
            <a:r>
              <a:rPr lang="en-US" sz="2000">
                <a:solidFill>
                  <a:schemeClr val="tx2">
                    <a:lumMod val="75000"/>
                  </a:schemeClr>
                </a:solidFill>
              </a:rPr>
              <a:t>C:	In the chemistry lab, and Heidi was standing next to him.</a:t>
            </a:r>
          </a:p>
          <a:p>
            <a:pPr marL="455612" indent="-455612">
              <a:lnSpc>
                <a:spcPct val="90000"/>
              </a:lnSpc>
              <a:spcBef>
                <a:spcPts val="1300"/>
              </a:spcBef>
              <a:buSzTx/>
              <a:buNone/>
              <a:defRPr sz="2200">
                <a:solidFill>
                  <a:srgbClr val="003399"/>
                </a:solidFill>
              </a:defRPr>
            </a:pPr>
            <a:r>
              <a:rPr lang="en-US" sz="2000">
                <a:solidFill>
                  <a:schemeClr val="tx2">
                    <a:lumMod val="75000"/>
                  </a:schemeClr>
                </a:solidFill>
              </a:rPr>
              <a:t>I:	Did this happen days, or weeks, or how long ago, would you say?</a:t>
            </a:r>
          </a:p>
          <a:p>
            <a:pPr marL="455612" indent="-455612">
              <a:lnSpc>
                <a:spcPct val="90000"/>
              </a:lnSpc>
              <a:spcBef>
                <a:spcPts val="1300"/>
              </a:spcBef>
              <a:buSzTx/>
              <a:buNone/>
              <a:defRPr sz="2200"/>
            </a:pPr>
            <a:r>
              <a:rPr lang="en-US" sz="2000">
                <a:solidFill>
                  <a:schemeClr val="tx2">
                    <a:lumMod val="75000"/>
                  </a:schemeClr>
                </a:solidFill>
              </a:rPr>
              <a:t>C:	I don’t know what the day was.</a:t>
            </a:r>
          </a:p>
        </p:txBody>
      </p:sp>
      <p:sp>
        <p:nvSpPr>
          <p:cNvPr id="2" name="Footer Placeholder 1">
            <a:extLst>
              <a:ext uri="{FF2B5EF4-FFF2-40B4-BE49-F238E27FC236}">
                <a16:creationId xmlns:a16="http://schemas.microsoft.com/office/drawing/2014/main" id="{974514AD-1B22-8643-99D8-3D27563E66E2}"/>
              </a:ext>
            </a:extLst>
          </p:cNvPr>
          <p:cNvSpPr>
            <a:spLocks noGrp="1"/>
          </p:cNvSpPr>
          <p:nvPr>
            <p:ph type="ftr" sz="quarter" idx="11"/>
          </p:nvPr>
        </p:nvSpPr>
        <p:spPr>
          <a:xfrm>
            <a:off x="3786797" y="6135808"/>
            <a:ext cx="4894624" cy="365125"/>
          </a:xfrm>
        </p:spPr>
        <p:txBody>
          <a:bodyPr>
            <a:normAutofit/>
          </a:bodyPr>
          <a:lstStyle/>
          <a:p>
            <a:pPr>
              <a:lnSpc>
                <a:spcPct val="90000"/>
              </a:lnSpc>
              <a:spcAft>
                <a:spcPts val="600"/>
              </a:spcAft>
            </a:pPr>
            <a:r>
              <a:rPr lang="en-US" sz="200">
                <a:solidFill>
                  <a:schemeClr val="tx1">
                    <a:alpha val="70000"/>
                  </a:schemeClr>
                </a:solidFill>
              </a:rPr>
              <a:t>© 2020 Mike Bleak Title IX Investigation</a:t>
            </a:r>
          </a:p>
          <a:p>
            <a:pPr>
              <a:lnSpc>
                <a:spcPct val="90000"/>
              </a:lnSpc>
              <a:spcAft>
                <a:spcPts val="600"/>
              </a:spcAft>
            </a:pPr>
            <a:r>
              <a:rPr lang="en-US" sz="200">
                <a:solidFill>
                  <a:schemeClr val="tx1">
                    <a:alpha val="70000"/>
                  </a:schemeClr>
                </a:solidFill>
              </a:rPr>
              <a:t>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3" name="Resisting the “Leading Questions” Urge (taken from interview with 7 year old male)"/>
          <p:cNvSpPr txBox="1">
            <a:spLocks noGrp="1"/>
          </p:cNvSpPr>
          <p:nvPr>
            <p:ph type="title"/>
          </p:nvPr>
        </p:nvSpPr>
        <p:spPr>
          <a:xfrm>
            <a:off x="944919" y="3101093"/>
            <a:ext cx="1840539" cy="3029344"/>
          </a:xfrm>
          <a:prstGeom prst="rect">
            <a:avLst/>
          </a:prstGeom>
        </p:spPr>
        <p:txBody>
          <a:bodyPr>
            <a:normAutofit/>
          </a:bodyPr>
          <a:lstStyle/>
          <a:p>
            <a:pPr>
              <a:lnSpc>
                <a:spcPct val="90000"/>
              </a:lnSpc>
              <a:defRPr sz="2800"/>
            </a:pPr>
            <a:r>
              <a:rPr lang="en-US" sz="2200">
                <a:solidFill>
                  <a:schemeClr val="bg1"/>
                </a:solidFill>
              </a:rPr>
              <a:t>Resisting the “Leading Questions” Urge</a:t>
            </a:r>
            <a:br>
              <a:rPr lang="en-US" sz="2200">
                <a:solidFill>
                  <a:schemeClr val="bg1"/>
                </a:solidFill>
              </a:rPr>
            </a:br>
            <a:r>
              <a:rPr lang="en-US" sz="2200" b="0">
                <a:solidFill>
                  <a:schemeClr val="bg1"/>
                </a:solidFill>
              </a:rPr>
              <a:t>(taken from interview with 17 year old male)</a:t>
            </a:r>
          </a:p>
        </p:txBody>
      </p:sp>
      <p:sp>
        <p:nvSpPr>
          <p:cNvPr id="83"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842" name="Slide Number"/>
          <p:cNvSpPr txBox="1">
            <a:spLocks noGrp="1"/>
          </p:cNvSpPr>
          <p:nvPr>
            <p:ph type="sldNum" sz="quarter" idx="12"/>
          </p:nvPr>
        </p:nvSpPr>
        <p:spPr>
          <a:xfrm>
            <a:off x="28888" y="3259287"/>
            <a:ext cx="584825"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solidFill>
                  <a:srgbClr val="FFFFFF"/>
                </a:solidFill>
              </a:rPr>
              <a:t>93</a:t>
            </a:r>
            <a:endParaRPr sz="1900" dirty="0">
              <a:solidFill>
                <a:srgbClr val="FFFFFF"/>
              </a:solidFill>
            </a:endParaRPr>
          </a:p>
        </p:txBody>
      </p:sp>
      <p:sp useBgFill="1">
        <p:nvSpPr>
          <p:cNvPr id="85" name="Rectangle 84">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4" name="C:   Kevin pulled down his pants.…"/>
          <p:cNvSpPr txBox="1">
            <a:spLocks noGrp="1"/>
          </p:cNvSpPr>
          <p:nvPr>
            <p:ph idx="1"/>
          </p:nvPr>
        </p:nvSpPr>
        <p:spPr>
          <a:xfrm>
            <a:off x="3529933" y="589722"/>
            <a:ext cx="5098525" cy="5321500"/>
          </a:xfrm>
          <a:prstGeom prst="rect">
            <a:avLst/>
          </a:prstGeom>
        </p:spPr>
        <p:txBody>
          <a:bodyPr anchor="ctr">
            <a:normAutofit/>
          </a:bodyPr>
          <a:lstStyle/>
          <a:p>
            <a:pPr marL="455612" indent="-455612">
              <a:lnSpc>
                <a:spcPct val="90000"/>
              </a:lnSpc>
              <a:spcBef>
                <a:spcPts val="500"/>
              </a:spcBef>
              <a:buSzTx/>
              <a:buNone/>
              <a:defRPr sz="2200"/>
            </a:pPr>
            <a:r>
              <a:rPr lang="en-US" sz="1900"/>
              <a:t>C:  	Kevin pulled down his pants.</a:t>
            </a:r>
          </a:p>
          <a:p>
            <a:pPr marL="455612" indent="-455612">
              <a:lnSpc>
                <a:spcPct val="90000"/>
              </a:lnSpc>
              <a:spcBef>
                <a:spcPts val="500"/>
              </a:spcBef>
              <a:buSzTx/>
              <a:buNone/>
              <a:defRPr sz="2200">
                <a:solidFill>
                  <a:srgbClr val="003399"/>
                </a:solidFill>
              </a:defRPr>
            </a:pPr>
            <a:r>
              <a:rPr lang="en-US" sz="1900"/>
              <a:t>I:  	Kevin pulled down his pants?  Did he do anything after he pulled down his pants?</a:t>
            </a:r>
          </a:p>
          <a:p>
            <a:pPr marL="455612" indent="-455612">
              <a:lnSpc>
                <a:spcPct val="90000"/>
              </a:lnSpc>
              <a:spcBef>
                <a:spcPts val="500"/>
              </a:spcBef>
              <a:buSzTx/>
              <a:buNone/>
              <a:defRPr sz="2200"/>
            </a:pPr>
            <a:r>
              <a:rPr lang="en-US" sz="1900"/>
              <a:t>C:  	(no response)</a:t>
            </a:r>
          </a:p>
          <a:p>
            <a:pPr marL="455612" indent="-455612">
              <a:lnSpc>
                <a:spcPct val="90000"/>
              </a:lnSpc>
              <a:spcBef>
                <a:spcPts val="500"/>
              </a:spcBef>
              <a:buSzTx/>
              <a:buNone/>
              <a:defRPr sz="2200">
                <a:solidFill>
                  <a:srgbClr val="003399"/>
                </a:solidFill>
              </a:defRPr>
            </a:pPr>
            <a:r>
              <a:rPr lang="en-US" sz="1900"/>
              <a:t>I:  	Did Kevin touch you anywhere, or did he ask you to touch him anywhere?</a:t>
            </a:r>
          </a:p>
          <a:p>
            <a:pPr marL="455612" indent="-455612">
              <a:lnSpc>
                <a:spcPct val="90000"/>
              </a:lnSpc>
              <a:spcBef>
                <a:spcPts val="500"/>
              </a:spcBef>
              <a:buSzTx/>
              <a:buNone/>
              <a:defRPr sz="2200"/>
            </a:pPr>
            <a:r>
              <a:rPr lang="en-US" sz="1900"/>
              <a:t>C:  	Touch him down on the </a:t>
            </a:r>
            <a:r>
              <a:rPr lang="en-US" sz="1900" err="1"/>
              <a:t>weiner</a:t>
            </a:r>
            <a:r>
              <a:rPr lang="en-US" sz="1900"/>
              <a:t>.</a:t>
            </a:r>
          </a:p>
          <a:p>
            <a:pPr marL="455612" indent="-455612">
              <a:lnSpc>
                <a:spcPct val="90000"/>
              </a:lnSpc>
              <a:spcBef>
                <a:spcPts val="500"/>
              </a:spcBef>
              <a:buSzTx/>
              <a:buNone/>
              <a:defRPr sz="2200">
                <a:solidFill>
                  <a:srgbClr val="003399"/>
                </a:solidFill>
              </a:defRPr>
            </a:pPr>
            <a:r>
              <a:rPr lang="en-US" sz="1900"/>
              <a:t>I:  	Kevin touched you on the </a:t>
            </a:r>
            <a:r>
              <a:rPr lang="en-US" sz="1900" err="1"/>
              <a:t>weiner</a:t>
            </a:r>
            <a:r>
              <a:rPr lang="en-US" sz="1900"/>
              <a:t>, or you touched Kevin on the </a:t>
            </a:r>
            <a:r>
              <a:rPr lang="en-US" sz="1900" err="1"/>
              <a:t>weiner</a:t>
            </a:r>
            <a:r>
              <a:rPr lang="en-US" sz="1900"/>
              <a:t>?</a:t>
            </a:r>
          </a:p>
          <a:p>
            <a:pPr marL="455612" indent="-455612">
              <a:lnSpc>
                <a:spcPct val="90000"/>
              </a:lnSpc>
              <a:spcBef>
                <a:spcPts val="500"/>
              </a:spcBef>
              <a:buSzTx/>
              <a:buNone/>
              <a:defRPr sz="2200"/>
            </a:pPr>
            <a:r>
              <a:rPr lang="en-US" sz="1900"/>
              <a:t>C:  	We both did.</a:t>
            </a:r>
          </a:p>
          <a:p>
            <a:pPr marL="455612" indent="-455612">
              <a:lnSpc>
                <a:spcPct val="90000"/>
              </a:lnSpc>
              <a:spcBef>
                <a:spcPts val="500"/>
              </a:spcBef>
              <a:buSzTx/>
              <a:buNone/>
              <a:defRPr sz="2200">
                <a:solidFill>
                  <a:srgbClr val="003399"/>
                </a:solidFill>
              </a:defRPr>
            </a:pPr>
            <a:r>
              <a:rPr lang="en-US" sz="1900"/>
              <a:t>I:  	You both touched each other on the </a:t>
            </a:r>
            <a:r>
              <a:rPr lang="en-US" sz="1900" err="1"/>
              <a:t>weiner</a:t>
            </a:r>
            <a:r>
              <a:rPr lang="en-US" sz="1900"/>
              <a:t>?  Did Kevin ask you to do that?  What did you touch him with? How did you touch his </a:t>
            </a:r>
            <a:r>
              <a:rPr lang="en-US" sz="1900" err="1"/>
              <a:t>weiner</a:t>
            </a:r>
            <a:r>
              <a:rPr lang="en-US" sz="1900"/>
              <a:t>?</a:t>
            </a:r>
          </a:p>
          <a:p>
            <a:pPr marL="455612" indent="-455612">
              <a:lnSpc>
                <a:spcPct val="90000"/>
              </a:lnSpc>
              <a:spcBef>
                <a:spcPts val="500"/>
              </a:spcBef>
              <a:buSzTx/>
              <a:buNone/>
              <a:defRPr sz="2200"/>
            </a:pPr>
            <a:r>
              <a:rPr lang="en-US" sz="1900"/>
              <a:t>C:  	With my mouth.</a:t>
            </a:r>
          </a:p>
        </p:txBody>
      </p:sp>
      <p:sp>
        <p:nvSpPr>
          <p:cNvPr id="2" name="Footer Placeholder 1">
            <a:extLst>
              <a:ext uri="{FF2B5EF4-FFF2-40B4-BE49-F238E27FC236}">
                <a16:creationId xmlns:a16="http://schemas.microsoft.com/office/drawing/2014/main" id="{8C8FB984-E3F9-1546-8201-C8A10BD7246C}"/>
              </a:ext>
            </a:extLst>
          </p:cNvPr>
          <p:cNvSpPr>
            <a:spLocks noGrp="1"/>
          </p:cNvSpPr>
          <p:nvPr>
            <p:ph type="ftr" sz="quarter" idx="11"/>
          </p:nvPr>
        </p:nvSpPr>
        <p:spPr>
          <a:xfrm>
            <a:off x="3529934" y="6135808"/>
            <a:ext cx="4126973" cy="365125"/>
          </a:xfrm>
          <a:prstGeom prst="rect">
            <a:avLst/>
          </a:prstGeom>
        </p:spPr>
        <p:txBody>
          <a:bodyPr anchor="ct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sp>
        <p:nvSpPr>
          <p:cNvPr id="3" name="Date Placeholder 2">
            <a:extLst>
              <a:ext uri="{FF2B5EF4-FFF2-40B4-BE49-F238E27FC236}">
                <a16:creationId xmlns:a16="http://schemas.microsoft.com/office/drawing/2014/main" id="{03F8C847-DBED-D04F-861F-4AAE5FE5BAAC}"/>
              </a:ext>
            </a:extLst>
          </p:cNvPr>
          <p:cNvSpPr>
            <a:spLocks noGrp="1"/>
          </p:cNvSpPr>
          <p:nvPr>
            <p:ph type="dt" sz="half" idx="10"/>
          </p:nvPr>
        </p:nvSpPr>
        <p:spPr>
          <a:xfrm>
            <a:off x="7771209" y="6130437"/>
            <a:ext cx="859712" cy="370396"/>
          </a:xfrm>
          <a:prstGeom prst="rect">
            <a:avLst/>
          </a:prstGeom>
        </p:spPr>
        <p:txBody>
          <a:bodyPr anchor="ctr">
            <a:normAutofit/>
          </a:bodyPr>
          <a:lstStyle/>
          <a:p>
            <a:pPr>
              <a:spcAft>
                <a:spcPts val="600"/>
              </a:spcAft>
            </a:pPr>
            <a:fld id="{33D835EC-2BAB-2144-9297-385313412087}" type="datetime1">
              <a:rPr lang="en-US" smtClean="0"/>
              <a:pPr>
                <a:spcAft>
                  <a:spcPts val="600"/>
                </a:spcAft>
              </a:pPr>
              <a:t>9/1/2020</a:t>
            </a:fld>
            <a:endParaRPr 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0B0685DC-0CEE-482C-8A89-7A85EECA3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 name="Clarifying Sexual Terms (taken from interview with 13 year old female)"/>
          <p:cNvSpPr txBox="1">
            <a:spLocks noGrp="1"/>
          </p:cNvSpPr>
          <p:nvPr>
            <p:ph type="title"/>
          </p:nvPr>
        </p:nvSpPr>
        <p:spPr>
          <a:xfrm>
            <a:off x="5891645" y="685800"/>
            <a:ext cx="2736814" cy="5225422"/>
          </a:xfrm>
          <a:prstGeom prst="rect">
            <a:avLst/>
          </a:prstGeom>
        </p:spPr>
        <p:txBody>
          <a:bodyPr anchor="ctr">
            <a:normAutofit/>
          </a:bodyPr>
          <a:lstStyle/>
          <a:p>
            <a:r>
              <a:rPr dirty="0"/>
              <a:t>Clarifying Sexual Terms</a:t>
            </a:r>
            <a:br>
              <a:rPr dirty="0"/>
            </a:br>
            <a:r>
              <a:rPr lang="en-US" b="0"/>
              <a:t>(taken from interview with 21 year old female)</a:t>
            </a:r>
          </a:p>
        </p:txBody>
      </p:sp>
      <p:sp>
        <p:nvSpPr>
          <p:cNvPr id="90" name="Rectangle 89">
            <a:extLst>
              <a:ext uri="{FF2B5EF4-FFF2-40B4-BE49-F238E27FC236}">
                <a16:creationId xmlns:a16="http://schemas.microsoft.com/office/drawing/2014/main" id="{A31628A5-06CF-426B-948A-59ED234C9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51" name="C: He had sex with me.…"/>
          <p:cNvSpPr txBox="1">
            <a:spLocks noGrp="1"/>
          </p:cNvSpPr>
          <p:nvPr>
            <p:ph idx="1"/>
          </p:nvPr>
        </p:nvSpPr>
        <p:spPr>
          <a:xfrm>
            <a:off x="826165" y="685800"/>
            <a:ext cx="4477622" cy="5225422"/>
          </a:xfrm>
          <a:prstGeom prst="rect">
            <a:avLst/>
          </a:prstGeom>
        </p:spPr>
        <p:txBody>
          <a:bodyPr anchor="ctr">
            <a:normAutofit/>
          </a:bodyPr>
          <a:lstStyle/>
          <a:p>
            <a:pPr marL="452437" indent="-452437">
              <a:lnSpc>
                <a:spcPct val="90000"/>
              </a:lnSpc>
              <a:spcBef>
                <a:spcPts val="500"/>
              </a:spcBef>
              <a:buSzTx/>
              <a:buNone/>
              <a:defRPr sz="2200"/>
            </a:pPr>
            <a:r>
              <a:rPr lang="en-US" sz="2000"/>
              <a:t>C:	He had sex with me.</a:t>
            </a:r>
          </a:p>
          <a:p>
            <a:pPr marL="452437" indent="-452437">
              <a:lnSpc>
                <a:spcPct val="90000"/>
              </a:lnSpc>
              <a:spcBef>
                <a:spcPts val="500"/>
              </a:spcBef>
              <a:buSzTx/>
              <a:buNone/>
              <a:defRPr sz="2200">
                <a:solidFill>
                  <a:srgbClr val="003399"/>
                </a:solidFill>
              </a:defRPr>
            </a:pPr>
            <a:r>
              <a:rPr lang="en-US" sz="2000"/>
              <a:t>I:	When you had sex with him, explain it.  Is it just penis in vagina sex or some other way?</a:t>
            </a:r>
          </a:p>
          <a:p>
            <a:pPr marL="452437" indent="-452437">
              <a:lnSpc>
                <a:spcPct val="90000"/>
              </a:lnSpc>
              <a:spcBef>
                <a:spcPts val="500"/>
              </a:spcBef>
              <a:buSzTx/>
              <a:buNone/>
              <a:defRPr sz="2200"/>
            </a:pPr>
            <a:r>
              <a:rPr lang="en-US" sz="2000"/>
              <a:t>C:  	Well what is that?</a:t>
            </a:r>
          </a:p>
          <a:p>
            <a:pPr marL="452437" indent="-452437">
              <a:lnSpc>
                <a:spcPct val="90000"/>
              </a:lnSpc>
              <a:spcBef>
                <a:spcPts val="500"/>
              </a:spcBef>
              <a:buSzTx/>
              <a:buNone/>
              <a:defRPr sz="2200">
                <a:solidFill>
                  <a:srgbClr val="003399"/>
                </a:solidFill>
              </a:defRPr>
            </a:pPr>
            <a:r>
              <a:rPr lang="en-US" sz="2000"/>
              <a:t>I:  	What is what?</a:t>
            </a:r>
          </a:p>
          <a:p>
            <a:pPr marL="452437" indent="-452437">
              <a:lnSpc>
                <a:spcPct val="90000"/>
              </a:lnSpc>
              <a:spcBef>
                <a:spcPts val="500"/>
              </a:spcBef>
              <a:buSzTx/>
              <a:buNone/>
              <a:defRPr sz="2200"/>
            </a:pPr>
            <a:r>
              <a:rPr lang="en-US" sz="2000"/>
              <a:t>C:  	Just…penis in vagina.</a:t>
            </a:r>
          </a:p>
          <a:p>
            <a:pPr marL="452437" indent="-452437">
              <a:lnSpc>
                <a:spcPct val="90000"/>
              </a:lnSpc>
              <a:spcBef>
                <a:spcPts val="500"/>
              </a:spcBef>
              <a:buSzTx/>
              <a:buNone/>
              <a:defRPr sz="2200">
                <a:solidFill>
                  <a:srgbClr val="003399"/>
                </a:solidFill>
              </a:defRPr>
            </a:pPr>
            <a:r>
              <a:rPr lang="en-US" sz="2000"/>
              <a:t>I:  	Yeah.  You know what a penis is, right?</a:t>
            </a:r>
          </a:p>
          <a:p>
            <a:pPr marL="452437" indent="-452437">
              <a:lnSpc>
                <a:spcPct val="90000"/>
              </a:lnSpc>
              <a:spcBef>
                <a:spcPts val="500"/>
              </a:spcBef>
              <a:buSzTx/>
              <a:buNone/>
              <a:defRPr sz="2200"/>
            </a:pPr>
            <a:r>
              <a:rPr lang="en-US" sz="2000"/>
              <a:t>C:  	Yeah.</a:t>
            </a:r>
          </a:p>
          <a:p>
            <a:pPr marL="452437" indent="-452437">
              <a:lnSpc>
                <a:spcPct val="90000"/>
              </a:lnSpc>
              <a:spcBef>
                <a:spcPts val="500"/>
              </a:spcBef>
              <a:buSzTx/>
              <a:buNone/>
              <a:defRPr sz="2200">
                <a:solidFill>
                  <a:srgbClr val="003399"/>
                </a:solidFill>
              </a:defRPr>
            </a:pPr>
            <a:r>
              <a:rPr lang="en-US" sz="2000"/>
              <a:t>I:  	Okay and so the penis in the vagina, that’s the typical way that people have sex but there are other ways that people have sex.</a:t>
            </a:r>
          </a:p>
          <a:p>
            <a:pPr marL="452437" indent="-452437">
              <a:lnSpc>
                <a:spcPct val="90000"/>
              </a:lnSpc>
              <a:spcBef>
                <a:spcPts val="500"/>
              </a:spcBef>
              <a:buSzTx/>
              <a:buNone/>
              <a:defRPr sz="2200"/>
            </a:pPr>
            <a:r>
              <a:rPr lang="en-US" sz="2000"/>
              <a:t>C:  	I don’t know other ways then.</a:t>
            </a:r>
          </a:p>
        </p:txBody>
      </p:sp>
      <p:cxnSp>
        <p:nvCxnSpPr>
          <p:cNvPr id="92" name="Straight Connector 91">
            <a:extLst>
              <a:ext uri="{FF2B5EF4-FFF2-40B4-BE49-F238E27FC236}">
                <a16:creationId xmlns:a16="http://schemas.microsoft.com/office/drawing/2014/main" id="{2D902729-F83B-46AA-B572-057BD32A69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2030" y="1871831"/>
            <a:ext cx="0" cy="320040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B21748F-3703-CB4F-A699-D0E9C64544D2}"/>
              </a:ext>
            </a:extLst>
          </p:cNvPr>
          <p:cNvSpPr>
            <a:spLocks noGrp="1"/>
          </p:cNvSpPr>
          <p:nvPr>
            <p:ph type="ftr" sz="quarter" idx="11"/>
          </p:nvPr>
        </p:nvSpPr>
        <p:spPr>
          <a:xfrm>
            <a:off x="826165" y="6135808"/>
            <a:ext cx="4510199" cy="365125"/>
          </a:xfrm>
        </p:spPr>
        <p:txBody>
          <a:bodyPr>
            <a:normAutofit/>
          </a:bodyPr>
          <a:lstStyle/>
          <a:p>
            <a:pPr>
              <a:lnSpc>
                <a:spcPct val="90000"/>
              </a:lnSpc>
              <a:spcAft>
                <a:spcPts val="600"/>
              </a:spcAft>
            </a:pPr>
            <a:r>
              <a:rPr lang="en-US" sz="200">
                <a:solidFill>
                  <a:schemeClr val="tx1">
                    <a:alpha val="70000"/>
                  </a:schemeClr>
                </a:solidFill>
              </a:rPr>
              <a:t>© 2020 Mike Bleak Title IX Investigation</a:t>
            </a:r>
          </a:p>
          <a:p>
            <a:pPr>
              <a:lnSpc>
                <a:spcPct val="90000"/>
              </a:lnSpc>
              <a:spcAft>
                <a:spcPts val="600"/>
              </a:spcAft>
            </a:pPr>
            <a:r>
              <a:rPr lang="en-US" sz="200">
                <a:solidFill>
                  <a:schemeClr val="tx1">
                    <a:alpha val="70000"/>
                  </a:schemeClr>
                </a:solidFill>
              </a:rPr>
              <a:t>
</a:t>
            </a:r>
          </a:p>
        </p:txBody>
      </p:sp>
      <p:sp>
        <p:nvSpPr>
          <p:cNvPr id="3" name="Date Placeholder 2">
            <a:extLst>
              <a:ext uri="{FF2B5EF4-FFF2-40B4-BE49-F238E27FC236}">
                <a16:creationId xmlns:a16="http://schemas.microsoft.com/office/drawing/2014/main" id="{5233CB97-02E9-C948-A728-635EE92EB405}"/>
              </a:ext>
            </a:extLst>
          </p:cNvPr>
          <p:cNvSpPr>
            <a:spLocks noGrp="1"/>
          </p:cNvSpPr>
          <p:nvPr>
            <p:ph type="dt" sz="half" idx="10"/>
          </p:nvPr>
        </p:nvSpPr>
        <p:spPr>
          <a:xfrm>
            <a:off x="5895781" y="6130437"/>
            <a:ext cx="2219519" cy="370396"/>
          </a:xfrm>
        </p:spPr>
        <p:txBody>
          <a:bodyPr>
            <a:normAutofit/>
          </a:bodyPr>
          <a:lstStyle/>
          <a:p>
            <a:pPr algn="l">
              <a:spcAft>
                <a:spcPts val="600"/>
              </a:spcAft>
            </a:pPr>
            <a:fld id="{3760012A-B850-9148-8E65-B9A480442311}" type="datetime1">
              <a:rPr lang="en-US">
                <a:solidFill>
                  <a:schemeClr val="tx1">
                    <a:alpha val="70000"/>
                  </a:schemeClr>
                </a:solidFill>
              </a:rPr>
              <a:pPr algn="l">
                <a:spcAft>
                  <a:spcPts val="600"/>
                </a:spcAft>
              </a:pPr>
              <a:t>9/1/2020</a:t>
            </a:fld>
            <a:endParaRPr lang="en-US">
              <a:solidFill>
                <a:schemeClr val="tx1">
                  <a:alpha val="70000"/>
                </a:schemeClr>
              </a:solidFill>
            </a:endParaRPr>
          </a:p>
        </p:txBody>
      </p:sp>
      <p:sp>
        <p:nvSpPr>
          <p:cNvPr id="849" name="Slide Number"/>
          <p:cNvSpPr txBox="1">
            <a:spLocks noGrp="1"/>
          </p:cNvSpPr>
          <p:nvPr>
            <p:ph type="sldNum" sz="quarter" idx="12"/>
          </p:nvPr>
        </p:nvSpPr>
        <p:spPr>
          <a:xfrm>
            <a:off x="8241402" y="6130437"/>
            <a:ext cx="546998"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fld id="{86CB4B4D-7CA3-9044-876B-883B54F8677D}" type="slidenum">
              <a:rPr sz="1900">
                <a:solidFill>
                  <a:schemeClr val="tx1">
                    <a:lumMod val="85000"/>
                    <a:lumOff val="15000"/>
                  </a:schemeClr>
                </a:solidFill>
              </a:rPr>
              <a:pPr>
                <a:lnSpc>
                  <a:spcPct val="90000"/>
                </a:lnSpc>
                <a:spcAft>
                  <a:spcPts val="600"/>
                </a:spcAft>
              </a:pPr>
              <a:t>94</a:t>
            </a:fld>
            <a:endParaRPr sz="1900" dirty="0">
              <a:solidFill>
                <a:schemeClr val="tx1">
                  <a:lumMod val="85000"/>
                  <a:lumOff val="15000"/>
                </a:schemeClr>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 name="Rectangle 94">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6858000"/>
          </a:xfrm>
          <a:prstGeom prst="rect">
            <a:avLst/>
          </a:prstGeom>
          <a:solidFill>
            <a:schemeClr val="tx2"/>
          </a:solidFill>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grpSp>
        <p:nvGrpSpPr>
          <p:cNvPr id="97" name="Group 96">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507495" y="0"/>
            <a:ext cx="4632727" cy="6853245"/>
            <a:chOff x="2487613" y="285750"/>
            <a:chExt cx="2428876" cy="5654676"/>
          </a:xfrm>
          <a:solidFill>
            <a:schemeClr val="tx2">
              <a:lumMod val="90000"/>
            </a:schemeClr>
          </a:solidFill>
        </p:grpSpPr>
        <p:sp>
          <p:nvSpPr>
            <p:cNvPr id="98"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99"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00"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01"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02"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03"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04"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05"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06"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107"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108"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109"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857" name="Clarifying Sexual Terms (taken from an interview with a 5 year old female)"/>
          <p:cNvSpPr txBox="1">
            <a:spLocks noGrp="1"/>
          </p:cNvSpPr>
          <p:nvPr>
            <p:ph type="title"/>
          </p:nvPr>
        </p:nvSpPr>
        <p:spPr>
          <a:xfrm>
            <a:off x="5879817" y="1159566"/>
            <a:ext cx="2747204" cy="4568264"/>
          </a:xfrm>
          <a:prstGeom prst="rect">
            <a:avLst/>
          </a:prstGeom>
        </p:spPr>
        <p:txBody>
          <a:bodyPr anchor="ctr">
            <a:normAutofit/>
          </a:bodyPr>
          <a:lstStyle/>
          <a:p>
            <a:pPr>
              <a:lnSpc>
                <a:spcPct val="90000"/>
              </a:lnSpc>
            </a:pPr>
            <a:r>
              <a:rPr lang="en-US">
                <a:solidFill>
                  <a:schemeClr val="bg1">
                    <a:lumMod val="95000"/>
                    <a:lumOff val="5000"/>
                  </a:schemeClr>
                </a:solidFill>
              </a:rPr>
              <a:t>Clarifying Sexual Terms</a:t>
            </a:r>
            <a:br>
              <a:rPr lang="en-US">
                <a:solidFill>
                  <a:schemeClr val="bg1">
                    <a:lumMod val="95000"/>
                    <a:lumOff val="5000"/>
                  </a:schemeClr>
                </a:solidFill>
              </a:rPr>
            </a:br>
            <a:r>
              <a:rPr lang="en-US" b="0">
                <a:solidFill>
                  <a:schemeClr val="bg1">
                    <a:lumMod val="95000"/>
                    <a:lumOff val="5000"/>
                  </a:schemeClr>
                </a:solidFill>
              </a:rPr>
              <a:t>(taken from an interview with a 15 year old female)</a:t>
            </a:r>
          </a:p>
        </p:txBody>
      </p:sp>
      <p:sp>
        <p:nvSpPr>
          <p:cNvPr id="111"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5670183"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p>
      <p:sp>
        <p:nvSpPr>
          <p:cNvPr id="858" name="I: You said earlier that he would touch you with his fingers. How would he do it?  Would he just put them and set them or would he rub it, or how would they feel?…"/>
          <p:cNvSpPr txBox="1">
            <a:spLocks noGrp="1"/>
          </p:cNvSpPr>
          <p:nvPr>
            <p:ph idx="1"/>
          </p:nvPr>
        </p:nvSpPr>
        <p:spPr>
          <a:xfrm>
            <a:off x="477982" y="1286934"/>
            <a:ext cx="3969327" cy="4284134"/>
          </a:xfrm>
          <a:prstGeom prst="rect">
            <a:avLst/>
          </a:prstGeom>
        </p:spPr>
        <p:txBody>
          <a:bodyPr anchor="ctr">
            <a:normAutofit/>
          </a:bodyPr>
          <a:lstStyle/>
          <a:p>
            <a:pPr marL="452437" indent="-452437">
              <a:buSzTx/>
              <a:buNone/>
              <a:defRPr>
                <a:solidFill>
                  <a:srgbClr val="003399"/>
                </a:solidFill>
              </a:defRPr>
            </a:pPr>
            <a:r>
              <a:rPr lang="en-US">
                <a:solidFill>
                  <a:srgbClr val="FFFFFF"/>
                </a:solidFill>
              </a:rPr>
              <a:t>I:	You said earlier that he would touch you with his fingers. How would he do it?  Would he just put them and set them or would he rub it, or how would they feel?</a:t>
            </a:r>
          </a:p>
          <a:p>
            <a:pPr marL="452437" indent="-452437">
              <a:buSzTx/>
              <a:buNone/>
            </a:pPr>
            <a:r>
              <a:rPr lang="en-US">
                <a:solidFill>
                  <a:srgbClr val="FFFFFF"/>
                </a:solidFill>
              </a:rPr>
              <a:t>C:	Huh?</a:t>
            </a:r>
          </a:p>
        </p:txBody>
      </p:sp>
      <p:sp>
        <p:nvSpPr>
          <p:cNvPr id="2" name="Footer Placeholder 1">
            <a:extLst>
              <a:ext uri="{FF2B5EF4-FFF2-40B4-BE49-F238E27FC236}">
                <a16:creationId xmlns:a16="http://schemas.microsoft.com/office/drawing/2014/main" id="{B2023877-6014-984F-8936-7E1B92A6B6F7}"/>
              </a:ext>
            </a:extLst>
          </p:cNvPr>
          <p:cNvSpPr>
            <a:spLocks noGrp="1"/>
          </p:cNvSpPr>
          <p:nvPr>
            <p:ph type="ftr" sz="quarter" idx="11"/>
          </p:nvPr>
        </p:nvSpPr>
        <p:spPr>
          <a:xfrm>
            <a:off x="753341" y="6243440"/>
            <a:ext cx="4761877" cy="365125"/>
          </a:xfrm>
        </p:spPr>
        <p:txBody>
          <a:bodyPr>
            <a:normAutofit/>
          </a:bodyPr>
          <a:lstStyle/>
          <a:p>
            <a:pPr>
              <a:lnSpc>
                <a:spcPct val="90000"/>
              </a:lnSpc>
              <a:spcAft>
                <a:spcPts val="600"/>
              </a:spcAft>
            </a:pPr>
            <a:r>
              <a:rPr lang="en-US" sz="200">
                <a:solidFill>
                  <a:schemeClr val="bg1">
                    <a:lumMod val="75000"/>
                    <a:lumOff val="25000"/>
                  </a:schemeClr>
                </a:solidFill>
              </a:rPr>
              <a:t>© 2020 Mike Bleak Title IX Investigation</a:t>
            </a:r>
          </a:p>
          <a:p>
            <a:pPr>
              <a:lnSpc>
                <a:spcPct val="90000"/>
              </a:lnSpc>
              <a:spcAft>
                <a:spcPts val="600"/>
              </a:spcAft>
            </a:pPr>
            <a:r>
              <a:rPr lang="en-US" sz="200">
                <a:solidFill>
                  <a:schemeClr val="bg1">
                    <a:lumMod val="75000"/>
                    <a:lumOff val="25000"/>
                  </a:schemeClr>
                </a:solidFill>
              </a:rPr>
              <a:t>
</a:t>
            </a:r>
          </a:p>
        </p:txBody>
      </p:sp>
      <p:sp>
        <p:nvSpPr>
          <p:cNvPr id="3" name="Date Placeholder 2">
            <a:extLst>
              <a:ext uri="{FF2B5EF4-FFF2-40B4-BE49-F238E27FC236}">
                <a16:creationId xmlns:a16="http://schemas.microsoft.com/office/drawing/2014/main" id="{AFF377B2-EE41-DD49-BC54-1959017E9D04}"/>
              </a:ext>
            </a:extLst>
          </p:cNvPr>
          <p:cNvSpPr>
            <a:spLocks noGrp="1"/>
          </p:cNvSpPr>
          <p:nvPr>
            <p:ph type="dt" sz="half" idx="10"/>
          </p:nvPr>
        </p:nvSpPr>
        <p:spPr>
          <a:xfrm>
            <a:off x="5879817" y="6240804"/>
            <a:ext cx="1380309" cy="370396"/>
          </a:xfrm>
        </p:spPr>
        <p:txBody>
          <a:bodyPr>
            <a:normAutofit/>
          </a:bodyPr>
          <a:lstStyle/>
          <a:p>
            <a:pPr algn="l">
              <a:spcAft>
                <a:spcPts val="600"/>
              </a:spcAft>
            </a:pPr>
            <a:fld id="{442AA99C-B8D1-1340-8DC8-05217430AE63}" type="datetime1">
              <a:rPr lang="en-US">
                <a:solidFill>
                  <a:schemeClr val="bg1">
                    <a:lumMod val="75000"/>
                    <a:lumOff val="25000"/>
                  </a:schemeClr>
                </a:solidFill>
              </a:rPr>
              <a:pPr algn="l">
                <a:spcAft>
                  <a:spcPts val="600"/>
                </a:spcAft>
              </a:pPr>
              <a:t>9/1/2020</a:t>
            </a:fld>
            <a:endParaRPr lang="en-US">
              <a:solidFill>
                <a:schemeClr val="bg1">
                  <a:lumMod val="75000"/>
                  <a:lumOff val="25000"/>
                </a:schemeClr>
              </a:solidFill>
            </a:endParaRPr>
          </a:p>
        </p:txBody>
      </p:sp>
      <p:sp>
        <p:nvSpPr>
          <p:cNvPr id="856" name="Slide Number"/>
          <p:cNvSpPr txBox="1">
            <a:spLocks noGrp="1"/>
          </p:cNvSpPr>
          <p:nvPr>
            <p:ph type="sldNum" sz="quarter" idx="12"/>
          </p:nvPr>
        </p:nvSpPr>
        <p:spPr>
          <a:xfrm>
            <a:off x="8075310" y="6243440"/>
            <a:ext cx="645996"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fld id="{86CB4B4D-7CA3-9044-876B-883B54F8677D}" type="slidenum">
              <a:rPr sz="1900" smtClean="0">
                <a:solidFill>
                  <a:schemeClr val="bg2"/>
                </a:solidFill>
              </a:rPr>
              <a:pPr>
                <a:lnSpc>
                  <a:spcPct val="90000"/>
                </a:lnSpc>
                <a:spcAft>
                  <a:spcPts val="600"/>
                </a:spcAft>
              </a:pPr>
              <a:t>95</a:t>
            </a:fld>
            <a:r>
              <a:rPr lang="en-US" sz="1900" dirty="0">
                <a:solidFill>
                  <a:schemeClr val="bg2"/>
                </a:solidFill>
              </a:rPr>
              <a:t>5</a:t>
            </a:r>
            <a:endParaRPr sz="1900" dirty="0">
              <a:solidFill>
                <a:schemeClr val="bg2"/>
              </a:solidFill>
            </a:endParaRPr>
          </a:p>
        </p:txBody>
      </p:sp>
    </p:spTree>
  </p:cSld>
  <p:clrMapOvr>
    <a:overrideClrMapping bg1="dk1" tx1="lt1" bg2="dk2" tx2="lt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2" name="Rectangle 101">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4" name="How Many Times (taken from and interview with a 6 year old female)"/>
          <p:cNvSpPr txBox="1">
            <a:spLocks noGrp="1"/>
          </p:cNvSpPr>
          <p:nvPr>
            <p:ph type="title"/>
          </p:nvPr>
        </p:nvSpPr>
        <p:spPr>
          <a:xfrm>
            <a:off x="2529796" y="624110"/>
            <a:ext cx="6098663" cy="1280890"/>
          </a:xfrm>
          <a:prstGeom prst="rect">
            <a:avLst/>
          </a:prstGeom>
        </p:spPr>
        <p:txBody>
          <a:bodyPr>
            <a:normAutofit/>
          </a:bodyPr>
          <a:lstStyle/>
          <a:p>
            <a:pPr>
              <a:lnSpc>
                <a:spcPct val="90000"/>
              </a:lnSpc>
            </a:pPr>
            <a:r>
              <a:rPr lang="en-US" sz="2800"/>
              <a:t>How Many Times</a:t>
            </a:r>
            <a:br>
              <a:rPr lang="en-US" sz="2800"/>
            </a:br>
            <a:r>
              <a:rPr lang="en-US" sz="2800" b="0"/>
              <a:t>(taken from and interview with a 16 year old female)</a:t>
            </a:r>
          </a:p>
        </p:txBody>
      </p:sp>
      <p:sp>
        <p:nvSpPr>
          <p:cNvPr id="104" name="Rectangle 103">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13863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105">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a:solidFill>
            <a:schemeClr val="tx2">
              <a:lumMod val="60000"/>
              <a:lumOff val="40000"/>
              <a:alpha val="40000"/>
            </a:schemeClr>
          </a:solidFill>
        </p:grpSpPr>
        <p:sp>
          <p:nvSpPr>
            <p:cNvPr id="107"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08"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09"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10"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11"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12"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13"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14"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15"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116"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117"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118"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20" name="Group 119">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a:solidFill>
            <a:schemeClr val="tx2">
              <a:lumMod val="75000"/>
              <a:alpha val="70000"/>
            </a:schemeClr>
          </a:solidFill>
        </p:grpSpPr>
        <p:sp>
          <p:nvSpPr>
            <p:cNvPr id="121"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2"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23"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24"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25"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26"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27"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28"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29"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130"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131"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132"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134"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411452"/>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863" name="Slide Number"/>
          <p:cNvSpPr txBox="1">
            <a:spLocks noGrp="1"/>
          </p:cNvSpPr>
          <p:nvPr>
            <p:ph type="sldNum" sz="quarter" idx="12"/>
          </p:nvPr>
        </p:nvSpPr>
        <p:spPr>
          <a:xfrm>
            <a:off x="65945" y="3485923"/>
            <a:ext cx="584825" cy="36512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a:lnSpc>
                <a:spcPct val="90000"/>
              </a:lnSpc>
              <a:spcAft>
                <a:spcPts val="600"/>
              </a:spcAft>
            </a:pPr>
            <a:r>
              <a:rPr lang="en-US" sz="1900" dirty="0"/>
              <a:t>96</a:t>
            </a:r>
            <a:endParaRPr sz="1900" dirty="0"/>
          </a:p>
        </p:txBody>
      </p:sp>
      <p:sp>
        <p:nvSpPr>
          <p:cNvPr id="865" name="I: You said you played the privacy game……"/>
          <p:cNvSpPr txBox="1">
            <a:spLocks noGrp="1"/>
          </p:cNvSpPr>
          <p:nvPr>
            <p:ph idx="1"/>
          </p:nvPr>
        </p:nvSpPr>
        <p:spPr>
          <a:xfrm>
            <a:off x="2529796" y="2133600"/>
            <a:ext cx="6098663" cy="3777622"/>
          </a:xfrm>
          <a:prstGeom prst="rect">
            <a:avLst/>
          </a:prstGeom>
        </p:spPr>
        <p:txBody>
          <a:bodyPr>
            <a:normAutofit/>
          </a:bodyPr>
          <a:lstStyle/>
          <a:p>
            <a:pPr marL="455612" indent="-455612">
              <a:buSzTx/>
              <a:buNone/>
              <a:defRPr>
                <a:solidFill>
                  <a:srgbClr val="003399"/>
                </a:solidFill>
              </a:defRPr>
            </a:pPr>
            <a:r>
              <a:t>I:	You said you played the privacy game…</a:t>
            </a:r>
          </a:p>
          <a:p>
            <a:pPr marL="455612" indent="-455612">
              <a:buSzTx/>
              <a:buNone/>
            </a:pPr>
            <a:r>
              <a:t>C:	Yeah.</a:t>
            </a:r>
          </a:p>
          <a:p>
            <a:pPr marL="455612" indent="-455612">
              <a:buSzTx/>
              <a:buNone/>
              <a:defRPr>
                <a:solidFill>
                  <a:srgbClr val="003399"/>
                </a:solidFill>
              </a:defRPr>
            </a:pPr>
            <a:r>
              <a:t>I:	Do you know how many times?</a:t>
            </a:r>
          </a:p>
          <a:p>
            <a:pPr marL="455612" indent="-455612">
              <a:buSzTx/>
              <a:buNone/>
            </a:pPr>
            <a:r>
              <a:t>C:	I think…I think…it was…five…minutes…it was four minutes and that’s when I think we stopped.</a:t>
            </a:r>
          </a:p>
        </p:txBody>
      </p:sp>
      <p:sp>
        <p:nvSpPr>
          <p:cNvPr id="2" name="Footer Placeholder 1">
            <a:extLst>
              <a:ext uri="{FF2B5EF4-FFF2-40B4-BE49-F238E27FC236}">
                <a16:creationId xmlns:a16="http://schemas.microsoft.com/office/drawing/2014/main" id="{EA90AEAB-B68C-1042-BA3C-B2A7EAAD1C8C}"/>
              </a:ext>
            </a:extLst>
          </p:cNvPr>
          <p:cNvSpPr>
            <a:spLocks noGrp="1"/>
          </p:cNvSpPr>
          <p:nvPr>
            <p:ph type="ftr" sz="quarter" idx="11"/>
          </p:nvPr>
        </p:nvSpPr>
        <p:spPr>
          <a:xfrm>
            <a:off x="2529796" y="6135808"/>
            <a:ext cx="5127112" cy="365125"/>
          </a:xfrm>
        </p:spPr>
        <p:txBody>
          <a:bodyPr>
            <a:normAutofit/>
          </a:bodyPr>
          <a:lstStyle/>
          <a:p>
            <a:pPr>
              <a:lnSpc>
                <a:spcPct val="90000"/>
              </a:lnSpc>
              <a:spcAft>
                <a:spcPts val="600"/>
              </a:spcAft>
            </a:pPr>
            <a:r>
              <a:rPr lang="en-US" sz="200"/>
              <a:t>© 2020 Mike Bleak Title IX Investigation</a:t>
            </a:r>
          </a:p>
          <a:p>
            <a:pPr>
              <a:lnSpc>
                <a:spcPct val="90000"/>
              </a:lnSpc>
              <a:spcAft>
                <a:spcPts val="600"/>
              </a:spcAft>
            </a:pPr>
            <a:r>
              <a:rPr lang="en-US" sz="200"/>
              <a:t>
</a:t>
            </a:r>
          </a:p>
        </p:txBody>
      </p:sp>
      <p:sp>
        <p:nvSpPr>
          <p:cNvPr id="3" name="Date Placeholder 2">
            <a:extLst>
              <a:ext uri="{FF2B5EF4-FFF2-40B4-BE49-F238E27FC236}">
                <a16:creationId xmlns:a16="http://schemas.microsoft.com/office/drawing/2014/main" id="{C498CDCA-89C6-9B4C-8F67-5EBF74A8D3AE}"/>
              </a:ext>
            </a:extLst>
          </p:cNvPr>
          <p:cNvSpPr>
            <a:spLocks noGrp="1"/>
          </p:cNvSpPr>
          <p:nvPr>
            <p:ph type="dt" sz="half" idx="10"/>
          </p:nvPr>
        </p:nvSpPr>
        <p:spPr>
          <a:xfrm>
            <a:off x="7771209" y="6130437"/>
            <a:ext cx="859712" cy="370396"/>
          </a:xfrm>
        </p:spPr>
        <p:txBody>
          <a:bodyPr>
            <a:normAutofit/>
          </a:bodyPr>
          <a:lstStyle/>
          <a:p>
            <a:pPr>
              <a:spcAft>
                <a:spcPts val="600"/>
              </a:spcAft>
            </a:pPr>
            <a:fld id="{C138CDB9-EC3A-F642-BD4C-F775FE3E94AE}" type="datetime1">
              <a:rPr lang="en-US" smtClean="0"/>
              <a:pPr>
                <a:spcAft>
                  <a:spcPts val="600"/>
                </a:spcAft>
              </a:pPr>
              <a:t>9/1/2020</a:t>
            </a:fld>
            <a:endParaRPr 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1653C-786B-474F-90F0-57B1A487D105}"/>
              </a:ext>
            </a:extLst>
          </p:cNvPr>
          <p:cNvSpPr>
            <a:spLocks noGrp="1"/>
          </p:cNvSpPr>
          <p:nvPr>
            <p:ph type="title"/>
          </p:nvPr>
        </p:nvSpPr>
        <p:spPr/>
        <p:txBody>
          <a:bodyPr/>
          <a:lstStyle/>
          <a:p>
            <a:r>
              <a:rPr lang="en-US" dirty="0"/>
              <a:t>The Interview Environment</a:t>
            </a:r>
          </a:p>
        </p:txBody>
      </p:sp>
      <p:sp>
        <p:nvSpPr>
          <p:cNvPr id="3" name="Content Placeholder 2">
            <a:extLst>
              <a:ext uri="{FF2B5EF4-FFF2-40B4-BE49-F238E27FC236}">
                <a16:creationId xmlns:a16="http://schemas.microsoft.com/office/drawing/2014/main" id="{16D01FBA-4D92-BC4E-9021-89E03EC02304}"/>
              </a:ext>
            </a:extLst>
          </p:cNvPr>
          <p:cNvSpPr>
            <a:spLocks noGrp="1"/>
          </p:cNvSpPr>
          <p:nvPr>
            <p:ph sz="half" idx="1"/>
          </p:nvPr>
        </p:nvSpPr>
        <p:spPr/>
        <p:txBody>
          <a:bodyPr/>
          <a:lstStyle/>
          <a:p>
            <a:r>
              <a:rPr lang="en-US" dirty="0"/>
              <a:t>Interview Room</a:t>
            </a:r>
          </a:p>
          <a:p>
            <a:pPr lvl="1"/>
            <a:r>
              <a:rPr lang="en-US" dirty="0"/>
              <a:t>Smaller, intimate setting</a:t>
            </a:r>
          </a:p>
          <a:p>
            <a:pPr lvl="1"/>
            <a:r>
              <a:rPr lang="en-US" dirty="0"/>
              <a:t>Two sets of comfortable chairs / couches</a:t>
            </a:r>
          </a:p>
          <a:p>
            <a:pPr lvl="1"/>
            <a:r>
              <a:rPr lang="en-US" dirty="0"/>
              <a:t>Soft lighting ability</a:t>
            </a:r>
          </a:p>
          <a:p>
            <a:pPr lvl="1"/>
            <a:r>
              <a:rPr lang="en-US" dirty="0"/>
              <a:t>Soundproofing</a:t>
            </a:r>
          </a:p>
          <a:p>
            <a:pPr lvl="1"/>
            <a:endParaRPr lang="en-US" dirty="0"/>
          </a:p>
        </p:txBody>
      </p:sp>
      <p:sp>
        <p:nvSpPr>
          <p:cNvPr id="4" name="Content Placeholder 3">
            <a:extLst>
              <a:ext uri="{FF2B5EF4-FFF2-40B4-BE49-F238E27FC236}">
                <a16:creationId xmlns:a16="http://schemas.microsoft.com/office/drawing/2014/main" id="{5BCEEF08-9658-134D-BA01-B1D39D6306FE}"/>
              </a:ext>
            </a:extLst>
          </p:cNvPr>
          <p:cNvSpPr>
            <a:spLocks noGrp="1"/>
          </p:cNvSpPr>
          <p:nvPr>
            <p:ph sz="half" idx="2"/>
          </p:nvPr>
        </p:nvSpPr>
        <p:spPr/>
        <p:txBody>
          <a:bodyPr/>
          <a:lstStyle/>
          <a:p>
            <a:r>
              <a:rPr lang="en-US" dirty="0"/>
              <a:t>Technology</a:t>
            </a:r>
          </a:p>
          <a:p>
            <a:pPr lvl="1"/>
            <a:r>
              <a:rPr lang="en-US" dirty="0"/>
              <a:t>Audio / Video recording / monitoring</a:t>
            </a:r>
          </a:p>
          <a:p>
            <a:pPr lvl="1"/>
            <a:r>
              <a:rPr lang="en-US" dirty="0"/>
              <a:t>Monitor room</a:t>
            </a:r>
          </a:p>
          <a:p>
            <a:pPr lvl="1"/>
            <a:r>
              <a:rPr lang="en-US" dirty="0"/>
              <a:t>Note taking area</a:t>
            </a:r>
          </a:p>
          <a:p>
            <a:pPr lvl="1"/>
            <a:r>
              <a:rPr lang="en-US" dirty="0"/>
              <a:t>Cold drink / snacks</a:t>
            </a:r>
          </a:p>
          <a:p>
            <a:pPr lvl="1"/>
            <a:endParaRPr lang="en-US" dirty="0"/>
          </a:p>
          <a:p>
            <a:pPr marL="457200" lvl="1" indent="0">
              <a:buNone/>
            </a:pPr>
            <a:endParaRPr lang="en-US" dirty="0"/>
          </a:p>
        </p:txBody>
      </p:sp>
      <p:sp>
        <p:nvSpPr>
          <p:cNvPr id="5" name="Date Placeholder 4">
            <a:extLst>
              <a:ext uri="{FF2B5EF4-FFF2-40B4-BE49-F238E27FC236}">
                <a16:creationId xmlns:a16="http://schemas.microsoft.com/office/drawing/2014/main" id="{BAEC4529-7B98-6643-A662-F6C14AEFCA92}"/>
              </a:ext>
            </a:extLst>
          </p:cNvPr>
          <p:cNvSpPr>
            <a:spLocks noGrp="1"/>
          </p:cNvSpPr>
          <p:nvPr>
            <p:ph type="dt" sz="half" idx="10"/>
          </p:nvPr>
        </p:nvSpPr>
        <p:spPr/>
        <p:txBody>
          <a:bodyPr/>
          <a:lstStyle/>
          <a:p>
            <a:fld id="{42EDF652-09AE-E74F-8AC8-7554749094FC}" type="datetime1">
              <a:rPr lang="en-US" smtClean="0"/>
              <a:t>9/1/2020</a:t>
            </a:fld>
            <a:endParaRPr lang="en-US" dirty="0"/>
          </a:p>
        </p:txBody>
      </p:sp>
      <p:sp>
        <p:nvSpPr>
          <p:cNvPr id="6" name="Footer Placeholder 5">
            <a:extLst>
              <a:ext uri="{FF2B5EF4-FFF2-40B4-BE49-F238E27FC236}">
                <a16:creationId xmlns:a16="http://schemas.microsoft.com/office/drawing/2014/main" id="{42D55B5E-CA09-E747-9A4C-B73D5EA0C5F2}"/>
              </a:ext>
            </a:extLst>
          </p:cNvPr>
          <p:cNvSpPr>
            <a:spLocks noGrp="1"/>
          </p:cNvSpPr>
          <p:nvPr>
            <p:ph type="ftr" sz="quarter" idx="11"/>
          </p:nvPr>
        </p:nvSpPr>
        <p:spPr/>
        <p:txBody>
          <a:bodyPr/>
          <a:lstStyle/>
          <a:p>
            <a:r>
              <a:rPr lang="en-US"/>
              <a:t>© 2020 Mike Bleak Title IX Investigation</a:t>
            </a:r>
          </a:p>
          <a:p>
            <a:r>
              <a:rPr lang="en-US"/>
              <a:t>
</a:t>
            </a:r>
            <a:endParaRPr lang="en-US" dirty="0"/>
          </a:p>
        </p:txBody>
      </p:sp>
      <p:sp>
        <p:nvSpPr>
          <p:cNvPr id="7" name="Slide Number Placeholder 6">
            <a:extLst>
              <a:ext uri="{FF2B5EF4-FFF2-40B4-BE49-F238E27FC236}">
                <a16:creationId xmlns:a16="http://schemas.microsoft.com/office/drawing/2014/main" id="{D699341D-D0B4-6449-882C-72B479919A1E}"/>
              </a:ext>
            </a:extLst>
          </p:cNvPr>
          <p:cNvSpPr>
            <a:spLocks noGrp="1"/>
          </p:cNvSpPr>
          <p:nvPr>
            <p:ph type="sldNum" sz="quarter" idx="12"/>
          </p:nvPr>
        </p:nvSpPr>
        <p:spPr/>
        <p:txBody>
          <a:bodyPr/>
          <a:lstStyle/>
          <a:p>
            <a:fld id="{86CB4B4D-7CA3-9044-876B-883B54F8677D}" type="slidenum">
              <a:rPr lang="en-US" smtClean="0"/>
              <a:t>97</a:t>
            </a:fld>
            <a:endParaRPr lang="en-US"/>
          </a:p>
        </p:txBody>
      </p:sp>
    </p:spTree>
    <p:extLst>
      <p:ext uri="{BB962C8B-B14F-4D97-AF65-F5344CB8AC3E}">
        <p14:creationId xmlns:p14="http://schemas.microsoft.com/office/powerpoint/2010/main" val="34105323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16"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7"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8"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9"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0"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1"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2"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3"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4"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5"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6"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7"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9" name="Group 28">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30"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1"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2"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3"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4"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5"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6"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7"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8"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9"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0"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1"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85" name="Rectangle 42">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6"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87" name="Rectangle 46">
            <a:extLst>
              <a:ext uri="{FF2B5EF4-FFF2-40B4-BE49-F238E27FC236}">
                <a16:creationId xmlns:a16="http://schemas.microsoft.com/office/drawing/2014/main" id="{0C8B6C4B-A867-4D7E-9851-29BB2D603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1F6F64-66D6-FE4F-B8EA-E86306522B6E}"/>
              </a:ext>
            </a:extLst>
          </p:cNvPr>
          <p:cNvSpPr>
            <a:spLocks noGrp="1"/>
          </p:cNvSpPr>
          <p:nvPr>
            <p:ph type="title"/>
          </p:nvPr>
        </p:nvSpPr>
        <p:spPr>
          <a:xfrm>
            <a:off x="486918" y="645106"/>
            <a:ext cx="2737709" cy="1259894"/>
          </a:xfrm>
        </p:spPr>
        <p:txBody>
          <a:bodyPr vert="horz" lIns="91440" tIns="45720" rIns="91440" bIns="45720" rtlCol="0" anchor="t">
            <a:normAutofit/>
          </a:bodyPr>
          <a:lstStyle/>
          <a:p>
            <a:r>
              <a:rPr lang="en-US" dirty="0"/>
              <a:t>Interview Room</a:t>
            </a:r>
          </a:p>
        </p:txBody>
      </p:sp>
      <p:sp>
        <p:nvSpPr>
          <p:cNvPr id="88" name="Rectangle 48">
            <a:extLst>
              <a:ext uri="{FF2B5EF4-FFF2-40B4-BE49-F238E27FC236}">
                <a16:creationId xmlns:a16="http://schemas.microsoft.com/office/drawing/2014/main" id="{470BD5D9-CDC5-465C-9E25-2EB0249FE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 name="TextBox 9">
            <a:extLst>
              <a:ext uri="{FF2B5EF4-FFF2-40B4-BE49-F238E27FC236}">
                <a16:creationId xmlns:a16="http://schemas.microsoft.com/office/drawing/2014/main" id="{78E12C1E-9394-0E4C-924D-3CAE0D762F84}"/>
              </a:ext>
            </a:extLst>
          </p:cNvPr>
          <p:cNvSpPr txBox="1"/>
          <p:nvPr/>
        </p:nvSpPr>
        <p:spPr>
          <a:xfrm>
            <a:off x="486918" y="2133600"/>
            <a:ext cx="2737709" cy="3774537"/>
          </a:xfrm>
          <a:prstGeom prst="rect">
            <a:avLst/>
          </a:prstGeom>
        </p:spPr>
        <p:txBody>
          <a:bodyPr vert="horz" lIns="91440" tIns="45720" rIns="91440" bIns="45720" rtlCol="0">
            <a:normAutofit/>
          </a:bodyPr>
          <a:lstStyle/>
          <a:p>
            <a:pPr defTabSz="457200" hangingPunct="1">
              <a:lnSpc>
                <a:spcPct val="90000"/>
              </a:lnSpc>
              <a:spcBef>
                <a:spcPts val="1000"/>
              </a:spcBef>
              <a:buClr>
                <a:schemeClr val="accent1"/>
              </a:buClr>
              <a:buFont typeface="Wingdings 3" charset="2"/>
              <a:buChar char=""/>
            </a:pPr>
            <a:r>
              <a:rPr lang="en-US" sz="2000" kern="1200">
                <a:solidFill>
                  <a:schemeClr val="tx1">
                    <a:lumMod val="75000"/>
                    <a:lumOff val="25000"/>
                  </a:schemeClr>
                </a:solidFill>
                <a:latin typeface="+mn-lt"/>
                <a:ea typeface="+mn-ea"/>
                <a:cs typeface="+mn-cs"/>
              </a:rPr>
              <a:t>Comfortable for both </a:t>
            </a:r>
          </a:p>
          <a:p>
            <a:pPr defTabSz="457200" hangingPunct="1">
              <a:lnSpc>
                <a:spcPct val="90000"/>
              </a:lnSpc>
              <a:spcBef>
                <a:spcPts val="1000"/>
              </a:spcBef>
              <a:buClr>
                <a:schemeClr val="accent1"/>
              </a:buClr>
              <a:buFont typeface="Wingdings 3" charset="2"/>
              <a:buChar char=""/>
            </a:pPr>
            <a:endParaRPr lang="en-US" sz="2000" kern="1200">
              <a:solidFill>
                <a:schemeClr val="tx1">
                  <a:lumMod val="75000"/>
                  <a:lumOff val="25000"/>
                </a:schemeClr>
              </a:solidFill>
              <a:latin typeface="+mn-lt"/>
              <a:ea typeface="+mn-ea"/>
              <a:cs typeface="+mn-cs"/>
            </a:endParaRPr>
          </a:p>
          <a:p>
            <a:pPr defTabSz="457200" hangingPunct="1">
              <a:lnSpc>
                <a:spcPct val="90000"/>
              </a:lnSpc>
              <a:spcBef>
                <a:spcPts val="1000"/>
              </a:spcBef>
              <a:buClr>
                <a:schemeClr val="accent1"/>
              </a:buClr>
              <a:buFont typeface="Wingdings 3" charset="2"/>
              <a:buChar char=""/>
            </a:pPr>
            <a:r>
              <a:rPr lang="en-US" sz="2000" kern="1200">
                <a:solidFill>
                  <a:schemeClr val="tx1">
                    <a:lumMod val="75000"/>
                    <a:lumOff val="25000"/>
                  </a:schemeClr>
                </a:solidFill>
                <a:latin typeface="+mn-lt"/>
                <a:ea typeface="+mn-ea"/>
                <a:cs typeface="+mn-cs"/>
              </a:rPr>
              <a:t>Soundproof</a:t>
            </a:r>
          </a:p>
          <a:p>
            <a:pPr defTabSz="457200" hangingPunct="1">
              <a:lnSpc>
                <a:spcPct val="90000"/>
              </a:lnSpc>
              <a:spcBef>
                <a:spcPts val="1000"/>
              </a:spcBef>
              <a:buClr>
                <a:schemeClr val="accent1"/>
              </a:buClr>
              <a:buFont typeface="Wingdings 3" charset="2"/>
              <a:buChar char=""/>
            </a:pPr>
            <a:endParaRPr lang="en-US" sz="2000" kern="1200">
              <a:solidFill>
                <a:schemeClr val="tx1">
                  <a:lumMod val="75000"/>
                  <a:lumOff val="25000"/>
                </a:schemeClr>
              </a:solidFill>
              <a:latin typeface="+mn-lt"/>
              <a:ea typeface="+mn-ea"/>
              <a:cs typeface="+mn-cs"/>
            </a:endParaRPr>
          </a:p>
          <a:p>
            <a:pPr defTabSz="457200" hangingPunct="1">
              <a:lnSpc>
                <a:spcPct val="90000"/>
              </a:lnSpc>
              <a:spcBef>
                <a:spcPts val="1000"/>
              </a:spcBef>
              <a:buClr>
                <a:schemeClr val="accent1"/>
              </a:buClr>
              <a:buFont typeface="Wingdings 3" charset="2"/>
              <a:buChar char=""/>
            </a:pPr>
            <a:r>
              <a:rPr lang="en-US" sz="2000" kern="1200">
                <a:solidFill>
                  <a:schemeClr val="tx1">
                    <a:lumMod val="75000"/>
                    <a:lumOff val="25000"/>
                  </a:schemeClr>
                </a:solidFill>
                <a:latin typeface="+mn-lt"/>
                <a:ea typeface="+mn-ea"/>
                <a:cs typeface="+mn-cs"/>
              </a:rPr>
              <a:t>Neutral environment</a:t>
            </a:r>
          </a:p>
          <a:p>
            <a:pPr defTabSz="457200" hangingPunct="1">
              <a:lnSpc>
                <a:spcPct val="90000"/>
              </a:lnSpc>
              <a:spcBef>
                <a:spcPts val="1000"/>
              </a:spcBef>
              <a:buClr>
                <a:schemeClr val="accent1"/>
              </a:buClr>
              <a:buFont typeface="Wingdings 3" charset="2"/>
              <a:buChar char=""/>
            </a:pPr>
            <a:endParaRPr lang="en-US" sz="2000" kern="1200">
              <a:solidFill>
                <a:schemeClr val="tx1">
                  <a:lumMod val="75000"/>
                  <a:lumOff val="25000"/>
                </a:schemeClr>
              </a:solidFill>
              <a:latin typeface="+mn-lt"/>
              <a:ea typeface="+mn-ea"/>
              <a:cs typeface="+mn-cs"/>
            </a:endParaRPr>
          </a:p>
          <a:p>
            <a:pPr defTabSz="457200" hangingPunct="1">
              <a:lnSpc>
                <a:spcPct val="90000"/>
              </a:lnSpc>
              <a:spcBef>
                <a:spcPts val="1000"/>
              </a:spcBef>
              <a:buClr>
                <a:schemeClr val="accent1"/>
              </a:buClr>
              <a:buFont typeface="Wingdings 3" charset="2"/>
              <a:buChar char=""/>
            </a:pPr>
            <a:r>
              <a:rPr lang="en-US" sz="2000" kern="1200">
                <a:solidFill>
                  <a:schemeClr val="tx1">
                    <a:lumMod val="75000"/>
                    <a:lumOff val="25000"/>
                  </a:schemeClr>
                </a:solidFill>
                <a:latin typeface="+mn-lt"/>
                <a:ea typeface="+mn-ea"/>
                <a:cs typeface="+mn-cs"/>
              </a:rPr>
              <a:t>Nothing distracting</a:t>
            </a:r>
          </a:p>
          <a:p>
            <a:pPr defTabSz="457200" hangingPunct="1">
              <a:lnSpc>
                <a:spcPct val="90000"/>
              </a:lnSpc>
              <a:spcBef>
                <a:spcPts val="1000"/>
              </a:spcBef>
              <a:buClr>
                <a:schemeClr val="accent1"/>
              </a:buClr>
              <a:buFont typeface="Wingdings 3" charset="2"/>
              <a:buChar char=""/>
            </a:pPr>
            <a:endParaRPr lang="en-US" sz="2000" kern="1200">
              <a:solidFill>
                <a:schemeClr val="tx1">
                  <a:lumMod val="75000"/>
                  <a:lumOff val="25000"/>
                </a:schemeClr>
              </a:solidFill>
              <a:latin typeface="+mn-lt"/>
              <a:ea typeface="+mn-ea"/>
              <a:cs typeface="+mn-cs"/>
            </a:endParaRPr>
          </a:p>
          <a:p>
            <a:pPr defTabSz="457200" hangingPunct="1">
              <a:lnSpc>
                <a:spcPct val="90000"/>
              </a:lnSpc>
              <a:spcBef>
                <a:spcPts val="1000"/>
              </a:spcBef>
              <a:buClr>
                <a:schemeClr val="accent1"/>
              </a:buClr>
              <a:buFont typeface="Wingdings 3" charset="2"/>
              <a:buChar char=""/>
            </a:pPr>
            <a:endParaRPr lang="en-US" sz="2000" kern="1200">
              <a:solidFill>
                <a:schemeClr val="tx1">
                  <a:lumMod val="75000"/>
                  <a:lumOff val="25000"/>
                </a:schemeClr>
              </a:solidFill>
              <a:latin typeface="+mn-lt"/>
              <a:ea typeface="+mn-ea"/>
              <a:cs typeface="+mn-cs"/>
            </a:endParaRPr>
          </a:p>
        </p:txBody>
      </p:sp>
      <p:pic>
        <p:nvPicPr>
          <p:cNvPr id="9" name="Content Placeholder 8">
            <a:extLst>
              <a:ext uri="{FF2B5EF4-FFF2-40B4-BE49-F238E27FC236}">
                <a16:creationId xmlns:a16="http://schemas.microsoft.com/office/drawing/2014/main" id="{DE1D0221-7E98-864D-8848-34BA8DE2CCCC}"/>
              </a:ext>
            </a:extLst>
          </p:cNvPr>
          <p:cNvPicPr>
            <a:picLocks noGrp="1" noChangeAspect="1"/>
          </p:cNvPicPr>
          <p:nvPr>
            <p:ph sz="half" idx="2"/>
          </p:nvPr>
        </p:nvPicPr>
        <p:blipFill rotWithShape="1">
          <a:blip r:embed="rId2"/>
          <a:srcRect l="2840" r="1" b="1"/>
          <a:stretch/>
        </p:blipFill>
        <p:spPr>
          <a:xfrm>
            <a:off x="3464658" y="640080"/>
            <a:ext cx="2535102" cy="5271142"/>
          </a:xfrm>
          <a:prstGeom prst="rect">
            <a:avLst/>
          </a:prstGeom>
        </p:spPr>
      </p:pic>
      <p:pic>
        <p:nvPicPr>
          <p:cNvPr id="8" name="Content Placeholder 7">
            <a:extLst>
              <a:ext uri="{FF2B5EF4-FFF2-40B4-BE49-F238E27FC236}">
                <a16:creationId xmlns:a16="http://schemas.microsoft.com/office/drawing/2014/main" id="{61D54342-732A-7346-B463-E93FEAD4FF33}"/>
              </a:ext>
            </a:extLst>
          </p:cNvPr>
          <p:cNvPicPr>
            <a:picLocks noGrp="1" noChangeAspect="1"/>
          </p:cNvPicPr>
          <p:nvPr>
            <p:ph sz="half" idx="1"/>
          </p:nvPr>
        </p:nvPicPr>
        <p:blipFill rotWithShape="1">
          <a:blip r:embed="rId3"/>
          <a:srcRect l="42332" r="26387"/>
          <a:stretch/>
        </p:blipFill>
        <p:spPr>
          <a:xfrm>
            <a:off x="6122554" y="640080"/>
            <a:ext cx="2546456" cy="5271142"/>
          </a:xfrm>
          <a:prstGeom prst="rect">
            <a:avLst/>
          </a:prstGeom>
        </p:spPr>
      </p:pic>
      <p:sp>
        <p:nvSpPr>
          <p:cNvPr id="51" name="Freeform 11">
            <a:extLst>
              <a:ext uri="{FF2B5EF4-FFF2-40B4-BE49-F238E27FC236}">
                <a16:creationId xmlns:a16="http://schemas.microsoft.com/office/drawing/2014/main" id="{9185F495-8EFA-407B-AAD7-A2F52AE2C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61223"/>
            <a:ext cx="77852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EA39426D-06E0-174F-B270-705DF1B9A85E}"/>
              </a:ext>
            </a:extLst>
          </p:cNvPr>
          <p:cNvSpPr>
            <a:spLocks noGrp="1"/>
          </p:cNvSpPr>
          <p:nvPr>
            <p:ph type="sldNum" sz="quarter" idx="12"/>
          </p:nvPr>
        </p:nvSpPr>
        <p:spPr>
          <a:xfrm>
            <a:off x="91135" y="6133610"/>
            <a:ext cx="584825" cy="365125"/>
          </a:xfrm>
        </p:spPr>
        <p:txBody>
          <a:bodyPr vert="horz" lIns="91440" tIns="45720" rIns="91440" bIns="45720" rtlCol="0" anchor="ctr">
            <a:normAutofit/>
          </a:bodyPr>
          <a:lstStyle/>
          <a:p>
            <a:pPr hangingPunct="1">
              <a:lnSpc>
                <a:spcPct val="90000"/>
              </a:lnSpc>
              <a:spcAft>
                <a:spcPts val="600"/>
              </a:spcAft>
            </a:pPr>
            <a:fld id="{86CB4B4D-7CA3-9044-876B-883B54F8677D}" type="slidenum">
              <a:rPr lang="en-US" sz="1900" kern="1200" smtClean="0">
                <a:latin typeface="+mn-lt"/>
                <a:ea typeface="+mn-ea"/>
                <a:cs typeface="+mn-cs"/>
              </a:rPr>
              <a:pPr hangingPunct="1">
                <a:lnSpc>
                  <a:spcPct val="90000"/>
                </a:lnSpc>
                <a:spcAft>
                  <a:spcPts val="600"/>
                </a:spcAft>
              </a:pPr>
              <a:t>98</a:t>
            </a:fld>
            <a:endParaRPr lang="en-US" sz="1900" kern="1200">
              <a:latin typeface="+mn-lt"/>
              <a:ea typeface="+mn-ea"/>
              <a:cs typeface="+mn-cs"/>
            </a:endParaRPr>
          </a:p>
        </p:txBody>
      </p:sp>
      <p:sp>
        <p:nvSpPr>
          <p:cNvPr id="6" name="Footer Placeholder 5">
            <a:extLst>
              <a:ext uri="{FF2B5EF4-FFF2-40B4-BE49-F238E27FC236}">
                <a16:creationId xmlns:a16="http://schemas.microsoft.com/office/drawing/2014/main" id="{1994F9CF-7BD5-834A-8847-B5280956B9A4}"/>
              </a:ext>
            </a:extLst>
          </p:cNvPr>
          <p:cNvSpPr>
            <a:spLocks noGrp="1"/>
          </p:cNvSpPr>
          <p:nvPr>
            <p:ph type="ftr" sz="quarter" idx="11"/>
          </p:nvPr>
        </p:nvSpPr>
        <p:spPr>
          <a:xfrm>
            <a:off x="915687" y="6135808"/>
            <a:ext cx="5714999" cy="365125"/>
          </a:xfrm>
        </p:spPr>
        <p:txBody>
          <a:bodyPr vert="horz" lIns="91440" tIns="45720" rIns="91440" bIns="45720" rtlCol="0" anchor="ctr">
            <a:normAutofit/>
          </a:bodyPr>
          <a:lstStyle/>
          <a:p>
            <a:pPr hangingPunct="1">
              <a:lnSpc>
                <a:spcPct val="90000"/>
              </a:lnSpc>
              <a:spcAft>
                <a:spcPts val="600"/>
              </a:spcAft>
            </a:pPr>
            <a:r>
              <a:rPr lang="en-US" sz="200" kern="1200">
                <a:solidFill>
                  <a:schemeClr val="tx1">
                    <a:tint val="75000"/>
                  </a:schemeClr>
                </a:solidFill>
                <a:latin typeface="+mn-lt"/>
                <a:ea typeface="+mn-ea"/>
                <a:cs typeface="+mn-cs"/>
              </a:rPr>
              <a:t>© 2020 Mike Bleak Title IX Investigation</a:t>
            </a:r>
          </a:p>
          <a:p>
            <a:pPr hangingPunct="1">
              <a:lnSpc>
                <a:spcPct val="90000"/>
              </a:lnSpc>
              <a:spcAft>
                <a:spcPts val="600"/>
              </a:spcAft>
            </a:pPr>
            <a:r>
              <a:rPr lang="en-US" sz="200" kern="1200">
                <a:solidFill>
                  <a:schemeClr val="tx1">
                    <a:tint val="75000"/>
                  </a:schemeClr>
                </a:solidFill>
                <a:latin typeface="+mn-lt"/>
                <a:ea typeface="+mn-ea"/>
                <a:cs typeface="+mn-cs"/>
              </a:rPr>
              <a:t>
</a:t>
            </a:r>
          </a:p>
        </p:txBody>
      </p:sp>
      <p:sp>
        <p:nvSpPr>
          <p:cNvPr id="5" name="Date Placeholder 4">
            <a:extLst>
              <a:ext uri="{FF2B5EF4-FFF2-40B4-BE49-F238E27FC236}">
                <a16:creationId xmlns:a16="http://schemas.microsoft.com/office/drawing/2014/main" id="{9EB8A49E-1557-AC4E-AA5E-F57DA99AC753}"/>
              </a:ext>
            </a:extLst>
          </p:cNvPr>
          <p:cNvSpPr>
            <a:spLocks noGrp="1"/>
          </p:cNvSpPr>
          <p:nvPr>
            <p:ph type="dt" sz="half" idx="10"/>
          </p:nvPr>
        </p:nvSpPr>
        <p:spPr>
          <a:xfrm>
            <a:off x="7771209" y="6130437"/>
            <a:ext cx="859712" cy="370396"/>
          </a:xfrm>
        </p:spPr>
        <p:txBody>
          <a:bodyPr vert="horz" lIns="91440" tIns="45720" rIns="91440" bIns="45720" rtlCol="0" anchor="ctr">
            <a:normAutofit/>
          </a:bodyPr>
          <a:lstStyle/>
          <a:p>
            <a:pPr hangingPunct="1">
              <a:spcAft>
                <a:spcPts val="600"/>
              </a:spcAft>
            </a:pPr>
            <a:fld id="{42EDF652-09AE-E74F-8AC8-7554749094FC}" type="datetime1">
              <a:rPr lang="en-US" kern="1200" smtClean="0">
                <a:latin typeface="+mn-lt"/>
                <a:ea typeface="+mn-ea"/>
                <a:cs typeface="+mn-cs"/>
              </a:rPr>
              <a:pPr hangingPunct="1">
                <a:spcAft>
                  <a:spcPts val="600"/>
                </a:spcAft>
              </a:pPr>
              <a:t>9/1/2020</a:t>
            </a:fld>
            <a:endParaRPr lang="en-US" kern="1200">
              <a:latin typeface="+mn-lt"/>
              <a:ea typeface="+mn-ea"/>
              <a:cs typeface="+mn-cs"/>
            </a:endParaRPr>
          </a:p>
        </p:txBody>
      </p:sp>
    </p:spTree>
    <p:extLst>
      <p:ext uri="{BB962C8B-B14F-4D97-AF65-F5344CB8AC3E}">
        <p14:creationId xmlns:p14="http://schemas.microsoft.com/office/powerpoint/2010/main" val="24005628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55"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6"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7"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8"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9"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60"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1"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2"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3"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4"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5"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6"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8" name="Group 67">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69"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70"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71"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2"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3"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4"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5"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6"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7"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8"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9"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80"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82" name="Rectangle 81">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4"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8" name="Content Placeholder 7">
            <a:extLst>
              <a:ext uri="{FF2B5EF4-FFF2-40B4-BE49-F238E27FC236}">
                <a16:creationId xmlns:a16="http://schemas.microsoft.com/office/drawing/2014/main" id="{493724AE-A013-C944-83AA-D23B0891871D}"/>
              </a:ext>
            </a:extLst>
          </p:cNvPr>
          <p:cNvPicPr>
            <a:picLocks noChangeAspect="1"/>
          </p:cNvPicPr>
          <p:nvPr/>
        </p:nvPicPr>
        <p:blipFill rotWithShape="1">
          <a:blip r:embed="rId2"/>
          <a:srcRect t="20453" r="2" b="35201"/>
          <a:stretch/>
        </p:blipFill>
        <p:spPr>
          <a:xfrm>
            <a:off x="3364166" y="10"/>
            <a:ext cx="5779833" cy="3428990"/>
          </a:xfrm>
          <a:prstGeom prst="rect">
            <a:avLst/>
          </a:prstGeom>
        </p:spPr>
      </p:pic>
      <p:pic>
        <p:nvPicPr>
          <p:cNvPr id="12" name="Content Placeholder 11">
            <a:extLst>
              <a:ext uri="{FF2B5EF4-FFF2-40B4-BE49-F238E27FC236}">
                <a16:creationId xmlns:a16="http://schemas.microsoft.com/office/drawing/2014/main" id="{12749549-B2DF-234E-8D99-00F25057705E}"/>
              </a:ext>
            </a:extLst>
          </p:cNvPr>
          <p:cNvPicPr>
            <a:picLocks noGrp="1" noChangeAspect="1"/>
          </p:cNvPicPr>
          <p:nvPr>
            <p:ph sz="half" idx="2"/>
          </p:nvPr>
        </p:nvPicPr>
        <p:blipFill rotWithShape="1">
          <a:blip r:embed="rId3"/>
          <a:srcRect l="328" r="6963" b="-2"/>
          <a:stretch/>
        </p:blipFill>
        <p:spPr>
          <a:xfrm>
            <a:off x="3364167" y="3429000"/>
            <a:ext cx="5779833" cy="3429000"/>
          </a:xfrm>
          <a:prstGeom prst="rect">
            <a:avLst/>
          </a:prstGeom>
        </p:spPr>
      </p:pic>
      <p:sp useBgFill="1">
        <p:nvSpPr>
          <p:cNvPr id="86" name="Freeform: Shape 85">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6127684"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2" name="Title 1">
            <a:extLst>
              <a:ext uri="{FF2B5EF4-FFF2-40B4-BE49-F238E27FC236}">
                <a16:creationId xmlns:a16="http://schemas.microsoft.com/office/drawing/2014/main" id="{CDBE55F6-2167-E540-BFBC-7E978A3F6621}"/>
              </a:ext>
            </a:extLst>
          </p:cNvPr>
          <p:cNvSpPr>
            <a:spLocks noGrp="1"/>
          </p:cNvSpPr>
          <p:nvPr>
            <p:ph type="title"/>
          </p:nvPr>
        </p:nvSpPr>
        <p:spPr>
          <a:xfrm>
            <a:off x="401643" y="624110"/>
            <a:ext cx="3467967" cy="1280890"/>
          </a:xfrm>
        </p:spPr>
        <p:txBody>
          <a:bodyPr vert="horz" lIns="91440" tIns="45720" rIns="91440" bIns="45720" rtlCol="0" anchor="t">
            <a:normAutofit/>
          </a:bodyPr>
          <a:lstStyle/>
          <a:p>
            <a:r>
              <a:rPr lang="en-US" dirty="0"/>
              <a:t>Control Room</a:t>
            </a:r>
          </a:p>
        </p:txBody>
      </p:sp>
      <p:sp>
        <p:nvSpPr>
          <p:cNvPr id="88" name="Rectangle 87">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 name="Content Placeholder 15">
            <a:extLst>
              <a:ext uri="{FF2B5EF4-FFF2-40B4-BE49-F238E27FC236}">
                <a16:creationId xmlns:a16="http://schemas.microsoft.com/office/drawing/2014/main" id="{E35EAA3E-B39D-4BAA-96B7-E9C2A5419DD3}"/>
              </a:ext>
            </a:extLst>
          </p:cNvPr>
          <p:cNvSpPr>
            <a:spLocks noGrp="1"/>
          </p:cNvSpPr>
          <p:nvPr>
            <p:ph sz="half" idx="1"/>
          </p:nvPr>
        </p:nvSpPr>
        <p:spPr>
          <a:xfrm>
            <a:off x="398859" y="2133600"/>
            <a:ext cx="3469411" cy="3777622"/>
          </a:xfrm>
        </p:spPr>
        <p:txBody>
          <a:bodyPr vert="horz" lIns="91440" tIns="45720" rIns="91440" bIns="45720" rtlCol="0">
            <a:normAutofit/>
          </a:bodyPr>
          <a:lstStyle/>
          <a:p>
            <a:r>
              <a:rPr lang="en-US" dirty="0"/>
              <a:t>Comfortable space for the observer </a:t>
            </a:r>
          </a:p>
          <a:p>
            <a:r>
              <a:rPr lang="en-US" dirty="0"/>
              <a:t>Adequate space for the break</a:t>
            </a:r>
          </a:p>
          <a:p>
            <a:r>
              <a:rPr lang="en-US" dirty="0"/>
              <a:t>Quality audio and video</a:t>
            </a:r>
          </a:p>
          <a:p>
            <a:r>
              <a:rPr lang="en-US" dirty="0"/>
              <a:t>Drinks / Snacks</a:t>
            </a:r>
          </a:p>
          <a:p>
            <a:r>
              <a:rPr lang="en-US" dirty="0"/>
              <a:t>Soundproof </a:t>
            </a:r>
          </a:p>
        </p:txBody>
      </p:sp>
      <p:sp>
        <p:nvSpPr>
          <p:cNvPr id="7" name="Slide Number Placeholder 6">
            <a:extLst>
              <a:ext uri="{FF2B5EF4-FFF2-40B4-BE49-F238E27FC236}">
                <a16:creationId xmlns:a16="http://schemas.microsoft.com/office/drawing/2014/main" id="{888900FC-D987-D84B-B285-E31A3F9EF62C}"/>
              </a:ext>
            </a:extLst>
          </p:cNvPr>
          <p:cNvSpPr>
            <a:spLocks noGrp="1"/>
          </p:cNvSpPr>
          <p:nvPr>
            <p:ph type="sldNum" sz="quarter" idx="12"/>
          </p:nvPr>
        </p:nvSpPr>
        <p:spPr>
          <a:xfrm>
            <a:off x="5186016" y="3190323"/>
            <a:ext cx="584825" cy="365125"/>
          </a:xfrm>
        </p:spPr>
        <p:txBody>
          <a:bodyPr vert="horz" lIns="91440" tIns="45720" rIns="91440" bIns="45720" rtlCol="0" anchor="ctr">
            <a:normAutofit/>
          </a:bodyPr>
          <a:lstStyle/>
          <a:p>
            <a:pPr hangingPunct="1">
              <a:lnSpc>
                <a:spcPct val="90000"/>
              </a:lnSpc>
              <a:spcAft>
                <a:spcPts val="600"/>
              </a:spcAft>
            </a:pPr>
            <a:fld id="{86CB4B4D-7CA3-9044-876B-883B54F8677D}" type="slidenum">
              <a:rPr lang="en-US" sz="1900" kern="1200">
                <a:solidFill>
                  <a:schemeClr val="tx1"/>
                </a:solidFill>
                <a:latin typeface="+mn-lt"/>
                <a:ea typeface="+mn-ea"/>
                <a:cs typeface="+mn-cs"/>
              </a:rPr>
              <a:pPr hangingPunct="1">
                <a:lnSpc>
                  <a:spcPct val="90000"/>
                </a:lnSpc>
                <a:spcAft>
                  <a:spcPts val="600"/>
                </a:spcAft>
              </a:pPr>
              <a:t>99</a:t>
            </a:fld>
            <a:endParaRPr lang="en-US" sz="1900" kern="1200">
              <a:solidFill>
                <a:schemeClr val="tx1"/>
              </a:solidFill>
              <a:latin typeface="+mn-lt"/>
              <a:ea typeface="+mn-ea"/>
              <a:cs typeface="+mn-cs"/>
            </a:endParaRPr>
          </a:p>
        </p:txBody>
      </p:sp>
      <p:sp>
        <p:nvSpPr>
          <p:cNvPr id="6" name="Footer Placeholder 5">
            <a:extLst>
              <a:ext uri="{FF2B5EF4-FFF2-40B4-BE49-F238E27FC236}">
                <a16:creationId xmlns:a16="http://schemas.microsoft.com/office/drawing/2014/main" id="{C0E41293-3ADA-DD43-94A2-065DBE8C3134}"/>
              </a:ext>
            </a:extLst>
          </p:cNvPr>
          <p:cNvSpPr>
            <a:spLocks noGrp="1"/>
          </p:cNvSpPr>
          <p:nvPr>
            <p:ph type="ftr" sz="quarter" idx="11"/>
          </p:nvPr>
        </p:nvSpPr>
        <p:spPr>
          <a:xfrm>
            <a:off x="398859" y="6135808"/>
            <a:ext cx="2965308" cy="365125"/>
          </a:xfrm>
        </p:spPr>
        <p:txBody>
          <a:bodyPr vert="horz" lIns="91440" tIns="45720" rIns="91440" bIns="45720" rtlCol="0" anchor="ctr">
            <a:normAutofit/>
          </a:bodyPr>
          <a:lstStyle/>
          <a:p>
            <a:pPr hangingPunct="1">
              <a:lnSpc>
                <a:spcPct val="90000"/>
              </a:lnSpc>
              <a:spcAft>
                <a:spcPts val="600"/>
              </a:spcAft>
            </a:pPr>
            <a:r>
              <a:rPr lang="en-US" sz="200" kern="1200">
                <a:solidFill>
                  <a:schemeClr val="tx1">
                    <a:tint val="75000"/>
                  </a:schemeClr>
                </a:solidFill>
                <a:latin typeface="+mn-lt"/>
                <a:ea typeface="+mn-ea"/>
                <a:cs typeface="+mn-cs"/>
              </a:rPr>
              <a:t>© 2020 Mike Bleak Title IX Investigation</a:t>
            </a:r>
          </a:p>
          <a:p>
            <a:pPr hangingPunct="1">
              <a:lnSpc>
                <a:spcPct val="90000"/>
              </a:lnSpc>
              <a:spcAft>
                <a:spcPts val="600"/>
              </a:spcAft>
            </a:pPr>
            <a:r>
              <a:rPr lang="en-US" sz="200" kern="1200">
                <a:solidFill>
                  <a:schemeClr val="tx1">
                    <a:tint val="75000"/>
                  </a:schemeClr>
                </a:solidFill>
                <a:latin typeface="+mn-lt"/>
                <a:ea typeface="+mn-ea"/>
                <a:cs typeface="+mn-cs"/>
              </a:rPr>
              <a:t>
</a:t>
            </a:r>
          </a:p>
        </p:txBody>
      </p:sp>
      <p:sp>
        <p:nvSpPr>
          <p:cNvPr id="5" name="Date Placeholder 4">
            <a:extLst>
              <a:ext uri="{FF2B5EF4-FFF2-40B4-BE49-F238E27FC236}">
                <a16:creationId xmlns:a16="http://schemas.microsoft.com/office/drawing/2014/main" id="{27B9BFC1-D9E5-0641-B861-BAF72BD974A6}"/>
              </a:ext>
            </a:extLst>
          </p:cNvPr>
          <p:cNvSpPr>
            <a:spLocks noGrp="1"/>
          </p:cNvSpPr>
          <p:nvPr>
            <p:ph type="dt" sz="half" idx="10"/>
          </p:nvPr>
        </p:nvSpPr>
        <p:spPr>
          <a:xfrm>
            <a:off x="7771209" y="6130437"/>
            <a:ext cx="859712" cy="370396"/>
          </a:xfrm>
        </p:spPr>
        <p:txBody>
          <a:bodyPr vert="horz" lIns="91440" tIns="45720" rIns="91440" bIns="45720" rtlCol="0" anchor="ctr">
            <a:normAutofit/>
          </a:bodyPr>
          <a:lstStyle/>
          <a:p>
            <a:pPr hangingPunct="1">
              <a:spcAft>
                <a:spcPts val="600"/>
              </a:spcAft>
            </a:pPr>
            <a:fld id="{42EDF652-09AE-E74F-8AC8-7554749094FC}" type="datetime1">
              <a:rPr lang="en-US" kern="1200">
                <a:solidFill>
                  <a:srgbClr val="FFFFFF"/>
                </a:solidFill>
                <a:latin typeface="+mn-lt"/>
                <a:ea typeface="+mn-ea"/>
                <a:cs typeface="+mn-cs"/>
              </a:rPr>
              <a:pPr hangingPunct="1">
                <a:spcAft>
                  <a:spcPts val="600"/>
                </a:spcAft>
              </a:pPr>
              <a:t>9/1/2020</a:t>
            </a:fld>
            <a:endParaRPr lang="en-US" kern="1200">
              <a:solidFill>
                <a:srgbClr val="FFFFFF"/>
              </a:solidFill>
              <a:latin typeface="+mn-lt"/>
              <a:ea typeface="+mn-ea"/>
              <a:cs typeface="+mn-cs"/>
            </a:endParaRPr>
          </a:p>
        </p:txBody>
      </p:sp>
    </p:spTree>
    <p:extLst>
      <p:ext uri="{BB962C8B-B14F-4D97-AF65-F5344CB8AC3E}">
        <p14:creationId xmlns:p14="http://schemas.microsoft.com/office/powerpoint/2010/main" val="3813272325"/>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00CC99"/>
      </a:accent1>
      <a:accent2>
        <a:srgbClr val="0BB7BB"/>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Times New Roman"/>
        <a:ea typeface="Times New Roman"/>
        <a:cs typeface="Times New Roman"/>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14067</Words>
  <Application>Microsoft Office PowerPoint</Application>
  <PresentationFormat>On-screen Show (4:3)</PresentationFormat>
  <Paragraphs>1696</Paragraphs>
  <Slides>106</Slides>
  <Notes>84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106</vt:i4>
      </vt:variant>
    </vt:vector>
  </HeadingPairs>
  <TitlesOfParts>
    <vt:vector size="113" baseType="lpstr">
      <vt:lpstr>Arial</vt:lpstr>
      <vt:lpstr>Arial Narrow</vt:lpstr>
      <vt:lpstr>Calibri</vt:lpstr>
      <vt:lpstr>Century Gothic</vt:lpstr>
      <vt:lpstr>Times New Roman</vt:lpstr>
      <vt:lpstr>Wingdings 3</vt:lpstr>
      <vt:lpstr>Wisp</vt:lpstr>
      <vt:lpstr>Title IX Investigation</vt:lpstr>
      <vt:lpstr>Tell me about your day</vt:lpstr>
      <vt:lpstr>PowerPoint Presentation</vt:lpstr>
      <vt:lpstr>The Forensic Interview</vt:lpstr>
      <vt:lpstr>Why is it difficult to  disclose abuse?</vt:lpstr>
      <vt:lpstr>Disclosure Patterns</vt:lpstr>
      <vt:lpstr>Predictors of Delayed Disclosure</vt:lpstr>
      <vt:lpstr>Difficult Language </vt:lpstr>
      <vt:lpstr>The Pause</vt:lpstr>
      <vt:lpstr>Control</vt:lpstr>
      <vt:lpstr>Interviewer Demeanor (Hershkowitz, 2009) and (see Bottoms, Quas &amp; Davis, 2007)</vt:lpstr>
      <vt:lpstr>Truth/Lie (Lyon et al., 2008)</vt:lpstr>
      <vt:lpstr>Mispronunciations</vt:lpstr>
      <vt:lpstr>Inconsistencies </vt:lpstr>
      <vt:lpstr>People with Special Needs</vt:lpstr>
      <vt:lpstr>Special Needs (continued)</vt:lpstr>
      <vt:lpstr>ADHD</vt:lpstr>
      <vt:lpstr>Important General Rules of Investigation</vt:lpstr>
      <vt:lpstr>Chart of Question Types</vt:lpstr>
      <vt:lpstr>Question Types</vt:lpstr>
      <vt:lpstr>Types of Invitations</vt:lpstr>
      <vt:lpstr>Types of Invitations</vt:lpstr>
      <vt:lpstr>Types of Invitations</vt:lpstr>
      <vt:lpstr>Facilitator</vt:lpstr>
      <vt:lpstr>Direct (Focused)</vt:lpstr>
      <vt:lpstr>Option Posing (Leading)</vt:lpstr>
      <vt:lpstr> Option Posing/Leading vs. “Tell me…” Lamb et al., 2000</vt:lpstr>
      <vt:lpstr>Suggestive</vt:lpstr>
      <vt:lpstr>Question Type Exercise</vt:lpstr>
      <vt:lpstr>Question Type Exercise (continued)</vt:lpstr>
      <vt:lpstr>Using Invitations and Facilitators to Elicit Details</vt:lpstr>
      <vt:lpstr>Using Invitations and Facilitators to Elicit Details (continued)</vt:lpstr>
      <vt:lpstr>History of the National Institute of Child Health and Development Research</vt:lpstr>
      <vt:lpstr>Interviews Before Guidelines</vt:lpstr>
      <vt:lpstr>NICHD Interview Guidelines</vt:lpstr>
      <vt:lpstr>Interviewer:  Pre-Training and Post-Training Questions</vt:lpstr>
      <vt:lpstr>Child Responses:  Pre-Training and Post Training Questions</vt:lpstr>
      <vt:lpstr>Interviewer Questions and Child Responses (Phase 2)</vt:lpstr>
      <vt:lpstr>Open-ended Prompts</vt:lpstr>
      <vt:lpstr>Age and Gender</vt:lpstr>
      <vt:lpstr>Introduction of the Title IX Investigator Interview Guidelines</vt:lpstr>
      <vt:lpstr>Introduction</vt:lpstr>
      <vt:lpstr>Ground Rules (Instructions)</vt:lpstr>
      <vt:lpstr>Rapport Building</vt:lpstr>
      <vt:lpstr>Episodic Memory Training</vt:lpstr>
      <vt:lpstr>Episodic Memory Memory Storage</vt:lpstr>
      <vt:lpstr>PowerPoint Presentation</vt:lpstr>
      <vt:lpstr>Episodic Memory Memory Retrieval</vt:lpstr>
      <vt:lpstr>Practice Narrative (Sternberg et al., 1997)</vt:lpstr>
      <vt:lpstr>Getting the Allegation</vt:lpstr>
      <vt:lpstr>Investigating the Incidents</vt:lpstr>
      <vt:lpstr>PowerPoint Presentation</vt:lpstr>
      <vt:lpstr>Break</vt:lpstr>
      <vt:lpstr>Using Option-Posing Questions</vt:lpstr>
      <vt:lpstr>Information about the Disclosure</vt:lpstr>
      <vt:lpstr>Closing</vt:lpstr>
      <vt:lpstr>The Focus</vt:lpstr>
      <vt:lpstr>Memory &amp; Trauma</vt:lpstr>
      <vt:lpstr> Factors that Influence Suggestibility (Kuehnle, Greenberg, and Gottlieb, 2004)</vt:lpstr>
      <vt:lpstr>Contextual Factors that Influence Suggestibility (Kuehnle, Greenberg, and Gottlieb, 2004)</vt:lpstr>
      <vt:lpstr>Suggestibility</vt:lpstr>
      <vt:lpstr>Suggestibility: Conclusion (Pipe, et al., 2004)</vt:lpstr>
      <vt:lpstr>Pre Interview Considerations</vt:lpstr>
      <vt:lpstr>Equality</vt:lpstr>
      <vt:lpstr>Pre-Interview Information</vt:lpstr>
      <vt:lpstr>PowerPoint Presentation</vt:lpstr>
      <vt:lpstr>Elements</vt:lpstr>
      <vt:lpstr>Synopsis</vt:lpstr>
      <vt:lpstr>Complainant Information</vt:lpstr>
      <vt:lpstr>Respondent Information</vt:lpstr>
      <vt:lpstr>Witnesses, others involved</vt:lpstr>
      <vt:lpstr>Investigators</vt:lpstr>
      <vt:lpstr>Initial Complaint</vt:lpstr>
      <vt:lpstr>Scene </vt:lpstr>
      <vt:lpstr>Detail of the Allegation</vt:lpstr>
      <vt:lpstr>Evidence</vt:lpstr>
      <vt:lpstr>Interview with P. Smith</vt:lpstr>
      <vt:lpstr>Interview with JQ Jones</vt:lpstr>
      <vt:lpstr>Disposition</vt:lpstr>
      <vt:lpstr>PowerPoint Presentation</vt:lpstr>
      <vt:lpstr>Monday Morning Quarterbacks</vt:lpstr>
      <vt:lpstr>What Would You Say Next</vt:lpstr>
      <vt:lpstr>What Would You Say Next</vt:lpstr>
      <vt:lpstr>What Would You Say Next</vt:lpstr>
      <vt:lpstr>What Would You Say Next</vt:lpstr>
      <vt:lpstr>What Would You Say Next</vt:lpstr>
      <vt:lpstr>What Would You Say Next</vt:lpstr>
      <vt:lpstr>What Would You Say Next</vt:lpstr>
      <vt:lpstr>HELP! What’s a Better Way To Ask It</vt:lpstr>
      <vt:lpstr>Private parts (taken from interview with 17 year old female)</vt:lpstr>
      <vt:lpstr>Resisting the “Direct Questions” Urge  (taken from interview with 19 year old female)</vt:lpstr>
      <vt:lpstr>Resisting the “Direct Questions” Urge  (taken from interview with 19 year old male)</vt:lpstr>
      <vt:lpstr>Resisting the “Leading Questions” Urge (taken from interview with 17 year old male)</vt:lpstr>
      <vt:lpstr>Clarifying Sexual Terms (taken from interview with 21 year old female)</vt:lpstr>
      <vt:lpstr>Clarifying Sexual Terms (taken from an interview with a 15 year old female)</vt:lpstr>
      <vt:lpstr>How Many Times (taken from and interview with a 16 year old female)</vt:lpstr>
      <vt:lpstr>The Interview Environment</vt:lpstr>
      <vt:lpstr>Interview Room</vt:lpstr>
      <vt:lpstr>Control Room</vt:lpstr>
      <vt:lpstr>Describing Interview Rooms</vt:lpstr>
      <vt:lpstr>Multi Department Use</vt:lpstr>
      <vt:lpstr>Public Relations Gold</vt:lpstr>
      <vt:lpstr>Remember To…</vt:lpstr>
      <vt:lpstr>When you use the guidelines as intended you will…</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IX Investigation</dc:title>
  <dc:creator>Kason Bleak</dc:creator>
  <cp:lastModifiedBy>Getac</cp:lastModifiedBy>
  <cp:revision>12</cp:revision>
  <dcterms:created xsi:type="dcterms:W3CDTF">2020-08-25T06:17:45Z</dcterms:created>
  <dcterms:modified xsi:type="dcterms:W3CDTF">2020-09-02T04:04:36Z</dcterms:modified>
</cp:coreProperties>
</file>